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1"/>
  </p:notesMasterIdLst>
  <p:sldIdLst>
    <p:sldId id="256" r:id="rId5"/>
    <p:sldId id="468" r:id="rId6"/>
    <p:sldId id="456" r:id="rId7"/>
    <p:sldId id="457" r:id="rId8"/>
    <p:sldId id="436" r:id="rId9"/>
    <p:sldId id="437" r:id="rId10"/>
    <p:sldId id="438" r:id="rId11"/>
    <p:sldId id="409" r:id="rId12"/>
    <p:sldId id="455" r:id="rId13"/>
    <p:sldId id="440" r:id="rId14"/>
    <p:sldId id="299" r:id="rId15"/>
    <p:sldId id="300" r:id="rId16"/>
    <p:sldId id="301" r:id="rId17"/>
    <p:sldId id="443" r:id="rId18"/>
    <p:sldId id="302" r:id="rId19"/>
    <p:sldId id="444" r:id="rId20"/>
    <p:sldId id="294" r:id="rId21"/>
    <p:sldId id="296" r:id="rId22"/>
    <p:sldId id="295" r:id="rId23"/>
    <p:sldId id="292" r:id="rId24"/>
    <p:sldId id="293" r:id="rId25"/>
    <p:sldId id="289" r:id="rId26"/>
    <p:sldId id="445" r:id="rId27"/>
    <p:sldId id="291" r:id="rId28"/>
    <p:sldId id="446" r:id="rId29"/>
    <p:sldId id="447" r:id="rId30"/>
    <p:sldId id="451" r:id="rId31"/>
    <p:sldId id="452" r:id="rId32"/>
    <p:sldId id="453" r:id="rId33"/>
    <p:sldId id="454" r:id="rId34"/>
    <p:sldId id="282" r:id="rId35"/>
    <p:sldId id="415" r:id="rId36"/>
    <p:sldId id="288" r:id="rId37"/>
    <p:sldId id="285" r:id="rId38"/>
    <p:sldId id="286" r:id="rId39"/>
    <p:sldId id="287" r:id="rId40"/>
    <p:sldId id="290" r:id="rId41"/>
    <p:sldId id="416" r:id="rId42"/>
    <p:sldId id="263" r:id="rId43"/>
    <p:sldId id="264" r:id="rId44"/>
    <p:sldId id="417" r:id="rId45"/>
    <p:sldId id="418" r:id="rId46"/>
    <p:sldId id="421" r:id="rId47"/>
    <p:sldId id="422" r:id="rId48"/>
    <p:sldId id="423" r:id="rId49"/>
    <p:sldId id="257" r:id="rId50"/>
    <p:sldId id="258" r:id="rId51"/>
    <p:sldId id="260" r:id="rId52"/>
    <p:sldId id="261" r:id="rId53"/>
    <p:sldId id="259" r:id="rId54"/>
    <p:sldId id="262" r:id="rId55"/>
    <p:sldId id="273" r:id="rId56"/>
    <p:sldId id="265" r:id="rId57"/>
    <p:sldId id="266" r:id="rId58"/>
    <p:sldId id="267" r:id="rId59"/>
    <p:sldId id="271" r:id="rId60"/>
    <p:sldId id="268" r:id="rId61"/>
    <p:sldId id="272" r:id="rId62"/>
    <p:sldId id="367" r:id="rId63"/>
    <p:sldId id="327" r:id="rId64"/>
    <p:sldId id="368" r:id="rId65"/>
    <p:sldId id="369" r:id="rId66"/>
    <p:sldId id="370" r:id="rId67"/>
    <p:sldId id="371" r:id="rId68"/>
    <p:sldId id="345" r:id="rId69"/>
    <p:sldId id="373" r:id="rId70"/>
    <p:sldId id="374" r:id="rId71"/>
    <p:sldId id="375" r:id="rId72"/>
    <p:sldId id="376" r:id="rId73"/>
    <p:sldId id="377" r:id="rId74"/>
    <p:sldId id="378" r:id="rId75"/>
    <p:sldId id="379" r:id="rId76"/>
    <p:sldId id="380" r:id="rId77"/>
    <p:sldId id="381" r:id="rId78"/>
    <p:sldId id="382" r:id="rId79"/>
    <p:sldId id="372" r:id="rId80"/>
    <p:sldId id="383" r:id="rId81"/>
    <p:sldId id="385" r:id="rId82"/>
    <p:sldId id="386" r:id="rId83"/>
    <p:sldId id="388" r:id="rId84"/>
    <p:sldId id="472" r:id="rId85"/>
    <p:sldId id="397" r:id="rId86"/>
    <p:sldId id="389" r:id="rId87"/>
    <p:sldId id="390" r:id="rId88"/>
    <p:sldId id="391" r:id="rId89"/>
    <p:sldId id="392" r:id="rId90"/>
    <p:sldId id="393" r:id="rId91"/>
    <p:sldId id="394" r:id="rId92"/>
    <p:sldId id="395" r:id="rId93"/>
    <p:sldId id="473" r:id="rId94"/>
    <p:sldId id="396" r:id="rId95"/>
    <p:sldId id="399" r:id="rId96"/>
    <p:sldId id="400" r:id="rId97"/>
    <p:sldId id="401" r:id="rId98"/>
    <p:sldId id="402" r:id="rId99"/>
    <p:sldId id="403" r:id="rId100"/>
    <p:sldId id="398" r:id="rId101"/>
    <p:sldId id="404" r:id="rId102"/>
    <p:sldId id="405" r:id="rId103"/>
    <p:sldId id="406" r:id="rId104"/>
    <p:sldId id="407" r:id="rId105"/>
    <p:sldId id="408" r:id="rId106"/>
    <p:sldId id="276" r:id="rId107"/>
    <p:sldId id="277" r:id="rId108"/>
    <p:sldId id="278" r:id="rId109"/>
    <p:sldId id="279" r:id="rId110"/>
    <p:sldId id="280" r:id="rId111"/>
    <p:sldId id="281" r:id="rId112"/>
    <p:sldId id="283" r:id="rId113"/>
    <p:sldId id="304" r:id="rId114"/>
    <p:sldId id="305" r:id="rId115"/>
    <p:sldId id="306" r:id="rId116"/>
    <p:sldId id="309" r:id="rId117"/>
    <p:sldId id="310" r:id="rId118"/>
    <p:sldId id="311" r:id="rId119"/>
    <p:sldId id="312" r:id="rId120"/>
    <p:sldId id="313" r:id="rId121"/>
    <p:sldId id="315" r:id="rId122"/>
    <p:sldId id="314" r:id="rId123"/>
    <p:sldId id="316" r:id="rId124"/>
    <p:sldId id="317" r:id="rId125"/>
    <p:sldId id="318" r:id="rId126"/>
    <p:sldId id="319" r:id="rId127"/>
    <p:sldId id="320" r:id="rId128"/>
    <p:sldId id="321" r:id="rId129"/>
    <p:sldId id="324" r:id="rId130"/>
    <p:sldId id="410" r:id="rId131"/>
    <p:sldId id="466" r:id="rId132"/>
    <p:sldId id="467" r:id="rId133"/>
    <p:sldId id="459" r:id="rId134"/>
    <p:sldId id="460" r:id="rId135"/>
    <p:sldId id="461" r:id="rId136"/>
    <p:sldId id="462" r:id="rId137"/>
    <p:sldId id="463" r:id="rId138"/>
    <p:sldId id="464" r:id="rId139"/>
    <p:sldId id="465" r:id="rId140"/>
    <p:sldId id="458" r:id="rId141"/>
    <p:sldId id="274" r:id="rId142"/>
    <p:sldId id="275" r:id="rId143"/>
    <p:sldId id="325" r:id="rId144"/>
    <p:sldId id="326" r:id="rId145"/>
    <p:sldId id="328" r:id="rId146"/>
    <p:sldId id="329" r:id="rId147"/>
    <p:sldId id="330" r:id="rId148"/>
    <p:sldId id="331" r:id="rId149"/>
    <p:sldId id="419" r:id="rId150"/>
    <p:sldId id="420" r:id="rId151"/>
    <p:sldId id="425" r:id="rId152"/>
    <p:sldId id="426" r:id="rId153"/>
    <p:sldId id="427" r:id="rId154"/>
    <p:sldId id="430" r:id="rId155"/>
    <p:sldId id="428" r:id="rId156"/>
    <p:sldId id="431" r:id="rId157"/>
    <p:sldId id="432" r:id="rId158"/>
    <p:sldId id="433" r:id="rId159"/>
    <p:sldId id="424" r:id="rId160"/>
    <p:sldId id="434" r:id="rId161"/>
    <p:sldId id="435" r:id="rId162"/>
    <p:sldId id="412" r:id="rId163"/>
    <p:sldId id="413" r:id="rId164"/>
    <p:sldId id="414" r:id="rId165"/>
    <p:sldId id="351" r:id="rId166"/>
    <p:sldId id="411" r:id="rId167"/>
    <p:sldId id="353" r:id="rId168"/>
    <p:sldId id="354" r:id="rId169"/>
    <p:sldId id="355" r:id="rId170"/>
    <p:sldId id="356" r:id="rId171"/>
    <p:sldId id="357" r:id="rId172"/>
    <p:sldId id="358" r:id="rId173"/>
    <p:sldId id="360" r:id="rId174"/>
    <p:sldId id="361" r:id="rId175"/>
    <p:sldId id="362" r:id="rId176"/>
    <p:sldId id="363" r:id="rId177"/>
    <p:sldId id="364" r:id="rId178"/>
    <p:sldId id="365" r:id="rId179"/>
    <p:sldId id="332" r:id="rId180"/>
    <p:sldId id="333" r:id="rId181"/>
    <p:sldId id="334" r:id="rId182"/>
    <p:sldId id="335" r:id="rId183"/>
    <p:sldId id="471" r:id="rId184"/>
    <p:sldId id="336" r:id="rId185"/>
    <p:sldId id="337" r:id="rId186"/>
    <p:sldId id="338" r:id="rId187"/>
    <p:sldId id="339" r:id="rId188"/>
    <p:sldId id="340" r:id="rId189"/>
    <p:sldId id="341" r:id="rId190"/>
    <p:sldId id="342" r:id="rId191"/>
    <p:sldId id="343" r:id="rId192"/>
    <p:sldId id="344" r:id="rId193"/>
    <p:sldId id="346" r:id="rId194"/>
    <p:sldId id="347" r:id="rId195"/>
    <p:sldId id="348" r:id="rId196"/>
    <p:sldId id="349" r:id="rId197"/>
    <p:sldId id="350" r:id="rId198"/>
    <p:sldId id="352" r:id="rId199"/>
    <p:sldId id="470" r:id="rId20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45D4F1B-323F-46D6-A571-B856BC043C25}">
          <p14:sldIdLst>
            <p14:sldId id="256"/>
            <p14:sldId id="468"/>
            <p14:sldId id="456"/>
            <p14:sldId id="457"/>
          </p14:sldIdLst>
        </p14:section>
        <p14:section name="Toolkit" id="{49555D00-E77A-4C33-BAF7-791638C43FDF}">
          <p14:sldIdLst>
            <p14:sldId id="436"/>
            <p14:sldId id="437"/>
            <p14:sldId id="438"/>
            <p14:sldId id="409"/>
          </p14:sldIdLst>
        </p14:section>
        <p14:section name="Pandas" id="{9F0AB549-2B67-4950-B0CD-8B1ED6A16EFA}">
          <p14:sldIdLst>
            <p14:sldId id="455"/>
            <p14:sldId id="440"/>
            <p14:sldId id="299"/>
            <p14:sldId id="300"/>
            <p14:sldId id="301"/>
            <p14:sldId id="443"/>
            <p14:sldId id="302"/>
            <p14:sldId id="444"/>
            <p14:sldId id="294"/>
            <p14:sldId id="296"/>
            <p14:sldId id="295"/>
            <p14:sldId id="292"/>
            <p14:sldId id="293"/>
            <p14:sldId id="289"/>
            <p14:sldId id="445"/>
            <p14:sldId id="291"/>
            <p14:sldId id="446"/>
            <p14:sldId id="447"/>
            <p14:sldId id="451"/>
            <p14:sldId id="452"/>
            <p14:sldId id="453"/>
            <p14:sldId id="454"/>
          </p14:sldIdLst>
        </p14:section>
        <p14:section name="Statistische Grundbegriffe" id="{B18BC6AC-9543-4F1D-9117-C491A89A5B9D}">
          <p14:sldIdLst>
            <p14:sldId id="282"/>
            <p14:sldId id="415"/>
            <p14:sldId id="288"/>
            <p14:sldId id="285"/>
            <p14:sldId id="286"/>
            <p14:sldId id="287"/>
            <p14:sldId id="290"/>
          </p14:sldIdLst>
        </p14:section>
        <p14:section name="supervised &amp; unsupervised" id="{A5CF25AF-9530-47F2-8794-2B6CC55385DA}">
          <p14:sldIdLst>
            <p14:sldId id="416"/>
            <p14:sldId id="263"/>
            <p14:sldId id="264"/>
            <p14:sldId id="417"/>
            <p14:sldId id="418"/>
          </p14:sldIdLst>
        </p14:section>
        <p14:section name="Train &amp; Test Set" id="{BF441A55-D2C8-47A5-9389-F14F70A0A82F}">
          <p14:sldIdLst>
            <p14:sldId id="421"/>
            <p14:sldId id="422"/>
            <p14:sldId id="423"/>
          </p14:sldIdLst>
        </p14:section>
        <p14:section name="kNN" id="{DECBAC73-4026-4CBA-BD87-AA512144495C}">
          <p14:sldIdLst>
            <p14:sldId id="257"/>
            <p14:sldId id="258"/>
            <p14:sldId id="260"/>
            <p14:sldId id="261"/>
            <p14:sldId id="259"/>
            <p14:sldId id="262"/>
            <p14:sldId id="273"/>
          </p14:sldIdLst>
        </p14:section>
        <p14:section name="Distances" id="{B0DF4642-AEA7-494E-B08E-2602C3A113F5}">
          <p14:sldIdLst>
            <p14:sldId id="265"/>
            <p14:sldId id="266"/>
            <p14:sldId id="267"/>
            <p14:sldId id="271"/>
            <p14:sldId id="268"/>
            <p14:sldId id="272"/>
          </p14:sldIdLst>
        </p14:section>
        <p14:section name="Lineare Regression" id="{2A1E5E80-FF90-451A-96FC-CDD02965D4F5}">
          <p14:sldIdLst>
            <p14:sldId id="367"/>
            <p14:sldId id="327"/>
            <p14:sldId id="368"/>
            <p14:sldId id="369"/>
            <p14:sldId id="370"/>
            <p14:sldId id="371"/>
            <p14:sldId id="345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72"/>
          </p14:sldIdLst>
        </p14:section>
        <p14:section name="Naive Bayes classifier" id="{CD71FDD9-11C1-4BB8-8BEA-762142A1D4E2}">
          <p14:sldIdLst>
            <p14:sldId id="383"/>
            <p14:sldId id="385"/>
            <p14:sldId id="386"/>
            <p14:sldId id="388"/>
            <p14:sldId id="472"/>
            <p14:sldId id="397"/>
            <p14:sldId id="389"/>
            <p14:sldId id="390"/>
            <p14:sldId id="391"/>
            <p14:sldId id="392"/>
            <p14:sldId id="393"/>
            <p14:sldId id="394"/>
            <p14:sldId id="395"/>
            <p14:sldId id="473"/>
            <p14:sldId id="396"/>
            <p14:sldId id="399"/>
            <p14:sldId id="400"/>
            <p14:sldId id="401"/>
            <p14:sldId id="402"/>
            <p14:sldId id="403"/>
            <p14:sldId id="398"/>
            <p14:sldId id="404"/>
            <p14:sldId id="405"/>
            <p14:sldId id="406"/>
            <p14:sldId id="407"/>
            <p14:sldId id="408"/>
          </p14:sldIdLst>
        </p14:section>
        <p14:section name="Decision Trees" id="{2EEF7952-08C9-4BFB-8D00-E23F1FF4E04A}">
          <p14:sldIdLst>
            <p14:sldId id="276"/>
            <p14:sldId id="277"/>
            <p14:sldId id="278"/>
            <p14:sldId id="279"/>
            <p14:sldId id="280"/>
            <p14:sldId id="281"/>
            <p14:sldId id="283"/>
            <p14:sldId id="304"/>
            <p14:sldId id="305"/>
            <p14:sldId id="306"/>
            <p14:sldId id="309"/>
            <p14:sldId id="310"/>
            <p14:sldId id="311"/>
            <p14:sldId id="312"/>
            <p14:sldId id="313"/>
            <p14:sldId id="315"/>
            <p14:sldId id="314"/>
            <p14:sldId id="316"/>
            <p14:sldId id="317"/>
            <p14:sldId id="318"/>
            <p14:sldId id="319"/>
            <p14:sldId id="320"/>
            <p14:sldId id="321"/>
            <p14:sldId id="324"/>
          </p14:sldIdLst>
        </p14:section>
        <p14:section name="PCA" id="{A38A50FF-A53F-4609-AFC2-F2885DCA7620}">
          <p14:sldIdLst>
            <p14:sldId id="410"/>
            <p14:sldId id="466"/>
            <p14:sldId id="467"/>
            <p14:sldId id="459"/>
            <p14:sldId id="460"/>
            <p14:sldId id="461"/>
            <p14:sldId id="462"/>
            <p14:sldId id="463"/>
            <p14:sldId id="464"/>
            <p14:sldId id="465"/>
            <p14:sldId id="458"/>
          </p14:sldIdLst>
        </p14:section>
        <p14:section name="Non-Negative Matrix Factorization (NMF)" id="{261E4C88-C101-4F3A-9B39-82B50CCEB0FF}">
          <p14:sldIdLst>
            <p14:sldId id="274"/>
            <p14:sldId id="275"/>
            <p14:sldId id="325"/>
            <p14:sldId id="326"/>
            <p14:sldId id="328"/>
            <p14:sldId id="329"/>
            <p14:sldId id="330"/>
            <p14:sldId id="331"/>
          </p14:sldIdLst>
        </p14:section>
        <p14:section name="t-SNE" id="{B4748A28-9E45-4716-95EA-52936D131823}">
          <p14:sldIdLst>
            <p14:sldId id="419"/>
            <p14:sldId id="420"/>
            <p14:sldId id="425"/>
            <p14:sldId id="426"/>
            <p14:sldId id="427"/>
            <p14:sldId id="430"/>
            <p14:sldId id="428"/>
            <p14:sldId id="431"/>
            <p14:sldId id="432"/>
            <p14:sldId id="433"/>
            <p14:sldId id="424"/>
            <p14:sldId id="434"/>
            <p14:sldId id="435"/>
          </p14:sldIdLst>
        </p14:section>
        <p14:section name="k-means clustering" id="{485EF09F-A6CD-451C-9BCA-7208CF8F8AA9}">
          <p14:sldIdLst>
            <p14:sldId id="412"/>
            <p14:sldId id="413"/>
            <p14:sldId id="414"/>
            <p14:sldId id="351"/>
            <p14:sldId id="411"/>
          </p14:sldIdLst>
        </p14:section>
        <p14:section name="Agglomerative Clustering" id="{40752E96-F876-446B-8E64-3DDF8E14108D}">
          <p14:sldIdLst>
            <p14:sldId id="353"/>
            <p14:sldId id="354"/>
            <p14:sldId id="355"/>
            <p14:sldId id="356"/>
            <p14:sldId id="357"/>
            <p14:sldId id="358"/>
            <p14:sldId id="360"/>
            <p14:sldId id="361"/>
            <p14:sldId id="362"/>
            <p14:sldId id="363"/>
            <p14:sldId id="364"/>
            <p14:sldId id="365"/>
          </p14:sldIdLst>
        </p14:section>
        <p14:section name="DBSCAN" id="{0529C397-9637-4240-A0F5-51E41BD1D417}">
          <p14:sldIdLst>
            <p14:sldId id="332"/>
            <p14:sldId id="333"/>
            <p14:sldId id="334"/>
            <p14:sldId id="335"/>
            <p14:sldId id="471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6"/>
            <p14:sldId id="347"/>
            <p14:sldId id="348"/>
            <p14:sldId id="349"/>
            <p14:sldId id="350"/>
            <p14:sldId id="352"/>
            <p14:sldId id="4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66" autoAdjust="0"/>
    <p:restoredTop sz="92752" autoAdjust="0"/>
  </p:normalViewPr>
  <p:slideViewPr>
    <p:cSldViewPr snapToGrid="0">
      <p:cViewPr varScale="1">
        <p:scale>
          <a:sx n="151" d="100"/>
          <a:sy n="151" d="100"/>
        </p:scale>
        <p:origin x="168" y="240"/>
      </p:cViewPr>
      <p:guideLst/>
    </p:cSldViewPr>
  </p:slideViewPr>
  <p:outlineViewPr>
    <p:cViewPr>
      <p:scale>
        <a:sx n="33" d="100"/>
        <a:sy n="33" d="100"/>
      </p:scale>
      <p:origin x="0" y="-520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1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tableStyles" Target="tableStyle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slide" Target="slides/slide161.xml"/><Relationship Id="rId181" Type="http://schemas.openxmlformats.org/officeDocument/2006/relationships/slide" Target="slides/slide177.xml"/><Relationship Id="rId186" Type="http://schemas.openxmlformats.org/officeDocument/2006/relationships/slide" Target="slides/slide182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92" Type="http://schemas.openxmlformats.org/officeDocument/2006/relationships/slide" Target="slides/slide188.xml"/><Relationship Id="rId197" Type="http://schemas.openxmlformats.org/officeDocument/2006/relationships/slide" Target="slides/slide193.xml"/><Relationship Id="rId201" Type="http://schemas.openxmlformats.org/officeDocument/2006/relationships/notesMaster" Target="notesMasters/notes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slide" Target="slides/slide178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2" Type="http://schemas.openxmlformats.org/officeDocument/2006/relationships/presProps" Target="pres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190" Type="http://schemas.openxmlformats.org/officeDocument/2006/relationships/slide" Target="slides/slide186.xml"/><Relationship Id="rId204" Type="http://schemas.openxmlformats.org/officeDocument/2006/relationships/theme" Target="theme/theme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10701356080489939"/>
                  <c:y val="1.3735783027120762E-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trendlineLbl>
          </c:trendline>
          <c:xVal>
            <c:numRef>
              <c:f>Linear!$B$4:$B$21</c:f>
              <c:numCache>
                <c:formatCode>General</c:formatCode>
                <c:ptCount val="18"/>
                <c:pt idx="0">
                  <c:v>0.5</c:v>
                </c:pt>
                <c:pt idx="1">
                  <c:v>1.7</c:v>
                </c:pt>
                <c:pt idx="2">
                  <c:v>3.2</c:v>
                </c:pt>
                <c:pt idx="3">
                  <c:v>4.7</c:v>
                </c:pt>
                <c:pt idx="4">
                  <c:v>6.3</c:v>
                </c:pt>
                <c:pt idx="5">
                  <c:v>4</c:v>
                </c:pt>
              </c:numCache>
            </c:numRef>
          </c:xVal>
          <c:yVal>
            <c:numRef>
              <c:f>Linear!$C$4:$C$21</c:f>
              <c:numCache>
                <c:formatCode>General</c:formatCode>
                <c:ptCount val="18"/>
                <c:pt idx="0">
                  <c:v>65.2</c:v>
                </c:pt>
                <c:pt idx="1">
                  <c:v>42.7</c:v>
                </c:pt>
                <c:pt idx="2">
                  <c:v>39.4</c:v>
                </c:pt>
                <c:pt idx="3">
                  <c:v>19.600000000000001</c:v>
                </c:pt>
                <c:pt idx="4">
                  <c:v>12.4</c:v>
                </c:pt>
                <c:pt idx="5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49-4989-BB5B-01834F13B7FC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Linear!$B$4:$B$21</c:f>
              <c:numCache>
                <c:formatCode>General</c:formatCode>
                <c:ptCount val="18"/>
                <c:pt idx="0">
                  <c:v>0.5</c:v>
                </c:pt>
                <c:pt idx="1">
                  <c:v>1.7</c:v>
                </c:pt>
                <c:pt idx="2">
                  <c:v>3.2</c:v>
                </c:pt>
                <c:pt idx="3">
                  <c:v>4.7</c:v>
                </c:pt>
                <c:pt idx="4">
                  <c:v>6.3</c:v>
                </c:pt>
                <c:pt idx="5">
                  <c:v>4</c:v>
                </c:pt>
              </c:numCache>
              <c:extLst xmlns:c15="http://schemas.microsoft.com/office/drawing/2012/chart"/>
            </c:numRef>
          </c:xVal>
          <c:yVal>
            <c:numRef>
              <c:f>Linear!$D$4:$D$21</c:f>
              <c:numCache>
                <c:formatCode>General</c:formatCode>
                <c:ptCount val="18"/>
                <c:pt idx="0">
                  <c:v>58.088792048929676</c:v>
                </c:pt>
                <c:pt idx="1">
                  <c:v>46.831360856269121</c:v>
                </c:pt>
                <c:pt idx="2">
                  <c:v>32.759571865443434</c:v>
                </c:pt>
                <c:pt idx="3">
                  <c:v>18.687782874617746</c:v>
                </c:pt>
                <c:pt idx="4">
                  <c:v>3.677874617737011</c:v>
                </c:pt>
                <c:pt idx="5">
                  <c:v>25.254617737003066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5749-4989-BB5B-01834F13B7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1664191"/>
        <c:axId val="231663359"/>
        <c:extLst/>
      </c:scatterChart>
      <c:valAx>
        <c:axId val="2316641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1663359"/>
        <c:crosses val="autoZero"/>
        <c:crossBetween val="midCat"/>
      </c:valAx>
      <c:valAx>
        <c:axId val="231663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16641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50000"/>
                </a:schemeClr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exp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trendlineLbl>
          </c:trendline>
          <c:xVal>
            <c:numRef>
              <c:f>Exponential!$B$4:$B$21</c:f>
              <c:numCache>
                <c:formatCode>General</c:formatCode>
                <c:ptCount val="18"/>
                <c:pt idx="0">
                  <c:v>27</c:v>
                </c:pt>
                <c:pt idx="1">
                  <c:v>24</c:v>
                </c:pt>
                <c:pt idx="2">
                  <c:v>14</c:v>
                </c:pt>
                <c:pt idx="3">
                  <c:v>32</c:v>
                </c:pt>
                <c:pt idx="4">
                  <c:v>29</c:v>
                </c:pt>
                <c:pt idx="5">
                  <c:v>12</c:v>
                </c:pt>
                <c:pt idx="6">
                  <c:v>20</c:v>
                </c:pt>
                <c:pt idx="7">
                  <c:v>33</c:v>
                </c:pt>
                <c:pt idx="8">
                  <c:v>25</c:v>
                </c:pt>
                <c:pt idx="9">
                  <c:v>22</c:v>
                </c:pt>
                <c:pt idx="10">
                  <c:v>18</c:v>
                </c:pt>
                <c:pt idx="11">
                  <c:v>31</c:v>
                </c:pt>
              </c:numCache>
            </c:numRef>
          </c:xVal>
          <c:yVal>
            <c:numRef>
              <c:f>Exponential!$C$4:$C$21</c:f>
              <c:numCache>
                <c:formatCode>General</c:formatCode>
                <c:ptCount val="18"/>
                <c:pt idx="0">
                  <c:v>350</c:v>
                </c:pt>
                <c:pt idx="1">
                  <c:v>215</c:v>
                </c:pt>
                <c:pt idx="2">
                  <c:v>42</c:v>
                </c:pt>
                <c:pt idx="3">
                  <c:v>1210</c:v>
                </c:pt>
                <c:pt idx="4">
                  <c:v>630</c:v>
                </c:pt>
                <c:pt idx="5">
                  <c:v>10</c:v>
                </c:pt>
                <c:pt idx="6">
                  <c:v>73</c:v>
                </c:pt>
                <c:pt idx="7">
                  <c:v>1525</c:v>
                </c:pt>
                <c:pt idx="8">
                  <c:v>230</c:v>
                </c:pt>
                <c:pt idx="9">
                  <c:v>155</c:v>
                </c:pt>
                <c:pt idx="10">
                  <c:v>65</c:v>
                </c:pt>
                <c:pt idx="11">
                  <c:v>980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024-4135-93D8-E63448169E87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Exponential!$B$4:$B$21</c:f>
              <c:numCache>
                <c:formatCode>General</c:formatCode>
                <c:ptCount val="18"/>
                <c:pt idx="0">
                  <c:v>27</c:v>
                </c:pt>
                <c:pt idx="1">
                  <c:v>24</c:v>
                </c:pt>
                <c:pt idx="2">
                  <c:v>14</c:v>
                </c:pt>
                <c:pt idx="3">
                  <c:v>32</c:v>
                </c:pt>
                <c:pt idx="4">
                  <c:v>29</c:v>
                </c:pt>
                <c:pt idx="5">
                  <c:v>12</c:v>
                </c:pt>
                <c:pt idx="6">
                  <c:v>20</c:v>
                </c:pt>
                <c:pt idx="7">
                  <c:v>33</c:v>
                </c:pt>
                <c:pt idx="8">
                  <c:v>25</c:v>
                </c:pt>
                <c:pt idx="9">
                  <c:v>22</c:v>
                </c:pt>
                <c:pt idx="10">
                  <c:v>18</c:v>
                </c:pt>
                <c:pt idx="11">
                  <c:v>31</c:v>
                </c:pt>
              </c:numCache>
              <c:extLst xmlns:c15="http://schemas.microsoft.com/office/drawing/2012/chart"/>
            </c:numRef>
          </c:xVal>
          <c:yVal>
            <c:numRef>
              <c:f>Exponential!$E$4:$E$21</c:f>
              <c:numCache>
                <c:formatCode>General</c:formatCode>
                <c:ptCount val="18"/>
                <c:pt idx="0">
                  <c:v>402.35199256023463</c:v>
                </c:pt>
                <c:pt idx="1">
                  <c:v>210.47771316527155</c:v>
                </c:pt>
                <c:pt idx="2">
                  <c:v>24.277612957930234</c:v>
                </c:pt>
                <c:pt idx="3">
                  <c:v>1184.6940927507583</c:v>
                </c:pt>
                <c:pt idx="4">
                  <c:v>619.73522699842511</c:v>
                </c:pt>
                <c:pt idx="5">
                  <c:v>15.761805239859671</c:v>
                </c:pt>
                <c:pt idx="6">
                  <c:v>88.716839792379034</c:v>
                </c:pt>
                <c:pt idx="7">
                  <c:v>1470.3009445766363</c:v>
                </c:pt>
                <c:pt idx="8">
                  <c:v>261.21982237682681</c:v>
                </c:pt>
                <c:pt idx="9">
                  <c:v>136.648884220654</c:v>
                </c:pt>
                <c:pt idx="10">
                  <c:v>57.597818728160682</c:v>
                </c:pt>
                <c:pt idx="11">
                  <c:v>954.56654542425758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7024-4135-93D8-E63448169E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009215"/>
        <c:axId val="94013791"/>
        <c:extLst/>
      </c:scatterChart>
      <c:valAx>
        <c:axId val="940092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4013791"/>
        <c:crosses val="autoZero"/>
        <c:crossBetween val="midCat"/>
      </c:valAx>
      <c:valAx>
        <c:axId val="94013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40092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400" b="0" i="0" u="none" strike="noStrike" baseline="0">
                <a:effectLst/>
              </a:rPr>
              <a:t>𝑦  und 𝑦 ̂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trendlineLbl>
          </c:trendline>
          <c:xVal>
            <c:numRef>
              <c:f>Exponential!$C$4:$C$15</c:f>
              <c:numCache>
                <c:formatCode>General</c:formatCode>
                <c:ptCount val="12"/>
                <c:pt idx="0">
                  <c:v>350</c:v>
                </c:pt>
                <c:pt idx="1">
                  <c:v>215</c:v>
                </c:pt>
                <c:pt idx="2">
                  <c:v>42</c:v>
                </c:pt>
                <c:pt idx="3">
                  <c:v>1210</c:v>
                </c:pt>
                <c:pt idx="4">
                  <c:v>630</c:v>
                </c:pt>
                <c:pt idx="5">
                  <c:v>10</c:v>
                </c:pt>
                <c:pt idx="6">
                  <c:v>73</c:v>
                </c:pt>
                <c:pt idx="7">
                  <c:v>1525</c:v>
                </c:pt>
                <c:pt idx="8">
                  <c:v>230</c:v>
                </c:pt>
                <c:pt idx="9">
                  <c:v>155</c:v>
                </c:pt>
                <c:pt idx="10">
                  <c:v>65</c:v>
                </c:pt>
                <c:pt idx="11">
                  <c:v>980</c:v>
                </c:pt>
              </c:numCache>
            </c:numRef>
          </c:xVal>
          <c:yVal>
            <c:numRef>
              <c:f>Exponential!$E$4:$E$15</c:f>
              <c:numCache>
                <c:formatCode>General</c:formatCode>
                <c:ptCount val="12"/>
                <c:pt idx="0">
                  <c:v>402.35199256023463</c:v>
                </c:pt>
                <c:pt idx="1">
                  <c:v>210.47771316527155</c:v>
                </c:pt>
                <c:pt idx="2">
                  <c:v>24.277612957930234</c:v>
                </c:pt>
                <c:pt idx="3">
                  <c:v>1184.6940927507583</c:v>
                </c:pt>
                <c:pt idx="4">
                  <c:v>619.73522699842511</c:v>
                </c:pt>
                <c:pt idx="5">
                  <c:v>15.761805239859671</c:v>
                </c:pt>
                <c:pt idx="6">
                  <c:v>88.716839792379034</c:v>
                </c:pt>
                <c:pt idx="7">
                  <c:v>1470.3009445766363</c:v>
                </c:pt>
                <c:pt idx="8">
                  <c:v>261.21982237682681</c:v>
                </c:pt>
                <c:pt idx="9">
                  <c:v>136.648884220654</c:v>
                </c:pt>
                <c:pt idx="10">
                  <c:v>57.597818728160682</c:v>
                </c:pt>
                <c:pt idx="11">
                  <c:v>954.56654542425758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34D-42D3-9F33-C9C77584D9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1440792"/>
        <c:axId val="841441872"/>
      </c:scatterChart>
      <c:valAx>
        <c:axId val="841440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441872"/>
        <c:crosses val="autoZero"/>
        <c:crossBetween val="midCat"/>
      </c:valAx>
      <c:valAx>
        <c:axId val="84144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440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Residualplot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Exponential!$B$4:$B$15</c:f>
              <c:numCache>
                <c:formatCode>General</c:formatCode>
                <c:ptCount val="12"/>
                <c:pt idx="0">
                  <c:v>27</c:v>
                </c:pt>
                <c:pt idx="1">
                  <c:v>24</c:v>
                </c:pt>
                <c:pt idx="2">
                  <c:v>14</c:v>
                </c:pt>
                <c:pt idx="3">
                  <c:v>32</c:v>
                </c:pt>
                <c:pt idx="4">
                  <c:v>29</c:v>
                </c:pt>
                <c:pt idx="5">
                  <c:v>12</c:v>
                </c:pt>
                <c:pt idx="6">
                  <c:v>20</c:v>
                </c:pt>
                <c:pt idx="7">
                  <c:v>33</c:v>
                </c:pt>
                <c:pt idx="8">
                  <c:v>25</c:v>
                </c:pt>
                <c:pt idx="9">
                  <c:v>22</c:v>
                </c:pt>
                <c:pt idx="10">
                  <c:v>18</c:v>
                </c:pt>
                <c:pt idx="11">
                  <c:v>31</c:v>
                </c:pt>
              </c:numCache>
            </c:numRef>
          </c:xVal>
          <c:yVal>
            <c:numRef>
              <c:f>Exponential!$F$4:$F$15</c:f>
              <c:numCache>
                <c:formatCode>General</c:formatCode>
                <c:ptCount val="12"/>
                <c:pt idx="0">
                  <c:v>-52.351992560234635</c:v>
                </c:pt>
                <c:pt idx="1">
                  <c:v>4.5222868347284475</c:v>
                </c:pt>
                <c:pt idx="2">
                  <c:v>17.722387042069766</c:v>
                </c:pt>
                <c:pt idx="3">
                  <c:v>25.305907249241727</c:v>
                </c:pt>
                <c:pt idx="4">
                  <c:v>10.264773001574895</c:v>
                </c:pt>
                <c:pt idx="5">
                  <c:v>-5.7618052398596706</c:v>
                </c:pt>
                <c:pt idx="6">
                  <c:v>-15.716839792379034</c:v>
                </c:pt>
                <c:pt idx="7">
                  <c:v>54.699055423363689</c:v>
                </c:pt>
                <c:pt idx="8">
                  <c:v>-31.219822376826812</c:v>
                </c:pt>
                <c:pt idx="9">
                  <c:v>18.351115779346003</c:v>
                </c:pt>
                <c:pt idx="10">
                  <c:v>7.4021812718393178</c:v>
                </c:pt>
                <c:pt idx="11">
                  <c:v>25.433454575742417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693-4C98-9301-D1B06DFE20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8839800"/>
        <c:axId val="738841600"/>
      </c:scatterChart>
      <c:valAx>
        <c:axId val="738839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38841600"/>
        <c:crosses val="autoZero"/>
        <c:crossBetween val="midCat"/>
      </c:valAx>
      <c:valAx>
        <c:axId val="738841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38839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Potenzfunktion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exp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trendlineLbl>
          </c:trendline>
          <c:xVal>
            <c:numRef>
              <c:f>Exponential!$B$4:$B$21</c:f>
              <c:numCache>
                <c:formatCode>General</c:formatCode>
                <c:ptCount val="18"/>
                <c:pt idx="0">
                  <c:v>27</c:v>
                </c:pt>
                <c:pt idx="1">
                  <c:v>24</c:v>
                </c:pt>
                <c:pt idx="2">
                  <c:v>14</c:v>
                </c:pt>
                <c:pt idx="3">
                  <c:v>32</c:v>
                </c:pt>
                <c:pt idx="4">
                  <c:v>29</c:v>
                </c:pt>
                <c:pt idx="5">
                  <c:v>12</c:v>
                </c:pt>
                <c:pt idx="6">
                  <c:v>20</c:v>
                </c:pt>
                <c:pt idx="7">
                  <c:v>33</c:v>
                </c:pt>
                <c:pt idx="8">
                  <c:v>25</c:v>
                </c:pt>
                <c:pt idx="9">
                  <c:v>22</c:v>
                </c:pt>
                <c:pt idx="10">
                  <c:v>18</c:v>
                </c:pt>
                <c:pt idx="11">
                  <c:v>31</c:v>
                </c:pt>
              </c:numCache>
            </c:numRef>
          </c:xVal>
          <c:yVal>
            <c:numRef>
              <c:f>Exponential!$C$4:$C$21</c:f>
              <c:numCache>
                <c:formatCode>General</c:formatCode>
                <c:ptCount val="18"/>
                <c:pt idx="0">
                  <c:v>350</c:v>
                </c:pt>
                <c:pt idx="1">
                  <c:v>215</c:v>
                </c:pt>
                <c:pt idx="2">
                  <c:v>42</c:v>
                </c:pt>
                <c:pt idx="3">
                  <c:v>1210</c:v>
                </c:pt>
                <c:pt idx="4">
                  <c:v>630</c:v>
                </c:pt>
                <c:pt idx="5">
                  <c:v>10</c:v>
                </c:pt>
                <c:pt idx="6">
                  <c:v>73</c:v>
                </c:pt>
                <c:pt idx="7">
                  <c:v>1525</c:v>
                </c:pt>
                <c:pt idx="8">
                  <c:v>230</c:v>
                </c:pt>
                <c:pt idx="9">
                  <c:v>155</c:v>
                </c:pt>
                <c:pt idx="10">
                  <c:v>65</c:v>
                </c:pt>
                <c:pt idx="11">
                  <c:v>980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8E-49DF-8C40-59591C447142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Exponential!$B$4:$B$21</c:f>
              <c:numCache>
                <c:formatCode>General</c:formatCode>
                <c:ptCount val="18"/>
                <c:pt idx="0">
                  <c:v>27</c:v>
                </c:pt>
                <c:pt idx="1">
                  <c:v>24</c:v>
                </c:pt>
                <c:pt idx="2">
                  <c:v>14</c:v>
                </c:pt>
                <c:pt idx="3">
                  <c:v>32</c:v>
                </c:pt>
                <c:pt idx="4">
                  <c:v>29</c:v>
                </c:pt>
                <c:pt idx="5">
                  <c:v>12</c:v>
                </c:pt>
                <c:pt idx="6">
                  <c:v>20</c:v>
                </c:pt>
                <c:pt idx="7">
                  <c:v>33</c:v>
                </c:pt>
                <c:pt idx="8">
                  <c:v>25</c:v>
                </c:pt>
                <c:pt idx="9">
                  <c:v>22</c:v>
                </c:pt>
                <c:pt idx="10">
                  <c:v>18</c:v>
                </c:pt>
                <c:pt idx="11">
                  <c:v>31</c:v>
                </c:pt>
              </c:numCache>
              <c:extLst xmlns:c15="http://schemas.microsoft.com/office/drawing/2012/chart"/>
            </c:numRef>
          </c:xVal>
          <c:yVal>
            <c:numRef>
              <c:f>Exponential!$E$4:$E$21</c:f>
              <c:numCache>
                <c:formatCode>General</c:formatCode>
                <c:ptCount val="18"/>
                <c:pt idx="0">
                  <c:v>402.35199256023463</c:v>
                </c:pt>
                <c:pt idx="1">
                  <c:v>210.47771316527155</c:v>
                </c:pt>
                <c:pt idx="2">
                  <c:v>24.277612957930234</c:v>
                </c:pt>
                <c:pt idx="3">
                  <c:v>1184.6940927507583</c:v>
                </c:pt>
                <c:pt idx="4">
                  <c:v>619.73522699842511</c:v>
                </c:pt>
                <c:pt idx="5">
                  <c:v>15.761805239859671</c:v>
                </c:pt>
                <c:pt idx="6">
                  <c:v>88.716839792379034</c:v>
                </c:pt>
                <c:pt idx="7">
                  <c:v>1470.3009445766363</c:v>
                </c:pt>
                <c:pt idx="8">
                  <c:v>261.21982237682681</c:v>
                </c:pt>
                <c:pt idx="9">
                  <c:v>136.648884220654</c:v>
                </c:pt>
                <c:pt idx="10">
                  <c:v>57.597818728160682</c:v>
                </c:pt>
                <c:pt idx="11">
                  <c:v>954.56654542425758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008E-49DF-8C40-59591C4471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009215"/>
        <c:axId val="94013791"/>
        <c:extLst/>
      </c:scatterChart>
      <c:valAx>
        <c:axId val="940092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4013791"/>
        <c:crosses val="autoZero"/>
        <c:crossBetween val="midCat"/>
      </c:valAx>
      <c:valAx>
        <c:axId val="94013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40092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Polynomielle</a:t>
            </a:r>
            <a:r>
              <a:rPr lang="de-DE" baseline="0"/>
              <a:t> Funktion 2. Grades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1"/>
            <c:dispEq val="1"/>
            <c:trendlineLbl>
              <c:layout>
                <c:manualLayout>
                  <c:x val="0.18817799303603566"/>
                  <c:y val="0.3473960117876050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trendlineLbl>
          </c:trendline>
          <c:xVal>
            <c:numRef>
              <c:f>Polynomiell!$E$4:$E$23</c:f>
              <c:numCache>
                <c:formatCode>General</c:formatCode>
                <c:ptCount val="20"/>
                <c:pt idx="0">
                  <c:v>15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75</c:v>
                </c:pt>
                <c:pt idx="5">
                  <c:v>90</c:v>
                </c:pt>
                <c:pt idx="6">
                  <c:v>105</c:v>
                </c:pt>
                <c:pt idx="7">
                  <c:v>120</c:v>
                </c:pt>
                <c:pt idx="8">
                  <c:v>135</c:v>
                </c:pt>
                <c:pt idx="9">
                  <c:v>150</c:v>
                </c:pt>
                <c:pt idx="10">
                  <c:v>165</c:v>
                </c:pt>
                <c:pt idx="11">
                  <c:v>180</c:v>
                </c:pt>
                <c:pt idx="12">
                  <c:v>195</c:v>
                </c:pt>
                <c:pt idx="13">
                  <c:v>210</c:v>
                </c:pt>
              </c:numCache>
            </c:numRef>
          </c:xVal>
          <c:yVal>
            <c:numRef>
              <c:f>Polynomiell!$C$4:$C$23</c:f>
              <c:numCache>
                <c:formatCode>General</c:formatCode>
                <c:ptCount val="20"/>
                <c:pt idx="0">
                  <c:v>1800</c:v>
                </c:pt>
                <c:pt idx="1">
                  <c:v>3600</c:v>
                </c:pt>
                <c:pt idx="2">
                  <c:v>6840</c:v>
                </c:pt>
                <c:pt idx="3">
                  <c:v>7200</c:v>
                </c:pt>
                <c:pt idx="4">
                  <c:v>8100</c:v>
                </c:pt>
                <c:pt idx="5">
                  <c:v>8460</c:v>
                </c:pt>
                <c:pt idx="6">
                  <c:v>8640</c:v>
                </c:pt>
                <c:pt idx="7">
                  <c:v>9000</c:v>
                </c:pt>
                <c:pt idx="8">
                  <c:v>9180</c:v>
                </c:pt>
                <c:pt idx="9">
                  <c:v>9000</c:v>
                </c:pt>
                <c:pt idx="10">
                  <c:v>8640</c:v>
                </c:pt>
                <c:pt idx="11">
                  <c:v>8460</c:v>
                </c:pt>
                <c:pt idx="12">
                  <c:v>8100</c:v>
                </c:pt>
                <c:pt idx="13">
                  <c:v>7740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E58-4A6B-8838-178F863B5164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Polynomiell!$E$4:$E$23</c:f>
              <c:numCache>
                <c:formatCode>General</c:formatCode>
                <c:ptCount val="20"/>
                <c:pt idx="0">
                  <c:v>15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75</c:v>
                </c:pt>
                <c:pt idx="5">
                  <c:v>90</c:v>
                </c:pt>
                <c:pt idx="6">
                  <c:v>105</c:v>
                </c:pt>
                <c:pt idx="7">
                  <c:v>120</c:v>
                </c:pt>
                <c:pt idx="8">
                  <c:v>135</c:v>
                </c:pt>
                <c:pt idx="9">
                  <c:v>150</c:v>
                </c:pt>
                <c:pt idx="10">
                  <c:v>165</c:v>
                </c:pt>
                <c:pt idx="11">
                  <c:v>180</c:v>
                </c:pt>
                <c:pt idx="12">
                  <c:v>195</c:v>
                </c:pt>
                <c:pt idx="13">
                  <c:v>210</c:v>
                </c:pt>
              </c:numCache>
            </c:numRef>
          </c:xVal>
          <c:yVal>
            <c:numRef>
              <c:f>Polynomiell!$B$4:$B$23</c:f>
              <c:numCache>
                <c:formatCode>General</c:formatCode>
                <c:ptCount val="20"/>
                <c:pt idx="0">
                  <c:v>2626.0714285715658</c:v>
                </c:pt>
                <c:pt idx="1">
                  <c:v>4171.4010989012031</c:v>
                </c:pt>
                <c:pt idx="2">
                  <c:v>5517.1978021978757</c:v>
                </c:pt>
                <c:pt idx="3">
                  <c:v>6663.4615384615827</c:v>
                </c:pt>
                <c:pt idx="4">
                  <c:v>7610.1923076923267</c:v>
                </c:pt>
                <c:pt idx="5">
                  <c:v>8357.3901098901024</c:v>
                </c:pt>
                <c:pt idx="6">
                  <c:v>8905.0549450549133</c:v>
                </c:pt>
                <c:pt idx="7">
                  <c:v>9253.1868131867614</c:v>
                </c:pt>
                <c:pt idx="8">
                  <c:v>9401.7857142856446</c:v>
                </c:pt>
                <c:pt idx="9">
                  <c:v>9350.8516483515614</c:v>
                </c:pt>
                <c:pt idx="10">
                  <c:v>9100.3846153845116</c:v>
                </c:pt>
                <c:pt idx="11">
                  <c:v>8650.3846153844988</c:v>
                </c:pt>
                <c:pt idx="12">
                  <c:v>8000.8516483515195</c:v>
                </c:pt>
                <c:pt idx="13">
                  <c:v>7151.7857142855719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E58-4A6B-8838-178F863B51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5196831"/>
        <c:axId val="385201407"/>
      </c:scatterChart>
      <c:valAx>
        <c:axId val="3851968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5201407"/>
        <c:crosses val="autoZero"/>
        <c:crossBetween val="midCat"/>
      </c:valAx>
      <c:valAx>
        <c:axId val="385201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51968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Orginaldaten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xVal>
            <c:numRef>
              <c:f>Logistisch!$B$4:$B$21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Logistisch!$C$4:$C$21</c:f>
              <c:numCache>
                <c:formatCode>General</c:formatCode>
                <c:ptCount val="18"/>
                <c:pt idx="0">
                  <c:v>9.6</c:v>
                </c:pt>
                <c:pt idx="1">
                  <c:v>18.3</c:v>
                </c:pt>
                <c:pt idx="2">
                  <c:v>47.2</c:v>
                </c:pt>
                <c:pt idx="3">
                  <c:v>71.099999999999994</c:v>
                </c:pt>
                <c:pt idx="4">
                  <c:v>119.1</c:v>
                </c:pt>
                <c:pt idx="5">
                  <c:v>174.6</c:v>
                </c:pt>
                <c:pt idx="6">
                  <c:v>257.3</c:v>
                </c:pt>
                <c:pt idx="7">
                  <c:v>350.7</c:v>
                </c:pt>
                <c:pt idx="8">
                  <c:v>441</c:v>
                </c:pt>
                <c:pt idx="9">
                  <c:v>513.29999999999995</c:v>
                </c:pt>
                <c:pt idx="10">
                  <c:v>559.70000000000005</c:v>
                </c:pt>
                <c:pt idx="11">
                  <c:v>594.79999999999995</c:v>
                </c:pt>
                <c:pt idx="12">
                  <c:v>629.4</c:v>
                </c:pt>
                <c:pt idx="13">
                  <c:v>640.79999999999995</c:v>
                </c:pt>
                <c:pt idx="14">
                  <c:v>651.1</c:v>
                </c:pt>
                <c:pt idx="15">
                  <c:v>655.9</c:v>
                </c:pt>
                <c:pt idx="16">
                  <c:v>659.6</c:v>
                </c:pt>
                <c:pt idx="17">
                  <c:v>661.8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990-47DC-9EB3-C30D31DC2968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Logistisch!$B$4:$B$21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  <c:extLst xmlns:c15="http://schemas.microsoft.com/office/drawing/2012/chart"/>
            </c:numRef>
          </c:xVal>
          <c:yVal>
            <c:numRef>
              <c:f>Logistisch!$E$4:$E$21</c:f>
              <c:numCache>
                <c:formatCode>General</c:formatCode>
                <c:ptCount val="18"/>
                <c:pt idx="0" formatCode="0.000000">
                  <c:v>13.942683119070461</c:v>
                </c:pt>
                <c:pt idx="1">
                  <c:v>23.76447278159845</c:v>
                </c:pt>
                <c:pt idx="2">
                  <c:v>40.079201581010338</c:v>
                </c:pt>
                <c:pt idx="3">
                  <c:v>66.433889730982017</c:v>
                </c:pt>
                <c:pt idx="4">
                  <c:v>107.14716328009777</c:v>
                </c:pt>
                <c:pt idx="5">
                  <c:v>165.89589743234316</c:v>
                </c:pt>
                <c:pt idx="6">
                  <c:v>242.83461800237615</c:v>
                </c:pt>
                <c:pt idx="7">
                  <c:v>331.73877711849389</c:v>
                </c:pt>
                <c:pt idx="8">
                  <c:v>420.75191377219488</c:v>
                </c:pt>
                <c:pt idx="9">
                  <c:v>497.96127536895426</c:v>
                </c:pt>
                <c:pt idx="10">
                  <c:v>557.02716690948421</c:v>
                </c:pt>
                <c:pt idx="11">
                  <c:v>598.01650333702958</c:v>
                </c:pt>
                <c:pt idx="12">
                  <c:v>624.57449828449489</c:v>
                </c:pt>
                <c:pt idx="13">
                  <c:v>641.02478460744385</c:v>
                </c:pt>
                <c:pt idx="14">
                  <c:v>650.93176270209347</c:v>
                </c:pt>
                <c:pt idx="15">
                  <c:v>656.79738809870707</c:v>
                </c:pt>
                <c:pt idx="16">
                  <c:v>660.2352950846215</c:v>
                </c:pt>
                <c:pt idx="17">
                  <c:v>662.23835324645506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8990-47DC-9EB3-C30D31DC29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3396431"/>
        <c:axId val="233397263"/>
        <c:extLst/>
      </c:scatterChart>
      <c:valAx>
        <c:axId val="233396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3397263"/>
        <c:crosses val="autoZero"/>
        <c:crossBetween val="midCat"/>
      </c:valAx>
      <c:valAx>
        <c:axId val="233397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33964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Orginaldaten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Logistisch!$B$4:$B$21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Logistisch!$C$4:$C$21</c:f>
              <c:numCache>
                <c:formatCode>General</c:formatCode>
                <c:ptCount val="18"/>
                <c:pt idx="0">
                  <c:v>9.6</c:v>
                </c:pt>
                <c:pt idx="1">
                  <c:v>18.3</c:v>
                </c:pt>
                <c:pt idx="2">
                  <c:v>47.2</c:v>
                </c:pt>
                <c:pt idx="3">
                  <c:v>71.099999999999994</c:v>
                </c:pt>
                <c:pt idx="4">
                  <c:v>119.1</c:v>
                </c:pt>
                <c:pt idx="5">
                  <c:v>174.6</c:v>
                </c:pt>
                <c:pt idx="6">
                  <c:v>257.3</c:v>
                </c:pt>
                <c:pt idx="7">
                  <c:v>350.7</c:v>
                </c:pt>
                <c:pt idx="8">
                  <c:v>441</c:v>
                </c:pt>
                <c:pt idx="9">
                  <c:v>513.29999999999995</c:v>
                </c:pt>
                <c:pt idx="10">
                  <c:v>559.70000000000005</c:v>
                </c:pt>
                <c:pt idx="11">
                  <c:v>594.79999999999995</c:v>
                </c:pt>
                <c:pt idx="12">
                  <c:v>629.4</c:v>
                </c:pt>
                <c:pt idx="13">
                  <c:v>640.79999999999995</c:v>
                </c:pt>
                <c:pt idx="14">
                  <c:v>651.1</c:v>
                </c:pt>
                <c:pt idx="15">
                  <c:v>655.9</c:v>
                </c:pt>
                <c:pt idx="16">
                  <c:v>659.6</c:v>
                </c:pt>
                <c:pt idx="17">
                  <c:v>661.8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FE9-4765-A75C-16AA6EAD549A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Logistisch!$B$4:$B$21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  <c:extLst xmlns:c15="http://schemas.microsoft.com/office/drawing/2012/chart"/>
            </c:numRef>
          </c:xVal>
          <c:yVal>
            <c:numRef>
              <c:f>Logistisch!$E$4:$E$21</c:f>
              <c:numCache>
                <c:formatCode>General</c:formatCode>
                <c:ptCount val="18"/>
                <c:pt idx="0" formatCode="0.000000">
                  <c:v>13.942683119070461</c:v>
                </c:pt>
                <c:pt idx="1">
                  <c:v>23.76447278159845</c:v>
                </c:pt>
                <c:pt idx="2">
                  <c:v>40.079201581010338</c:v>
                </c:pt>
                <c:pt idx="3">
                  <c:v>66.433889730982017</c:v>
                </c:pt>
                <c:pt idx="4">
                  <c:v>107.14716328009777</c:v>
                </c:pt>
                <c:pt idx="5">
                  <c:v>165.89589743234316</c:v>
                </c:pt>
                <c:pt idx="6">
                  <c:v>242.83461800237615</c:v>
                </c:pt>
                <c:pt idx="7">
                  <c:v>331.73877711849389</c:v>
                </c:pt>
                <c:pt idx="8">
                  <c:v>420.75191377219488</c:v>
                </c:pt>
                <c:pt idx="9">
                  <c:v>497.96127536895426</c:v>
                </c:pt>
                <c:pt idx="10">
                  <c:v>557.02716690948421</c:v>
                </c:pt>
                <c:pt idx="11">
                  <c:v>598.01650333702958</c:v>
                </c:pt>
                <c:pt idx="12">
                  <c:v>624.57449828449489</c:v>
                </c:pt>
                <c:pt idx="13">
                  <c:v>641.02478460744385</c:v>
                </c:pt>
                <c:pt idx="14">
                  <c:v>650.93176270209347</c:v>
                </c:pt>
                <c:pt idx="15">
                  <c:v>656.79738809870707</c:v>
                </c:pt>
                <c:pt idx="16">
                  <c:v>660.2352950846215</c:v>
                </c:pt>
                <c:pt idx="17">
                  <c:v>662.23835324645506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5FE9-4765-A75C-16AA6EAD54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3396431"/>
        <c:axId val="233397263"/>
        <c:extLst/>
      </c:scatterChart>
      <c:valAx>
        <c:axId val="233396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3397263"/>
        <c:crosses val="autoZero"/>
        <c:crossBetween val="midCat"/>
      </c:valAx>
      <c:valAx>
        <c:axId val="233397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33964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y</a:t>
            </a:r>
            <a:r>
              <a:rPr lang="de-DE" baseline="0"/>
              <a:t> ist Transformiert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Logistisch!$B$4:$B$21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Logistisch!$D$4:$D$21</c:f>
              <c:numCache>
                <c:formatCode>General</c:formatCode>
                <c:ptCount val="18"/>
                <c:pt idx="0">
                  <c:v>4.2234826377909238</c:v>
                </c:pt>
                <c:pt idx="1">
                  <c:v>3.5649814486051721</c:v>
                </c:pt>
                <c:pt idx="2">
                  <c:v>2.5717708878929715</c:v>
                </c:pt>
                <c:pt idx="3">
                  <c:v>2.1226236182126192</c:v>
                </c:pt>
                <c:pt idx="4">
                  <c:v>1.5224723324264575</c:v>
                </c:pt>
                <c:pt idx="5">
                  <c:v>1.0327237412164998</c:v>
                </c:pt>
                <c:pt idx="6">
                  <c:v>0.46028889053750921</c:v>
                </c:pt>
                <c:pt idx="7">
                  <c:v>-0.10958321334261034</c:v>
                </c:pt>
                <c:pt idx="8">
                  <c:v>-0.67739882359180614</c:v>
                </c:pt>
                <c:pt idx="9">
                  <c:v>-1.2189555832117702</c:v>
                </c:pt>
                <c:pt idx="10">
                  <c:v>-1.6705875067573845</c:v>
                </c:pt>
                <c:pt idx="11">
                  <c:v>-2.136876903554235</c:v>
                </c:pt>
                <c:pt idx="12">
                  <c:v>-2.8724213467723212</c:v>
                </c:pt>
                <c:pt idx="13">
                  <c:v>-3.2763647625915047</c:v>
                </c:pt>
                <c:pt idx="14">
                  <c:v>-3.8467744001061766</c:v>
                </c:pt>
                <c:pt idx="15">
                  <c:v>-4.2777339247768751</c:v>
                </c:pt>
                <c:pt idx="16">
                  <c:v>-4.8052346371152188</c:v>
                </c:pt>
                <c:pt idx="17">
                  <c:v>-5.3318125856818197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6C8-4DC5-9B2E-E040538AA4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5200991"/>
        <c:axId val="385202655"/>
      </c:scatterChart>
      <c:valAx>
        <c:axId val="3852009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5202655"/>
        <c:crosses val="autoZero"/>
        <c:crossBetween val="midCat"/>
      </c:valAx>
      <c:valAx>
        <c:axId val="3852026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52009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D9A2D-70B3-4E99-A3A6-5D90D3B67A4C}" type="datetimeFigureOut">
              <a:rPr lang="de-DE" smtClean="0"/>
              <a:t>11.10.2023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243340-F2BA-4434-9E6F-9B7BD540E6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314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bservablehq.com/@yizhe-ang/interactive-visualization-of-linear-regression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9589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(Shopping) </a:t>
            </a:r>
            <a:r>
              <a:rPr lang="de-DE" dirty="0" err="1"/>
              <a:t>Cart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r>
              <a:rPr lang="de-DE" dirty="0" err="1"/>
              <a:t>Dimansionality</a:t>
            </a:r>
            <a:r>
              <a:rPr lang="de-DE" dirty="0"/>
              <a:t>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176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548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https://scikit-learn.org/stable/auto_examples/neighbors/plot_regression.html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4025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947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https://observablehq.com/@yizhe-ang/interactive-visualization-of-linear-regression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720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hlinkClick r:id="rId3"/>
              </a:rPr>
              <a:t>https://observablehq.com/@yizhe-ang/interactive-visualization-of-linear-regression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63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https://www.geogebra.org/calculator/j4prtdbq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471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https://www.kaggle.com/code/viktorreichert/tutorial-visualization-of-covariance-and-variance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848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inheriting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966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Power 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495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Bild: https://www.geeksforgeeks.org/creating-a-pandas-dataframe/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622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586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https://www.kaggle.com/code/viktorreichert/exponantial-regression-geometric-mean-fast-imp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1692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https://www.ifad.de/wp-content/uploads/2018/06/Random-Forests-und-Boosted-Trees.pdf</a:t>
            </a:r>
          </a:p>
          <a:p>
            <a:r>
              <a:rPr lang="de-DE" dirty="0" err="1"/>
              <a:t>Offer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152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Estimator</a:t>
            </a:r>
            <a:r>
              <a:rPr lang="de-DE"/>
              <a:t> (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323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Classifier laden</a:t>
            </a:r>
            <a:endParaRPr lang="en-US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sklearn.tree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DecisionTreeClassifier</a:t>
            </a:r>
            <a:endParaRPr lang="en-US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Classifier </a:t>
            </a:r>
            <a:r>
              <a:rPr lang="en-US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erstellen</a:t>
            </a:r>
            <a:endParaRPr lang="en-US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clf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DecisionTreeClassifier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random_state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42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en-US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Classivier</a:t>
            </a:r>
            <a:r>
              <a:rPr lang="en-US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trainieren</a:t>
            </a:r>
            <a:endParaRPr lang="en-US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clf.fit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iris.data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iris.target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de-DE" b="0">
              <a:solidFill>
                <a:srgbClr val="AF00DB"/>
              </a:solidFill>
              <a:effectLst/>
              <a:latin typeface="Courier New" panose="02070309020205020404" pitchFamily="49" charset="0"/>
            </a:endParaRPr>
          </a:p>
          <a:p>
            <a:endParaRPr lang="de-DE" b="0">
              <a:solidFill>
                <a:srgbClr val="AF00DB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b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graphviz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de-DE" b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gv</a:t>
            </a:r>
          </a:p>
          <a:p>
            <a:r>
              <a:rPr lang="de-DE" b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sklearn.tree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de-DE" b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export_graphviz</a:t>
            </a:r>
            <a:endParaRPr lang="de-DE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de-DE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Visualisierung</a:t>
            </a:r>
            <a:endParaRPr lang="de-DE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gv.Source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export_graphviz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clf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feature_names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iris.feature_names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class_names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iris.target_names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filled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de-DE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39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scikit-learn.org/stable/modules/tree.html#tree-algorithms-id3-c4-5-c5-0-and-cart:~:text=scikit-learn%20uses%20an%20optimized%20version%20of%20the%20CART%20algorithm%3B%20however%2C%20scikit-learn%20implementation%20does%20not%20support%20categorical%20variables%20for%20now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411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Boundry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451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6249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71490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Bild: https://youtu.be/g9c66TUylZ4?t=1130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3005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https://www.geeksforgeeks.org/python-pandas-series/?ref=lbp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828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https://www.geogebra.org/calculator/psst9sn4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132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6064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https://www.researchgate.net/figure/Laboratory-Blood-Test-Results_tbl1_292971443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139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51349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https://www.researchgate.net/figure/Laboratory-Blood-Test-Results_tbl1_292971443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140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29715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143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671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151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9428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https://scikit-learn.org/stable/modules/generated/sklearn.cluster.DBSCAN.html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195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953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import</a:t>
            </a:r>
            <a:r>
              <a:rPr lang="de-DE" dirty="0"/>
              <a:t> pandas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df</a:t>
            </a:r>
            <a:r>
              <a:rPr lang="de-DE" dirty="0"/>
              <a:t> = </a:t>
            </a:r>
            <a:r>
              <a:rPr lang="de-DE" dirty="0" err="1"/>
              <a:t>pd.DataFrame</a:t>
            </a:r>
            <a:r>
              <a:rPr lang="de-DE" dirty="0"/>
              <a:t>(</a:t>
            </a:r>
          </a:p>
          <a:p>
            <a:r>
              <a:rPr lang="de-DE" dirty="0"/>
              <a:t>    {'A': [1, 2, 3, 4, 5],</a:t>
            </a:r>
          </a:p>
          <a:p>
            <a:r>
              <a:rPr lang="de-DE" dirty="0"/>
              <a:t>     'B': [1.1, 2.2, 3.3, 4.4, 5.5],</a:t>
            </a:r>
          </a:p>
          <a:p>
            <a:r>
              <a:rPr lang="de-DE" dirty="0"/>
              <a:t>     'C': ['a', 'b', 'c', 'z', 'e'],</a:t>
            </a:r>
          </a:p>
          <a:p>
            <a:r>
              <a:rPr lang="de-DE" dirty="0"/>
              <a:t>     'D': [True, </a:t>
            </a:r>
            <a:r>
              <a:rPr lang="de-DE" dirty="0" err="1"/>
              <a:t>False</a:t>
            </a:r>
            <a:r>
              <a:rPr lang="de-DE" dirty="0"/>
              <a:t>, True, </a:t>
            </a:r>
            <a:r>
              <a:rPr lang="de-DE" dirty="0" err="1"/>
              <a:t>False</a:t>
            </a:r>
            <a:r>
              <a:rPr lang="de-DE" dirty="0"/>
              <a:t>, True],</a:t>
            </a:r>
          </a:p>
          <a:p>
            <a:r>
              <a:rPr lang="de-DE" dirty="0"/>
              <a:t>     'E': </a:t>
            </a:r>
            <a:r>
              <a:rPr lang="de-DE" dirty="0" err="1"/>
              <a:t>pd.to_datetime</a:t>
            </a:r>
            <a:r>
              <a:rPr lang="de-DE" dirty="0"/>
              <a:t>(['2021-01-01',</a:t>
            </a:r>
          </a:p>
          <a:p>
            <a:r>
              <a:rPr lang="de-DE" dirty="0"/>
              <a:t>                          '2021-02-01',</a:t>
            </a:r>
          </a:p>
          <a:p>
            <a:r>
              <a:rPr lang="de-DE" dirty="0"/>
              <a:t>                          '2021-03-01',</a:t>
            </a:r>
          </a:p>
          <a:p>
            <a:r>
              <a:rPr lang="de-DE" dirty="0"/>
              <a:t>                          '2021-04-01',</a:t>
            </a:r>
          </a:p>
          <a:p>
            <a:r>
              <a:rPr lang="de-DE" dirty="0"/>
              <a:t>                          '2021-05-01'])})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14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Merkmalsausprägung - </a:t>
            </a:r>
            <a:r>
              <a:rPr lang="de-DE" dirty="0" err="1"/>
              <a:t>Characterics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516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Positional</a:t>
            </a:r>
            <a:r>
              <a:rPr lang="de-DE" dirty="0"/>
              <a:t> Parameters / Central </a:t>
            </a:r>
            <a:r>
              <a:rPr lang="de-DE" dirty="0" err="1"/>
              <a:t>Tendancy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834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Scattering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2920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import</a:t>
            </a:r>
            <a:r>
              <a:rPr lang="de-DE" dirty="0"/>
              <a:t> pandas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df</a:t>
            </a:r>
            <a:r>
              <a:rPr lang="de-DE" dirty="0"/>
              <a:t> = </a:t>
            </a:r>
            <a:r>
              <a:rPr lang="de-DE" dirty="0" err="1"/>
              <a:t>pd.DataFrame</a:t>
            </a:r>
            <a:r>
              <a:rPr lang="de-DE" dirty="0"/>
              <a:t>(</a:t>
            </a:r>
          </a:p>
          <a:p>
            <a:r>
              <a:rPr lang="de-DE" dirty="0"/>
              <a:t>    {'A': [1, 2, 3, 4, 5],</a:t>
            </a:r>
          </a:p>
          <a:p>
            <a:r>
              <a:rPr lang="de-DE" dirty="0"/>
              <a:t>     'B': [1.1, 2.2, 3.3, 4.4, 5.5],</a:t>
            </a:r>
          </a:p>
          <a:p>
            <a:r>
              <a:rPr lang="de-DE" dirty="0"/>
              <a:t>     'C': ['a', 'b', 'c', 'z', 'e'],</a:t>
            </a:r>
          </a:p>
          <a:p>
            <a:r>
              <a:rPr lang="de-DE" dirty="0"/>
              <a:t>     'D': [True, </a:t>
            </a:r>
            <a:r>
              <a:rPr lang="de-DE" dirty="0" err="1"/>
              <a:t>False</a:t>
            </a:r>
            <a:r>
              <a:rPr lang="de-DE" dirty="0"/>
              <a:t>, True, </a:t>
            </a:r>
            <a:r>
              <a:rPr lang="de-DE" dirty="0" err="1"/>
              <a:t>False</a:t>
            </a:r>
            <a:r>
              <a:rPr lang="de-DE" dirty="0"/>
              <a:t>, True],</a:t>
            </a:r>
          </a:p>
          <a:p>
            <a:r>
              <a:rPr lang="de-DE" dirty="0"/>
              <a:t>     'E': </a:t>
            </a:r>
            <a:r>
              <a:rPr lang="de-DE" dirty="0" err="1"/>
              <a:t>pd.to_datetime</a:t>
            </a:r>
            <a:r>
              <a:rPr lang="de-DE" dirty="0"/>
              <a:t>(['2021-01-01',</a:t>
            </a:r>
          </a:p>
          <a:p>
            <a:r>
              <a:rPr lang="de-DE" dirty="0"/>
              <a:t>                          '2021-02-01',</a:t>
            </a:r>
          </a:p>
          <a:p>
            <a:r>
              <a:rPr lang="de-DE" dirty="0"/>
              <a:t>                          '2021-03-01',</a:t>
            </a:r>
          </a:p>
          <a:p>
            <a:r>
              <a:rPr lang="de-DE" dirty="0"/>
              <a:t>                          '2021-04-01',</a:t>
            </a:r>
          </a:p>
          <a:p>
            <a:r>
              <a:rPr lang="de-DE" dirty="0"/>
              <a:t>                          '2021-05-01'])})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2121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Fraud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Image Recognition</a:t>
            </a:r>
          </a:p>
          <a:p>
            <a:r>
              <a:rPr lang="de-DE" dirty="0"/>
              <a:t>Sales </a:t>
            </a:r>
            <a:r>
              <a:rPr lang="de-DE" dirty="0" err="1"/>
              <a:t>forecast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923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3B690-7E36-2167-25B1-2A1D94FF5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A07AA68-2C3F-EB76-9CD9-0350F2818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DB87D-1CC4-A34D-32DF-3420D5AB0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11.10.2023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F42A3E-1FBB-3215-098A-BE39BE94D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7297BC-9151-C406-2542-4DE1D004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5826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4808F1-B27D-C9CE-F83F-BCC2179E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A4A054-DF81-9599-08A6-6C3B36E7EA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15E46C-29D2-882D-2ABC-9CEA8C721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11.10.2023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67B087-0F4F-153F-E6C3-5CE7AE2CB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92130D-7AF4-2961-955C-0A482D33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1636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A07CF68-AEC5-BFE2-37FF-DF1CC5F7FA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1A2A6F7-582E-5436-7FBE-452C22F81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7932BB-E5CA-1125-8A49-DE7A3F8E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11.10.2023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675EFC-C396-1EEC-8F8D-F3B9B8C79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B19362-8E92-4DAD-9320-50925F6E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56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067247-E21E-C8B2-9C3E-2E06ECFF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C354DC-863B-02FB-6092-2687756D3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4CC90A-D3D7-5E96-4C18-0F6A2CEB3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11.10.2023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12EED0-C738-EE4B-9848-BD6278FF7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7247BA-1389-038D-0B12-DA936770A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5493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1E73E-9638-9E19-5CF9-FB4C55650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9C6514-12BE-CA03-4153-955B24A90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A387BF-D69E-E494-1A73-55AC345B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11.10.2023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01DC26-8F34-F7A0-4D04-292CB0BCB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A4D51D-D8CA-8817-509E-FDB84223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617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E3316-EE83-1889-64D5-3CEC9338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168673-3B77-69DC-47AE-2EC0ADFBD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C54EEEE-3709-F3E5-1369-7A11BF3E7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72B73C-FE72-B57B-F186-701BDDDA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11.10.2023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430213-0D0C-6701-60D2-843FEDC0D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193D37-617C-CC48-2332-60CF54AE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55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27F87A-CB26-BF09-A7D2-05A8FB53F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F71A4F-DF53-06EB-2FE4-5800917AA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FE6C1C-2D88-A697-B148-673428243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D9078B6-83C1-7428-64D1-D80C4CE975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92B5541-8936-3101-F895-DA3BA6C7FB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A661F4E-CB9C-4703-7D45-35CDEDA19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11.10.2023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9E4AEE0-5D63-13B2-1C23-A006F8E24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277691A-E9E3-7A2C-86A3-5212FCCC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92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7C1B7-A579-F707-9DA7-E2E2D01A5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47864F-AACD-7730-0544-CFA4DA45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11.10.2023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692685-FE74-A93B-F507-D4B81C659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5D9934-BCF9-4C78-5716-05DFDD5E9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18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81FC0E6-DF23-6796-C937-C74DF9A1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11.10.2023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8E9714-C35B-753F-0C1A-CE770AD34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85FC2B-4C2B-4C08-0A06-669EEB534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95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F36CF-067B-AA86-78FA-DBE61633A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B6AE88-F0B6-8A77-1475-3E9E9DF18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A41579-C531-9FF2-37F3-724CEB6A4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0ED1DF-9D38-011F-EA1F-971B47448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11.10.2023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E413BF-1271-4EA3-E835-0B121CA08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65FC1B-2E64-D45B-458D-FE9BB71DD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84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78FD7-6DBC-C5EC-B508-5E5F3C7F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ADBB226-3A76-B9D0-39C8-4687C3C06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07AFB6-70C8-AC9E-FF2B-F90D5D580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3BA191-17F2-A191-38ED-ED460713E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11.10.2023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83138D-BE3D-CC5C-4C11-C067CA258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495D2A-0E18-068B-81B5-0AF7CBD5D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887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BC72962-2F64-8DA9-0CAF-0EA6D6D8F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695A29-FFF7-B0BC-ED96-5AC0CB0A6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AE059A-08EC-BAA6-4A0D-773A04E0CE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CAC1B-CFA1-4B40-A1C3-FCFB2F9F14A2}" type="datetimeFigureOut">
              <a:rPr lang="de-DE" smtClean="0"/>
              <a:t>11.10.2023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D7D0EA-C0D4-5EB2-BC16-A4486586F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916201-4725-B3EF-1935-DAC0E1E76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89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hyperlink" Target="https://pandas.pydata.org/docs/reference/api/pandas.read_csv.html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hyperlink" Target="https://pandas.pydata.org/docs/reference/api/pandas.DataFrame.to_csv.html" TargetMode="External"/><Relationship Id="rId9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svg"/><Relationship Id="rId13" Type="http://schemas.openxmlformats.org/officeDocument/2006/relationships/image" Target="../media/image2500.png"/><Relationship Id="rId3" Type="http://schemas.openxmlformats.org/officeDocument/2006/relationships/image" Target="../media/image252.png"/><Relationship Id="rId7" Type="http://schemas.openxmlformats.org/officeDocument/2006/relationships/image" Target="../media/image2560.png"/><Relationship Id="rId12" Type="http://schemas.openxmlformats.org/officeDocument/2006/relationships/image" Target="../media/image249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svg"/><Relationship Id="rId5" Type="http://schemas.openxmlformats.org/officeDocument/2006/relationships/image" Target="../media/image254.png"/><Relationship Id="rId15" Type="http://schemas.openxmlformats.org/officeDocument/2006/relationships/image" Target="../media/image261.svg"/><Relationship Id="rId10" Type="http://schemas.openxmlformats.org/officeDocument/2006/relationships/image" Target="../media/image259.svg"/><Relationship Id="rId4" Type="http://schemas.openxmlformats.org/officeDocument/2006/relationships/image" Target="../media/image253.svg"/><Relationship Id="rId9" Type="http://schemas.openxmlformats.org/officeDocument/2006/relationships/image" Target="../media/image258.png"/><Relationship Id="rId14" Type="http://schemas.openxmlformats.org/officeDocument/2006/relationships/image" Target="../media/image26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png"/><Relationship Id="rId4" Type="http://schemas.openxmlformats.org/officeDocument/2006/relationships/image" Target="../media/image252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naive_bayes.html" TargetMode="External"/><Relationship Id="rId2" Type="http://schemas.openxmlformats.org/officeDocument/2006/relationships/hyperlink" Target="https://www.kaggle.com/code/viktorreichert/spam-detaction-with-naive-bay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narmnet.com/tolong-hentikan-hantar-email-spam/" TargetMode="External"/><Relationship Id="rId5" Type="http://schemas.openxmlformats.org/officeDocument/2006/relationships/image" Target="../media/image262.jpg"/><Relationship Id="rId4" Type="http://schemas.openxmlformats.org/officeDocument/2006/relationships/hyperlink" Target="https://scikit-learn.org/stable/modules/generated/sklearn.naive_bayes.MultinomialNB.html#sklearn.naive_bayes.MultinomialNB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tree.DecisionTreeClassifier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tree.html#tree-algorithms-id3-c4-5-c5-0-and-cart:~:text=scikit-learn%20uses%20an%20optimized%20version%20of%20the%20CART%20algorithm%3B%20however%2C%20scikit-learn%20implementation%20does%20not%20support%20categorical%20variables%20for%20now.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sv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svg"/><Relationship Id="rId4" Type="http://schemas.openxmlformats.org/officeDocument/2006/relationships/image" Target="../media/image27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sv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3.svg"/><Relationship Id="rId4" Type="http://schemas.openxmlformats.org/officeDocument/2006/relationships/image" Target="../media/image27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sv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svg"/><Relationship Id="rId4" Type="http://schemas.openxmlformats.org/officeDocument/2006/relationships/image" Target="../media/image27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sv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3.svg"/><Relationship Id="rId4" Type="http://schemas.openxmlformats.org/officeDocument/2006/relationships/image" Target="../media/image27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5.svg"/><Relationship Id="rId7" Type="http://schemas.openxmlformats.org/officeDocument/2006/relationships/image" Target="../media/image275.png"/><Relationship Id="rId2" Type="http://schemas.openxmlformats.org/officeDocument/2006/relationships/image" Target="../media/image27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3.sv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sv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0.png"/><Relationship Id="rId5" Type="http://schemas.openxmlformats.org/officeDocument/2006/relationships/image" Target="../media/image273.svg"/><Relationship Id="rId4" Type="http://schemas.openxmlformats.org/officeDocument/2006/relationships/image" Target="../media/image27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svg"/><Relationship Id="rId7" Type="http://schemas.openxmlformats.org/officeDocument/2006/relationships/image" Target="../media/image1970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5" Type="http://schemas.openxmlformats.org/officeDocument/2006/relationships/image" Target="../media/image273.svg"/><Relationship Id="rId4" Type="http://schemas.openxmlformats.org/officeDocument/2006/relationships/image" Target="../media/image272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8.png"/><Relationship Id="rId7" Type="http://schemas.openxmlformats.org/officeDocument/2006/relationships/image" Target="../media/image273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5.svg"/><Relationship Id="rId4" Type="http://schemas.openxmlformats.org/officeDocument/2006/relationships/image" Target="../media/image274.png"/><Relationship Id="rId9" Type="http://schemas.openxmlformats.org/officeDocument/2006/relationships/image" Target="../media/image280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5.svg"/><Relationship Id="rId7" Type="http://schemas.openxmlformats.org/officeDocument/2006/relationships/image" Target="../media/image280.sv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3.svg"/><Relationship Id="rId10" Type="http://schemas.openxmlformats.org/officeDocument/2006/relationships/image" Target="../media/image283.png"/><Relationship Id="rId4" Type="http://schemas.openxmlformats.org/officeDocument/2006/relationships/image" Target="../media/image272.png"/><Relationship Id="rId9" Type="http://schemas.openxmlformats.org/officeDocument/2006/relationships/image" Target="../media/image28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svg"/><Relationship Id="rId7" Type="http://schemas.openxmlformats.org/officeDocument/2006/relationships/image" Target="../media/image280.sv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3.svg"/><Relationship Id="rId4" Type="http://schemas.openxmlformats.org/officeDocument/2006/relationships/image" Target="../media/image2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reference/api/pandas.DataFram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0.png"/><Relationship Id="rId3" Type="http://schemas.openxmlformats.org/officeDocument/2006/relationships/image" Target="../media/image272.png"/><Relationship Id="rId7" Type="http://schemas.openxmlformats.org/officeDocument/2006/relationships/image" Target="../media/image16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svg"/><Relationship Id="rId5" Type="http://schemas.openxmlformats.org/officeDocument/2006/relationships/image" Target="../media/image274.png"/><Relationship Id="rId4" Type="http://schemas.openxmlformats.org/officeDocument/2006/relationships/image" Target="../media/image273.svg"/><Relationship Id="rId9" Type="http://schemas.openxmlformats.org/officeDocument/2006/relationships/image" Target="../media/image200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sv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svg"/><Relationship Id="rId4" Type="http://schemas.openxmlformats.org/officeDocument/2006/relationships/image" Target="../media/image27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sv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svg"/><Relationship Id="rId4" Type="http://schemas.openxmlformats.org/officeDocument/2006/relationships/image" Target="../media/image27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ow-to-tune-a-decision-tree-f0372180168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tree/plot_tree_regression.html#sphx-glr-auto-examples-tree-plot-tree-regression-py" TargetMode="External"/><Relationship Id="rId2" Type="http://schemas.openxmlformats.org/officeDocument/2006/relationships/hyperlink" Target="https://scikit-learn.org/stable/modules/generated/sklearn.tree.DecisionTreeRegressor.html#sklearn.tree.DecisionTreeRegress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reference/api/pandas.Serie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gebra.org/calculator/psst9sn4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2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viktorreichert/pca-breast-cancer" TargetMode="External"/><Relationship Id="rId2" Type="http://schemas.openxmlformats.org/officeDocument/2006/relationships/hyperlink" Target="https://scikit-learn.org/stable/modules/generated/sklearn.decomposition.PCA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sv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svg"/><Relationship Id="rId5" Type="http://schemas.openxmlformats.org/officeDocument/2006/relationships/image" Target="../media/image309.png"/><Relationship Id="rId4" Type="http://schemas.openxmlformats.org/officeDocument/2006/relationships/image" Target="../media/image30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pandas.pydata.org/docs/reference/api/pandas.DataFrame.describe.html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pandas.pydata.org/docs/reference/api/pandas.DataFrame.dtypes.html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pandas.pydata.org/docs/reference/api/pandas.DataFrame.info.html" TargetMode="External"/><Relationship Id="rId9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sv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svg"/><Relationship Id="rId5" Type="http://schemas.openxmlformats.org/officeDocument/2006/relationships/image" Target="../media/image309.png"/><Relationship Id="rId4" Type="http://schemas.openxmlformats.org/officeDocument/2006/relationships/image" Target="../media/image308.sv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18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viktorreichert/nmf-image-compression" TargetMode="External"/><Relationship Id="rId2" Type="http://schemas.openxmlformats.org/officeDocument/2006/relationships/hyperlink" Target="https://scikit-learn.org/stable/modules/generated/sklearn.decomposition.NMF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3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hyperlink" Target="https://pandas.pydata.org/docs/reference/api/pandas.DataFrame.loc.htm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hyperlink" Target="https://pandas.pydata.org/docs/reference/api/pandas.DataFrame.iloc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0.png"/><Relationship Id="rId13" Type="http://schemas.openxmlformats.org/officeDocument/2006/relationships/image" Target="../media/image2480.png"/><Relationship Id="rId3" Type="http://schemas.openxmlformats.org/officeDocument/2006/relationships/image" Target="../media/image2370.png"/><Relationship Id="rId7" Type="http://schemas.openxmlformats.org/officeDocument/2006/relationships/image" Target="../media/image2420.png"/><Relationship Id="rId12" Type="http://schemas.openxmlformats.org/officeDocument/2006/relationships/image" Target="../media/image24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0.png"/><Relationship Id="rId11" Type="http://schemas.openxmlformats.org/officeDocument/2006/relationships/image" Target="../media/image2460.png"/><Relationship Id="rId5" Type="http://schemas.openxmlformats.org/officeDocument/2006/relationships/image" Target="../media/image2390.png"/><Relationship Id="rId10" Type="http://schemas.openxmlformats.org/officeDocument/2006/relationships/image" Target="../media/image2450.png"/><Relationship Id="rId4" Type="http://schemas.openxmlformats.org/officeDocument/2006/relationships/image" Target="../media/image2380.png"/><Relationship Id="rId9" Type="http://schemas.openxmlformats.org/officeDocument/2006/relationships/image" Target="../media/image2440.png"/><Relationship Id="rId14" Type="http://schemas.openxmlformats.org/officeDocument/2006/relationships/image" Target="../media/image249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7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viktorreichert/t-sne-with-mnist" TargetMode="External"/><Relationship Id="rId2" Type="http://schemas.openxmlformats.org/officeDocument/2006/relationships/hyperlink" Target="https://scikit-learn.org/stable/modules/generated/sklearn.manifold.TS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9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13" Type="http://schemas.openxmlformats.org/officeDocument/2006/relationships/image" Target="../media/image371.svg"/><Relationship Id="rId3" Type="http://schemas.openxmlformats.org/officeDocument/2006/relationships/image" Target="../media/image361.svg"/><Relationship Id="rId7" Type="http://schemas.openxmlformats.org/officeDocument/2006/relationships/image" Target="../media/image365.svg"/><Relationship Id="rId12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11" Type="http://schemas.openxmlformats.org/officeDocument/2006/relationships/image" Target="../media/image369.svg"/><Relationship Id="rId5" Type="http://schemas.openxmlformats.org/officeDocument/2006/relationships/image" Target="../media/image363.svg"/><Relationship Id="rId10" Type="http://schemas.openxmlformats.org/officeDocument/2006/relationships/image" Target="../media/image368.png"/><Relationship Id="rId4" Type="http://schemas.openxmlformats.org/officeDocument/2006/relationships/image" Target="../media/image362.png"/><Relationship Id="rId9" Type="http://schemas.openxmlformats.org/officeDocument/2006/relationships/image" Target="../media/image367.sv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hyperlink" Target="https://scikit-learn.org/stable/modules/clustering.html#k-means" TargetMode="Externa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viktorreichert/k-means-tumor-image-segmentation" TargetMode="External"/><Relationship Id="rId2" Type="http://schemas.openxmlformats.org/officeDocument/2006/relationships/hyperlink" Target="https://scikit-learn.org/stable/modules/generated/sklearn.cluster.KMean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2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34.svg"/><Relationship Id="rId3" Type="http://schemas.openxmlformats.org/officeDocument/2006/relationships/image" Target="../media/image62.svg"/><Relationship Id="rId7" Type="http://schemas.openxmlformats.org/officeDocument/2006/relationships/image" Target="../media/image374.svg"/><Relationship Id="rId12" Type="http://schemas.openxmlformats.org/officeDocument/2006/relationships/image" Target="../media/image13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png"/><Relationship Id="rId11" Type="http://schemas.openxmlformats.org/officeDocument/2006/relationships/image" Target="../media/image70.svg"/><Relationship Id="rId5" Type="http://schemas.openxmlformats.org/officeDocument/2006/relationships/image" Target="../media/image83.svg"/><Relationship Id="rId10" Type="http://schemas.openxmlformats.org/officeDocument/2006/relationships/image" Target="../media/image69.png"/><Relationship Id="rId4" Type="http://schemas.openxmlformats.org/officeDocument/2006/relationships/image" Target="../media/image82.png"/><Relationship Id="rId9" Type="http://schemas.openxmlformats.org/officeDocument/2006/relationships/image" Target="../media/image68.sv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34.svg"/><Relationship Id="rId3" Type="http://schemas.openxmlformats.org/officeDocument/2006/relationships/image" Target="../media/image62.svg"/><Relationship Id="rId7" Type="http://schemas.openxmlformats.org/officeDocument/2006/relationships/image" Target="../media/image374.svg"/><Relationship Id="rId12" Type="http://schemas.openxmlformats.org/officeDocument/2006/relationships/image" Target="../media/image13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png"/><Relationship Id="rId11" Type="http://schemas.openxmlformats.org/officeDocument/2006/relationships/image" Target="../media/image70.svg"/><Relationship Id="rId5" Type="http://schemas.openxmlformats.org/officeDocument/2006/relationships/image" Target="../media/image83.svg"/><Relationship Id="rId10" Type="http://schemas.openxmlformats.org/officeDocument/2006/relationships/image" Target="../media/image69.png"/><Relationship Id="rId4" Type="http://schemas.openxmlformats.org/officeDocument/2006/relationships/image" Target="../media/image82.png"/><Relationship Id="rId9" Type="http://schemas.openxmlformats.org/officeDocument/2006/relationships/image" Target="../media/image68.sv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34.svg"/><Relationship Id="rId3" Type="http://schemas.openxmlformats.org/officeDocument/2006/relationships/image" Target="../media/image62.svg"/><Relationship Id="rId7" Type="http://schemas.openxmlformats.org/officeDocument/2006/relationships/image" Target="../media/image374.svg"/><Relationship Id="rId12" Type="http://schemas.openxmlformats.org/officeDocument/2006/relationships/image" Target="../media/image13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png"/><Relationship Id="rId11" Type="http://schemas.openxmlformats.org/officeDocument/2006/relationships/image" Target="../media/image70.svg"/><Relationship Id="rId5" Type="http://schemas.openxmlformats.org/officeDocument/2006/relationships/image" Target="../media/image83.svg"/><Relationship Id="rId10" Type="http://schemas.openxmlformats.org/officeDocument/2006/relationships/image" Target="../media/image69.png"/><Relationship Id="rId4" Type="http://schemas.openxmlformats.org/officeDocument/2006/relationships/image" Target="../media/image82.png"/><Relationship Id="rId9" Type="http://schemas.openxmlformats.org/officeDocument/2006/relationships/image" Target="../media/image68.sv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34.svg"/><Relationship Id="rId3" Type="http://schemas.openxmlformats.org/officeDocument/2006/relationships/image" Target="../media/image62.svg"/><Relationship Id="rId7" Type="http://schemas.openxmlformats.org/officeDocument/2006/relationships/image" Target="../media/image374.svg"/><Relationship Id="rId12" Type="http://schemas.openxmlformats.org/officeDocument/2006/relationships/image" Target="../media/image13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png"/><Relationship Id="rId11" Type="http://schemas.openxmlformats.org/officeDocument/2006/relationships/image" Target="../media/image70.svg"/><Relationship Id="rId5" Type="http://schemas.openxmlformats.org/officeDocument/2006/relationships/image" Target="../media/image83.svg"/><Relationship Id="rId10" Type="http://schemas.openxmlformats.org/officeDocument/2006/relationships/image" Target="../media/image69.png"/><Relationship Id="rId4" Type="http://schemas.openxmlformats.org/officeDocument/2006/relationships/image" Target="../media/image82.png"/><Relationship Id="rId9" Type="http://schemas.openxmlformats.org/officeDocument/2006/relationships/image" Target="../media/image68.sv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34.svg"/><Relationship Id="rId3" Type="http://schemas.openxmlformats.org/officeDocument/2006/relationships/image" Target="../media/image62.svg"/><Relationship Id="rId7" Type="http://schemas.openxmlformats.org/officeDocument/2006/relationships/image" Target="../media/image374.svg"/><Relationship Id="rId12" Type="http://schemas.openxmlformats.org/officeDocument/2006/relationships/image" Target="../media/image13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png"/><Relationship Id="rId11" Type="http://schemas.openxmlformats.org/officeDocument/2006/relationships/image" Target="../media/image70.svg"/><Relationship Id="rId5" Type="http://schemas.openxmlformats.org/officeDocument/2006/relationships/image" Target="../media/image83.svg"/><Relationship Id="rId10" Type="http://schemas.openxmlformats.org/officeDocument/2006/relationships/image" Target="../media/image69.png"/><Relationship Id="rId4" Type="http://schemas.openxmlformats.org/officeDocument/2006/relationships/image" Target="../media/image82.png"/><Relationship Id="rId9" Type="http://schemas.openxmlformats.org/officeDocument/2006/relationships/image" Target="../media/image68.sv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34.svg"/><Relationship Id="rId3" Type="http://schemas.openxmlformats.org/officeDocument/2006/relationships/image" Target="../media/image62.svg"/><Relationship Id="rId7" Type="http://schemas.openxmlformats.org/officeDocument/2006/relationships/image" Target="../media/image374.svg"/><Relationship Id="rId12" Type="http://schemas.openxmlformats.org/officeDocument/2006/relationships/image" Target="../media/image13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png"/><Relationship Id="rId11" Type="http://schemas.openxmlformats.org/officeDocument/2006/relationships/image" Target="../media/image70.svg"/><Relationship Id="rId5" Type="http://schemas.openxmlformats.org/officeDocument/2006/relationships/image" Target="../media/image83.svg"/><Relationship Id="rId10" Type="http://schemas.openxmlformats.org/officeDocument/2006/relationships/image" Target="../media/image69.png"/><Relationship Id="rId4" Type="http://schemas.openxmlformats.org/officeDocument/2006/relationships/image" Target="../media/image82.png"/><Relationship Id="rId9" Type="http://schemas.openxmlformats.org/officeDocument/2006/relationships/image" Target="../media/image6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6.sv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sv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1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sv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2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sv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3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sv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4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viktorreichert/hirarchical-clustering-with-world-map" TargetMode="External"/><Relationship Id="rId2" Type="http://schemas.openxmlformats.org/officeDocument/2006/relationships/hyperlink" Target="https://scikit-learn.org/stable/modules/generated/sklearn.cluster.AgglomerativeCluster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7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reference/api/pandas.DataFrame.rename_axis.html" TargetMode="External"/><Relationship Id="rId2" Type="http://schemas.openxmlformats.org/officeDocument/2006/relationships/hyperlink" Target="https://pandas.pydata.org/docs/reference/api/pandas.DataFrame.renam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0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reference/api/pandas.to_numeric.html#pandas.to_numeric" TargetMode="External"/><Relationship Id="rId2" Type="http://schemas.openxmlformats.org/officeDocument/2006/relationships/hyperlink" Target="https://pandas.pydata.org/docs/reference/api/pandas.DataFrame.astyp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pandas.pydata.org/docs/reference/api/pandas.to_timedelta.html#pandas.to_timedelta" TargetMode="External"/><Relationship Id="rId4" Type="http://schemas.openxmlformats.org/officeDocument/2006/relationships/hyperlink" Target="https://pandas.pydata.org/docs/reference/api/pandas.to_datetime.html" TargetMode="Externa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cluster.DBSCAN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9.png"/><Relationship Id="rId4" Type="http://schemas.openxmlformats.org/officeDocument/2006/relationships/hyperlink" Target="https://www.kaggle.com/code/viktorreichert/dbscan-clustering-of-fuel-price-in-india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pandas.pydata.org/docs/reference/api/pandas.DataFrame.assign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pandas.pydata.org/docs/reference/api/pandas.DataFrame.sort_value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pandas.pydata.org/docs/reference/api/pandas.DataFrame.quer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pandas.pydata.org/docs/reference/api/pandas.DataFrame.pipe.html?highlight=pipe" TargetMode="External"/><Relationship Id="rId3" Type="http://schemas.openxmlformats.org/officeDocument/2006/relationships/hyperlink" Target="https://pandas.pydata.org/docs/reference/api/pandas.DataFrame.applymap.html" TargetMode="External"/><Relationship Id="rId7" Type="http://schemas.openxmlformats.org/officeDocument/2006/relationships/hyperlink" Target="https://pandas.pydata.org/docs/reference/api/pandas.DataFrame.assign.html?highlight=assign" TargetMode="External"/><Relationship Id="rId2" Type="http://schemas.openxmlformats.org/officeDocument/2006/relationships/hyperlink" Target="https://pandas.pydata.org/docs/reference/api/pandas.DataFrame.apply.html?highlight=appl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ndas.pydata.org/docs/reference/api/pandas.DataFrame.transform.html" TargetMode="External"/><Relationship Id="rId5" Type="http://schemas.openxmlformats.org/officeDocument/2006/relationships/hyperlink" Target="https://pandas.pydata.org/docs/reference/api/pandas.DataFrame.agg.html" TargetMode="External"/><Relationship Id="rId4" Type="http://schemas.openxmlformats.org/officeDocument/2006/relationships/hyperlink" Target="https://pandas.pydata.org/docs/reference/api/pandas.DataFrame.aggregate.html" TargetMode="External"/><Relationship Id="rId9" Type="http://schemas.openxmlformats.org/officeDocument/2006/relationships/hyperlink" Target="https://pandas.pydata.org/docs/reference/api/pandas.Series.map.html?highlight=map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pandas.pydata.org/docs/reference/api/pandas.DataFrame.plo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hyperlink" Target="https://docs.scipy.org/doc/scipy/reference/generated/scipy.stats.hmean.html" TargetMode="External"/><Relationship Id="rId3" Type="http://schemas.openxmlformats.org/officeDocument/2006/relationships/hyperlink" Target="https://pandas.pydata.org/docs/reference/api/pandas.DataFrame.mode.html" TargetMode="External"/><Relationship Id="rId7" Type="http://schemas.openxmlformats.org/officeDocument/2006/relationships/hyperlink" Target="https://docs.scipy.org/doc/scipy/reference/generated/scipy.stats.hmean.html" TargetMode="External"/><Relationship Id="rId12" Type="http://schemas.openxmlformats.org/officeDocument/2006/relationships/hyperlink" Target="https://docs.scipy.org/doc/scipy/reference/generated/scipy.stats.mstats.gmean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scipy.org/doc/scipy/reference/generated/scipy.stats.mstats.gmean.html" TargetMode="External"/><Relationship Id="rId11" Type="http://schemas.openxmlformats.org/officeDocument/2006/relationships/hyperlink" Target="https://pandas.pydata.org/docs/reference/api/pandas.DataFrame.mean.html" TargetMode="External"/><Relationship Id="rId5" Type="http://schemas.openxmlformats.org/officeDocument/2006/relationships/hyperlink" Target="https://pandas.pydata.org/docs/reference/api/pandas.DataFrame.mean.html" TargetMode="External"/><Relationship Id="rId10" Type="http://schemas.openxmlformats.org/officeDocument/2006/relationships/hyperlink" Target="https://pandas.pydata.org/docs/reference/api/pandas.DataFrame.median.html" TargetMode="External"/><Relationship Id="rId4" Type="http://schemas.openxmlformats.org/officeDocument/2006/relationships/hyperlink" Target="https://pandas.pydata.org/docs/reference/api/pandas.DataFrame.median.html" TargetMode="External"/><Relationship Id="rId9" Type="http://schemas.openxmlformats.org/officeDocument/2006/relationships/hyperlink" Target="https://pandas.pydata.org/docs/reference/api/pandas.DataFrame.mode.html" TargetMode="External"/><Relationship Id="rId1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18" Type="http://schemas.openxmlformats.org/officeDocument/2006/relationships/image" Target="../media/image77.png"/><Relationship Id="rId3" Type="http://schemas.openxmlformats.org/officeDocument/2006/relationships/image" Target="../media/image62.svg"/><Relationship Id="rId21" Type="http://schemas.openxmlformats.org/officeDocument/2006/relationships/image" Target="../media/image80.pn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5" Type="http://schemas.openxmlformats.org/officeDocument/2006/relationships/image" Target="../media/image74.sv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Relationship Id="rId1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hyperlink" Target="https://pandas.pydata.org/docs/reference/api/pandas.DataFrame.max.html" TargetMode="External"/><Relationship Id="rId7" Type="http://schemas.openxmlformats.org/officeDocument/2006/relationships/hyperlink" Target="https://pandas.pydata.org/docs/reference/api/pandas.DataFrame.quantile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ndas.pydata.org/docs/reference/api/pandas.DataFrame.std.html" TargetMode="External"/><Relationship Id="rId11" Type="http://schemas.openxmlformats.org/officeDocument/2006/relationships/hyperlink" Target="https://pandas.pydata.org/docs/reference/api/pandas.DataFrame.quantile.html" TargetMode="External"/><Relationship Id="rId5" Type="http://schemas.openxmlformats.org/officeDocument/2006/relationships/hyperlink" Target="https://pandas.pydata.org/docs/reference/api/pandas.DataFrame.var.html" TargetMode="External"/><Relationship Id="rId10" Type="http://schemas.openxmlformats.org/officeDocument/2006/relationships/hyperlink" Target="https://pandas.pydata.org/docs/reference/api/pandas.DataFrame.std.html" TargetMode="External"/><Relationship Id="rId4" Type="http://schemas.openxmlformats.org/officeDocument/2006/relationships/hyperlink" Target="https://pandas.pydata.org/docs/reference/api/pandas.DataFrame.min.html" TargetMode="External"/><Relationship Id="rId9" Type="http://schemas.openxmlformats.org/officeDocument/2006/relationships/hyperlink" Target="https://pandas.pydata.org/docs/reference/api/pandas.DataFrame.var.html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pandas.pydata.org/docs/reference/api/pandas.DataFrame.describe.html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pandas.pydata.org/docs/reference/api/pandas.DataFrame.dtypes.html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pandas.pydata.org/docs/reference/api/pandas.DataFrame.info.html" TargetMode="External"/><Relationship Id="rId9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image" Target="../media/image62.svg"/><Relationship Id="rId7" Type="http://schemas.openxmlformats.org/officeDocument/2006/relationships/image" Target="../media/image83.sv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" Type="http://schemas.openxmlformats.org/officeDocument/2006/relationships/image" Target="../media/image61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68.svg"/><Relationship Id="rId5" Type="http://schemas.openxmlformats.org/officeDocument/2006/relationships/image" Target="../media/image64.svg"/><Relationship Id="rId15" Type="http://schemas.openxmlformats.org/officeDocument/2006/relationships/image" Target="../media/image72.sv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odel_selection.train_test_split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kaggle.com/code/viktorreichert/introduction-to-pyth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neighbors.KNeighborsRegressor.html#sklearn.neighbors.KNeighborsRegressor" TargetMode="External"/><Relationship Id="rId2" Type="http://schemas.openxmlformats.org/officeDocument/2006/relationships/hyperlink" Target="https://scikit-learn.org/stable/modules/generated/sklearn.neighbors.KNeighborsClassifier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ublicdomainpictures.net/view-image.php?image=169400&amp;picture=glass-of-red-wine" TargetMode="External"/><Relationship Id="rId5" Type="http://schemas.openxmlformats.org/officeDocument/2006/relationships/image" Target="../media/image91.jpg"/><Relationship Id="rId4" Type="http://schemas.openxmlformats.org/officeDocument/2006/relationships/hyperlink" Target="https://www.kaggle.com/viktorreichert/knn-scaling-red-wine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observablehq.com/@yizhe-ang/interactive-visualization-of-linear-regressio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numpy.org/doc/stable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tackoverflow.com/questions/22320534/how-does-the-axis-parameter-from-numpy-work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gi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gebra.org/calculator/j4prtdbq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code/viktorreichert/tutorial-visualization-of-covariance-and-variance" TargetMode="External"/><Relationship Id="rId3" Type="http://schemas.openxmlformats.org/officeDocument/2006/relationships/hyperlink" Target="https://www.kaggle.com/code/viktorreichert/tutorial-visualization-of-covariance-and-variance" TargetMode="External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modules/generated/sklearn.linear_model.LinearRegression.html#sklearn.linear_model.LinearRegression.score" TargetMode="External"/><Relationship Id="rId11" Type="http://schemas.openxmlformats.org/officeDocument/2006/relationships/hyperlink" Target="https://scikit-learn.org/stable/modules/generated/sklearn.linear_model.LinearRegression.html#sklearn.linear_model.LinearRegression.score" TargetMode="External"/><Relationship Id="rId5" Type="http://schemas.openxmlformats.org/officeDocument/2006/relationships/hyperlink" Target="https://numpy.org/doc/stable/reference/generated/numpy.corrcoef.html" TargetMode="External"/><Relationship Id="rId10" Type="http://schemas.openxmlformats.org/officeDocument/2006/relationships/hyperlink" Target="https://numpy.org/doc/stable/reference/generated/numpy.corrcoef.html" TargetMode="External"/><Relationship Id="rId4" Type="http://schemas.openxmlformats.org/officeDocument/2006/relationships/hyperlink" Target="https://numpy.org/doc/stable/reference/generated/numpy.cov.html" TargetMode="External"/><Relationship Id="rId9" Type="http://schemas.openxmlformats.org/officeDocument/2006/relationships/hyperlink" Target="https://numpy.org/doc/stable/reference/generated/numpy.cov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chart" Target="../charts/char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andas-dev/panda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3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chart" Target="../charts/chart6.xml"/><Relationship Id="rId7" Type="http://schemas.openxmlformats.org/officeDocument/2006/relationships/image" Target="../media/image14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10" Type="http://schemas.openxmlformats.org/officeDocument/2006/relationships/image" Target="../media/image152.png"/><Relationship Id="rId4" Type="http://schemas.openxmlformats.org/officeDocument/2006/relationships/image" Target="../media/image147.png"/><Relationship Id="rId9" Type="http://schemas.openxmlformats.org/officeDocument/2006/relationships/chart" Target="../charts/char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viktorreichert/exponantial-regression-geometric-mean-fast-im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svg"/><Relationship Id="rId13" Type="http://schemas.openxmlformats.org/officeDocument/2006/relationships/image" Target="../media/image61.png"/><Relationship Id="rId18" Type="http://schemas.openxmlformats.org/officeDocument/2006/relationships/image" Target="../media/image74.svg"/><Relationship Id="rId3" Type="http://schemas.openxmlformats.org/officeDocument/2006/relationships/image" Target="../media/image67.png"/><Relationship Id="rId7" Type="http://schemas.openxmlformats.org/officeDocument/2006/relationships/image" Target="../media/image133.png"/><Relationship Id="rId12" Type="http://schemas.openxmlformats.org/officeDocument/2006/relationships/image" Target="../media/image64.svg"/><Relationship Id="rId17" Type="http://schemas.openxmlformats.org/officeDocument/2006/relationships/image" Target="../media/image73.png"/><Relationship Id="rId2" Type="http://schemas.openxmlformats.org/officeDocument/2006/relationships/image" Target="../media/image157.png"/><Relationship Id="rId16" Type="http://schemas.openxmlformats.org/officeDocument/2006/relationships/image" Target="../media/image8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11" Type="http://schemas.openxmlformats.org/officeDocument/2006/relationships/image" Target="../media/image63.png"/><Relationship Id="rId5" Type="http://schemas.openxmlformats.org/officeDocument/2006/relationships/image" Target="../media/image69.png"/><Relationship Id="rId15" Type="http://schemas.openxmlformats.org/officeDocument/2006/relationships/image" Target="../media/image82.png"/><Relationship Id="rId10" Type="http://schemas.openxmlformats.org/officeDocument/2006/relationships/image" Target="../media/image156.svg"/><Relationship Id="rId19" Type="http://schemas.openxmlformats.org/officeDocument/2006/relationships/image" Target="../media/image162.png"/><Relationship Id="rId4" Type="http://schemas.openxmlformats.org/officeDocument/2006/relationships/image" Target="../media/image68.svg"/><Relationship Id="rId9" Type="http://schemas.openxmlformats.org/officeDocument/2006/relationships/image" Target="../media/image155.png"/><Relationship Id="rId14" Type="http://schemas.openxmlformats.org/officeDocument/2006/relationships/image" Target="../media/image62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62.svg"/><Relationship Id="rId18" Type="http://schemas.openxmlformats.org/officeDocument/2006/relationships/image" Target="../media/image163.png"/><Relationship Id="rId3" Type="http://schemas.openxmlformats.org/officeDocument/2006/relationships/image" Target="../media/image68.svg"/><Relationship Id="rId7" Type="http://schemas.openxmlformats.org/officeDocument/2006/relationships/image" Target="../media/image134.svg"/><Relationship Id="rId12" Type="http://schemas.openxmlformats.org/officeDocument/2006/relationships/image" Target="../media/image61.png"/><Relationship Id="rId17" Type="http://schemas.openxmlformats.org/officeDocument/2006/relationships/image" Target="../media/image74.svg"/><Relationship Id="rId2" Type="http://schemas.openxmlformats.org/officeDocument/2006/relationships/image" Target="../media/image67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64.svg"/><Relationship Id="rId5" Type="http://schemas.openxmlformats.org/officeDocument/2006/relationships/image" Target="../media/image70.svg"/><Relationship Id="rId15" Type="http://schemas.openxmlformats.org/officeDocument/2006/relationships/image" Target="../media/image83.svg"/><Relationship Id="rId10" Type="http://schemas.openxmlformats.org/officeDocument/2006/relationships/image" Target="../media/image63.png"/><Relationship Id="rId4" Type="http://schemas.openxmlformats.org/officeDocument/2006/relationships/image" Target="../media/image69.png"/><Relationship Id="rId9" Type="http://schemas.openxmlformats.org/officeDocument/2006/relationships/image" Target="../media/image156.svg"/><Relationship Id="rId1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cikit-learn.org/stable/index.html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62.svg"/><Relationship Id="rId18" Type="http://schemas.openxmlformats.org/officeDocument/2006/relationships/image" Target="../media/image164.png"/><Relationship Id="rId26" Type="http://schemas.openxmlformats.org/officeDocument/2006/relationships/image" Target="../media/image160.png"/><Relationship Id="rId39" Type="http://schemas.openxmlformats.org/officeDocument/2006/relationships/image" Target="../media/image185.png"/><Relationship Id="rId3" Type="http://schemas.openxmlformats.org/officeDocument/2006/relationships/image" Target="../media/image68.svg"/><Relationship Id="rId21" Type="http://schemas.openxmlformats.org/officeDocument/2006/relationships/image" Target="../media/image167.png"/><Relationship Id="rId34" Type="http://schemas.openxmlformats.org/officeDocument/2006/relationships/image" Target="../media/image180.png"/><Relationship Id="rId7" Type="http://schemas.openxmlformats.org/officeDocument/2006/relationships/image" Target="../media/image134.svg"/><Relationship Id="rId12" Type="http://schemas.openxmlformats.org/officeDocument/2006/relationships/image" Target="../media/image61.png"/><Relationship Id="rId17" Type="http://schemas.openxmlformats.org/officeDocument/2006/relationships/image" Target="../media/image74.svg"/><Relationship Id="rId25" Type="http://schemas.openxmlformats.org/officeDocument/2006/relationships/image" Target="../media/image171.png"/><Relationship Id="rId33" Type="http://schemas.openxmlformats.org/officeDocument/2006/relationships/image" Target="../media/image179.png"/><Relationship Id="rId38" Type="http://schemas.openxmlformats.org/officeDocument/2006/relationships/image" Target="../media/image184.png"/><Relationship Id="rId2" Type="http://schemas.openxmlformats.org/officeDocument/2006/relationships/image" Target="../media/image67.png"/><Relationship Id="rId16" Type="http://schemas.openxmlformats.org/officeDocument/2006/relationships/image" Target="../media/image73.png"/><Relationship Id="rId20" Type="http://schemas.openxmlformats.org/officeDocument/2006/relationships/image" Target="../media/image166.png"/><Relationship Id="rId29" Type="http://schemas.openxmlformats.org/officeDocument/2006/relationships/image" Target="../media/image175.png"/><Relationship Id="rId41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64.svg"/><Relationship Id="rId24" Type="http://schemas.openxmlformats.org/officeDocument/2006/relationships/image" Target="../media/image170.png"/><Relationship Id="rId32" Type="http://schemas.openxmlformats.org/officeDocument/2006/relationships/image" Target="../media/image178.png"/><Relationship Id="rId37" Type="http://schemas.openxmlformats.org/officeDocument/2006/relationships/image" Target="../media/image183.png"/><Relationship Id="rId40" Type="http://schemas.openxmlformats.org/officeDocument/2006/relationships/image" Target="../media/image186.png"/><Relationship Id="rId5" Type="http://schemas.openxmlformats.org/officeDocument/2006/relationships/image" Target="../media/image70.svg"/><Relationship Id="rId15" Type="http://schemas.openxmlformats.org/officeDocument/2006/relationships/image" Target="../media/image83.svg"/><Relationship Id="rId23" Type="http://schemas.openxmlformats.org/officeDocument/2006/relationships/image" Target="../media/image169.png"/><Relationship Id="rId28" Type="http://schemas.openxmlformats.org/officeDocument/2006/relationships/image" Target="../media/image174.png"/><Relationship Id="rId36" Type="http://schemas.openxmlformats.org/officeDocument/2006/relationships/image" Target="../media/image182.png"/><Relationship Id="rId10" Type="http://schemas.openxmlformats.org/officeDocument/2006/relationships/image" Target="../media/image63.png"/><Relationship Id="rId19" Type="http://schemas.openxmlformats.org/officeDocument/2006/relationships/image" Target="../media/image165.png"/><Relationship Id="rId31" Type="http://schemas.openxmlformats.org/officeDocument/2006/relationships/image" Target="../media/image177.png"/><Relationship Id="rId4" Type="http://schemas.openxmlformats.org/officeDocument/2006/relationships/image" Target="../media/image69.png"/><Relationship Id="rId9" Type="http://schemas.openxmlformats.org/officeDocument/2006/relationships/image" Target="../media/image156.svg"/><Relationship Id="rId14" Type="http://schemas.openxmlformats.org/officeDocument/2006/relationships/image" Target="../media/image82.png"/><Relationship Id="rId22" Type="http://schemas.openxmlformats.org/officeDocument/2006/relationships/image" Target="../media/image168.png"/><Relationship Id="rId27" Type="http://schemas.openxmlformats.org/officeDocument/2006/relationships/image" Target="../media/image173.png"/><Relationship Id="rId30" Type="http://schemas.openxmlformats.org/officeDocument/2006/relationships/image" Target="../media/image176.png"/><Relationship Id="rId35" Type="http://schemas.openxmlformats.org/officeDocument/2006/relationships/image" Target="../media/image18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62.svg"/><Relationship Id="rId18" Type="http://schemas.openxmlformats.org/officeDocument/2006/relationships/image" Target="../media/image158.png"/><Relationship Id="rId26" Type="http://schemas.openxmlformats.org/officeDocument/2006/relationships/image" Target="../media/image192.png"/><Relationship Id="rId39" Type="http://schemas.openxmlformats.org/officeDocument/2006/relationships/image" Target="../media/image205.png"/><Relationship Id="rId3" Type="http://schemas.openxmlformats.org/officeDocument/2006/relationships/image" Target="../media/image68.svg"/><Relationship Id="rId21" Type="http://schemas.openxmlformats.org/officeDocument/2006/relationships/image" Target="../media/image172.png"/><Relationship Id="rId34" Type="http://schemas.openxmlformats.org/officeDocument/2006/relationships/image" Target="../media/image200.png"/><Relationship Id="rId7" Type="http://schemas.openxmlformats.org/officeDocument/2006/relationships/image" Target="../media/image134.svg"/><Relationship Id="rId12" Type="http://schemas.openxmlformats.org/officeDocument/2006/relationships/image" Target="../media/image61.png"/><Relationship Id="rId17" Type="http://schemas.openxmlformats.org/officeDocument/2006/relationships/image" Target="../media/image74.svg"/><Relationship Id="rId25" Type="http://schemas.openxmlformats.org/officeDocument/2006/relationships/image" Target="../media/image191.png"/><Relationship Id="rId33" Type="http://schemas.openxmlformats.org/officeDocument/2006/relationships/image" Target="../media/image199.png"/><Relationship Id="rId38" Type="http://schemas.openxmlformats.org/officeDocument/2006/relationships/image" Target="../media/image204.png"/><Relationship Id="rId2" Type="http://schemas.openxmlformats.org/officeDocument/2006/relationships/image" Target="../media/image67.png"/><Relationship Id="rId16" Type="http://schemas.openxmlformats.org/officeDocument/2006/relationships/image" Target="../media/image73.png"/><Relationship Id="rId20" Type="http://schemas.openxmlformats.org/officeDocument/2006/relationships/image" Target="../media/image161.png"/><Relationship Id="rId29" Type="http://schemas.openxmlformats.org/officeDocument/2006/relationships/image" Target="../media/image195.png"/><Relationship Id="rId41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64.svg"/><Relationship Id="rId24" Type="http://schemas.openxmlformats.org/officeDocument/2006/relationships/image" Target="../media/image190.png"/><Relationship Id="rId32" Type="http://schemas.openxmlformats.org/officeDocument/2006/relationships/image" Target="../media/image198.png"/><Relationship Id="rId37" Type="http://schemas.openxmlformats.org/officeDocument/2006/relationships/image" Target="../media/image203.png"/><Relationship Id="rId40" Type="http://schemas.openxmlformats.org/officeDocument/2006/relationships/image" Target="../media/image206.png"/><Relationship Id="rId5" Type="http://schemas.openxmlformats.org/officeDocument/2006/relationships/image" Target="../media/image70.svg"/><Relationship Id="rId15" Type="http://schemas.openxmlformats.org/officeDocument/2006/relationships/image" Target="../media/image83.sv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36" Type="http://schemas.openxmlformats.org/officeDocument/2006/relationships/image" Target="../media/image202.png"/><Relationship Id="rId10" Type="http://schemas.openxmlformats.org/officeDocument/2006/relationships/image" Target="../media/image63.png"/><Relationship Id="rId19" Type="http://schemas.openxmlformats.org/officeDocument/2006/relationships/image" Target="../media/image159.png"/><Relationship Id="rId31" Type="http://schemas.openxmlformats.org/officeDocument/2006/relationships/image" Target="../media/image197.png"/><Relationship Id="rId4" Type="http://schemas.openxmlformats.org/officeDocument/2006/relationships/image" Target="../media/image69.png"/><Relationship Id="rId9" Type="http://schemas.openxmlformats.org/officeDocument/2006/relationships/image" Target="../media/image156.svg"/><Relationship Id="rId14" Type="http://schemas.openxmlformats.org/officeDocument/2006/relationships/image" Target="../media/image82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Relationship Id="rId30" Type="http://schemas.openxmlformats.org/officeDocument/2006/relationships/image" Target="../media/image196.png"/><Relationship Id="rId35" Type="http://schemas.openxmlformats.org/officeDocument/2006/relationships/image" Target="../media/image20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64.svg"/><Relationship Id="rId18" Type="http://schemas.openxmlformats.org/officeDocument/2006/relationships/image" Target="../media/image73.png"/><Relationship Id="rId3" Type="http://schemas.openxmlformats.org/officeDocument/2006/relationships/image" Target="../media/image1890.png"/><Relationship Id="rId7" Type="http://schemas.openxmlformats.org/officeDocument/2006/relationships/image" Target="../media/image70.svg"/><Relationship Id="rId12" Type="http://schemas.openxmlformats.org/officeDocument/2006/relationships/image" Target="../media/image63.png"/><Relationship Id="rId17" Type="http://schemas.openxmlformats.org/officeDocument/2006/relationships/image" Target="../media/image83.svg"/><Relationship Id="rId2" Type="http://schemas.openxmlformats.org/officeDocument/2006/relationships/image" Target="../media/image1880.png"/><Relationship Id="rId16" Type="http://schemas.openxmlformats.org/officeDocument/2006/relationships/image" Target="../media/image82.png"/><Relationship Id="rId20" Type="http://schemas.openxmlformats.org/officeDocument/2006/relationships/image" Target="../media/image1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156.svg"/><Relationship Id="rId5" Type="http://schemas.openxmlformats.org/officeDocument/2006/relationships/image" Target="../media/image68.svg"/><Relationship Id="rId15" Type="http://schemas.openxmlformats.org/officeDocument/2006/relationships/image" Target="../media/image62.svg"/><Relationship Id="rId10" Type="http://schemas.openxmlformats.org/officeDocument/2006/relationships/image" Target="../media/image155.png"/><Relationship Id="rId19" Type="http://schemas.openxmlformats.org/officeDocument/2006/relationships/image" Target="../media/image74.svg"/><Relationship Id="rId4" Type="http://schemas.openxmlformats.org/officeDocument/2006/relationships/image" Target="../media/image67.png"/><Relationship Id="rId9" Type="http://schemas.openxmlformats.org/officeDocument/2006/relationships/image" Target="../media/image134.svg"/><Relationship Id="rId14" Type="http://schemas.openxmlformats.org/officeDocument/2006/relationships/image" Target="../media/image6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26" Type="http://schemas.openxmlformats.org/officeDocument/2006/relationships/image" Target="../media/image1910.png"/><Relationship Id="rId3" Type="http://schemas.openxmlformats.org/officeDocument/2006/relationships/image" Target="../media/image165.png"/><Relationship Id="rId21" Type="http://schemas.openxmlformats.org/officeDocument/2006/relationships/image" Target="../media/image183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5" Type="http://schemas.openxmlformats.org/officeDocument/2006/relationships/image" Target="../media/image187.png"/><Relationship Id="rId2" Type="http://schemas.openxmlformats.org/officeDocument/2006/relationships/image" Target="../media/image164.png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24" Type="http://schemas.openxmlformats.org/officeDocument/2006/relationships/image" Target="../media/image186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23" Type="http://schemas.openxmlformats.org/officeDocument/2006/relationships/image" Target="../media/image185.png"/><Relationship Id="rId10" Type="http://schemas.openxmlformats.org/officeDocument/2006/relationships/image" Target="../media/image1720.png"/><Relationship Id="rId19" Type="http://schemas.openxmlformats.org/officeDocument/2006/relationships/image" Target="../media/image181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971.png"/><Relationship Id="rId18" Type="http://schemas.openxmlformats.org/officeDocument/2006/relationships/image" Target="../media/image179.png"/><Relationship Id="rId26" Type="http://schemas.openxmlformats.org/officeDocument/2006/relationships/image" Target="../media/image2040.png"/><Relationship Id="rId3" Type="http://schemas.openxmlformats.org/officeDocument/2006/relationships/image" Target="../media/image164.png"/><Relationship Id="rId21" Type="http://schemas.openxmlformats.org/officeDocument/2006/relationships/image" Target="../media/image1990.png"/><Relationship Id="rId7" Type="http://schemas.openxmlformats.org/officeDocument/2006/relationships/image" Target="../media/image168.png"/><Relationship Id="rId12" Type="http://schemas.openxmlformats.org/officeDocument/2006/relationships/image" Target="../media/image1960.png"/><Relationship Id="rId17" Type="http://schemas.openxmlformats.org/officeDocument/2006/relationships/image" Target="../media/image178.png"/><Relationship Id="rId25" Type="http://schemas.openxmlformats.org/officeDocument/2006/relationships/image" Target="../media/image2030.png"/><Relationship Id="rId2" Type="http://schemas.openxmlformats.org/officeDocument/2006/relationships/image" Target="../media/image1920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950.png"/><Relationship Id="rId24" Type="http://schemas.openxmlformats.org/officeDocument/2006/relationships/image" Target="../media/image2020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2010.png"/><Relationship Id="rId10" Type="http://schemas.openxmlformats.org/officeDocument/2006/relationships/image" Target="../media/image1940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930.png"/><Relationship Id="rId14" Type="http://schemas.openxmlformats.org/officeDocument/2006/relationships/image" Target="../media/image1980.png"/><Relationship Id="rId22" Type="http://schemas.openxmlformats.org/officeDocument/2006/relationships/image" Target="../media/image2001.png"/><Relationship Id="rId27" Type="http://schemas.openxmlformats.org/officeDocument/2006/relationships/image" Target="../media/image205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" Type="http://schemas.openxmlformats.org/officeDocument/2006/relationships/image" Target="../media/image164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image" Target="../media/image2060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0.png"/><Relationship Id="rId24" Type="http://schemas.openxmlformats.org/officeDocument/2006/relationships/image" Target="../media/image2070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184.png"/><Relationship Id="rId28" Type="http://schemas.openxmlformats.org/officeDocument/2006/relationships/image" Target="../media/image209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Relationship Id="rId27" Type="http://schemas.openxmlformats.org/officeDocument/2006/relationships/image" Target="../media/image20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" Type="http://schemas.openxmlformats.org/officeDocument/2006/relationships/image" Target="../media/image164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image" Target="../media/image2060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0.png"/><Relationship Id="rId24" Type="http://schemas.openxmlformats.org/officeDocument/2006/relationships/image" Target="../media/image185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184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Relationship Id="rId27" Type="http://schemas.openxmlformats.org/officeDocument/2006/relationships/image" Target="../media/image209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9" Type="http://schemas.openxmlformats.org/officeDocument/2006/relationships/image" Target="../media/image64.svg"/><Relationship Id="rId3" Type="http://schemas.openxmlformats.org/officeDocument/2006/relationships/image" Target="../media/image164.png"/><Relationship Id="rId21" Type="http://schemas.openxmlformats.org/officeDocument/2006/relationships/image" Target="../media/image1990.png"/><Relationship Id="rId34" Type="http://schemas.openxmlformats.org/officeDocument/2006/relationships/image" Target="../media/image133.png"/><Relationship Id="rId42" Type="http://schemas.openxmlformats.org/officeDocument/2006/relationships/image" Target="../media/image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33" Type="http://schemas.openxmlformats.org/officeDocument/2006/relationships/image" Target="../media/image70.svg"/><Relationship Id="rId38" Type="http://schemas.openxmlformats.org/officeDocument/2006/relationships/image" Target="../media/image63.png"/><Relationship Id="rId2" Type="http://schemas.openxmlformats.org/officeDocument/2006/relationships/image" Target="../media/image210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29" Type="http://schemas.openxmlformats.org/officeDocument/2006/relationships/image" Target="../media/image215.png"/><Relationship Id="rId41" Type="http://schemas.openxmlformats.org/officeDocument/2006/relationships/image" Target="../media/image6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211.png"/><Relationship Id="rId24" Type="http://schemas.openxmlformats.org/officeDocument/2006/relationships/image" Target="../media/image185.png"/><Relationship Id="rId32" Type="http://schemas.openxmlformats.org/officeDocument/2006/relationships/image" Target="../media/image69.png"/><Relationship Id="rId37" Type="http://schemas.openxmlformats.org/officeDocument/2006/relationships/image" Target="../media/image156.svg"/><Relationship Id="rId40" Type="http://schemas.openxmlformats.org/officeDocument/2006/relationships/image" Target="../media/image61.png"/><Relationship Id="rId45" Type="http://schemas.openxmlformats.org/officeDocument/2006/relationships/image" Target="../media/image74.sv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212.png"/><Relationship Id="rId28" Type="http://schemas.openxmlformats.org/officeDocument/2006/relationships/image" Target="../media/image214.png"/><Relationship Id="rId36" Type="http://schemas.openxmlformats.org/officeDocument/2006/relationships/image" Target="../media/image155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31" Type="http://schemas.openxmlformats.org/officeDocument/2006/relationships/image" Target="../media/image68.svg"/><Relationship Id="rId44" Type="http://schemas.openxmlformats.org/officeDocument/2006/relationships/image" Target="../media/image73.png"/><Relationship Id="rId4" Type="http://schemas.openxmlformats.org/officeDocument/2006/relationships/image" Target="../media/image165.png"/><Relationship Id="rId9" Type="http://schemas.openxmlformats.org/officeDocument/2006/relationships/image" Target="../media/image193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Relationship Id="rId27" Type="http://schemas.openxmlformats.org/officeDocument/2006/relationships/image" Target="../media/image213.png"/><Relationship Id="rId30" Type="http://schemas.openxmlformats.org/officeDocument/2006/relationships/image" Target="../media/image67.png"/><Relationship Id="rId35" Type="http://schemas.openxmlformats.org/officeDocument/2006/relationships/image" Target="../media/image134.svg"/><Relationship Id="rId43" Type="http://schemas.openxmlformats.org/officeDocument/2006/relationships/image" Target="../media/image83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" Type="http://schemas.openxmlformats.org/officeDocument/2006/relationships/image" Target="../media/image164.png"/><Relationship Id="rId21" Type="http://schemas.openxmlformats.org/officeDocument/2006/relationships/image" Target="../media/image1990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image" Target="../media/image216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211.png"/><Relationship Id="rId24" Type="http://schemas.openxmlformats.org/officeDocument/2006/relationships/image" Target="../media/image185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217.png"/><Relationship Id="rId28" Type="http://schemas.openxmlformats.org/officeDocument/2006/relationships/image" Target="../media/image218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93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Relationship Id="rId27" Type="http://schemas.openxmlformats.org/officeDocument/2006/relationships/image" Target="../media/image191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220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" Type="http://schemas.openxmlformats.org/officeDocument/2006/relationships/image" Target="../media/image164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image" Target="../media/image219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211.png"/><Relationship Id="rId24" Type="http://schemas.openxmlformats.org/officeDocument/2006/relationships/image" Target="../media/image185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217.png"/><Relationship Id="rId28" Type="http://schemas.openxmlformats.org/officeDocument/2006/relationships/image" Target="../media/image221.png"/><Relationship Id="rId10" Type="http://schemas.openxmlformats.org/officeDocument/2006/relationships/image" Target="../media/image1940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93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Relationship Id="rId27" Type="http://schemas.openxmlformats.org/officeDocument/2006/relationships/image" Target="../media/image19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andas-dev/panda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18" Type="http://schemas.openxmlformats.org/officeDocument/2006/relationships/image" Target="../media/image238.png"/><Relationship Id="rId3" Type="http://schemas.openxmlformats.org/officeDocument/2006/relationships/image" Target="../media/image223.png"/><Relationship Id="rId21" Type="http://schemas.openxmlformats.org/officeDocument/2006/relationships/image" Target="../media/image241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17" Type="http://schemas.openxmlformats.org/officeDocument/2006/relationships/image" Target="../media/image237.png"/><Relationship Id="rId2" Type="http://schemas.openxmlformats.org/officeDocument/2006/relationships/image" Target="../media/image222.png"/><Relationship Id="rId16" Type="http://schemas.openxmlformats.org/officeDocument/2006/relationships/image" Target="../media/image236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5" Type="http://schemas.openxmlformats.org/officeDocument/2006/relationships/image" Target="../media/image235.png"/><Relationship Id="rId23" Type="http://schemas.openxmlformats.org/officeDocument/2006/relationships/image" Target="../media/image243.png"/><Relationship Id="rId10" Type="http://schemas.openxmlformats.org/officeDocument/2006/relationships/image" Target="../media/image230.png"/><Relationship Id="rId19" Type="http://schemas.openxmlformats.org/officeDocument/2006/relationships/image" Target="../media/image239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Relationship Id="rId22" Type="http://schemas.openxmlformats.org/officeDocument/2006/relationships/image" Target="../media/image242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" Type="http://schemas.openxmlformats.org/officeDocument/2006/relationships/image" Target="../media/image164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image" Target="../media/image2220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0.png"/><Relationship Id="rId24" Type="http://schemas.openxmlformats.org/officeDocument/2006/relationships/image" Target="../media/image185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184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svg"/><Relationship Id="rId3" Type="http://schemas.openxmlformats.org/officeDocument/2006/relationships/image" Target="../media/image1610.png"/><Relationship Id="rId7" Type="http://schemas.openxmlformats.org/officeDocument/2006/relationships/image" Target="../media/image246.png"/><Relationship Id="rId12" Type="http://schemas.openxmlformats.org/officeDocument/2006/relationships/image" Target="../media/image251.svg"/><Relationship Id="rId2" Type="http://schemas.openxmlformats.org/officeDocument/2006/relationships/image" Target="../media/image2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sv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0" Type="http://schemas.openxmlformats.org/officeDocument/2006/relationships/image" Target="../media/image249.svg"/><Relationship Id="rId4" Type="http://schemas.openxmlformats.org/officeDocument/2006/relationships/image" Target="../media/image2240.png"/><Relationship Id="rId9" Type="http://schemas.openxmlformats.org/officeDocument/2006/relationships/image" Target="../media/image24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350.png"/><Relationship Id="rId7" Type="http://schemas.openxmlformats.org/officeDocument/2006/relationships/image" Target="../media/image247.svg"/><Relationship Id="rId12" Type="http://schemas.openxmlformats.org/officeDocument/2006/relationships/image" Target="../media/image2360.png"/><Relationship Id="rId2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1.svg"/><Relationship Id="rId5" Type="http://schemas.openxmlformats.org/officeDocument/2006/relationships/image" Target="../media/image245.sv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sv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1.png"/><Relationship Id="rId2" Type="http://schemas.openxmlformats.org/officeDocument/2006/relationships/hyperlink" Target="https://scikit-learn.org/stable/modules/naive_bayes.html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svg"/><Relationship Id="rId3" Type="http://schemas.openxmlformats.org/officeDocument/2006/relationships/image" Target="../media/image253.svg"/><Relationship Id="rId7" Type="http://schemas.openxmlformats.org/officeDocument/2006/relationships/image" Target="../media/image256.png"/><Relationship Id="rId12" Type="http://schemas.openxmlformats.org/officeDocument/2006/relationships/image" Target="../media/image2500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1.png"/><Relationship Id="rId11" Type="http://schemas.openxmlformats.org/officeDocument/2006/relationships/image" Target="../media/image249.png"/><Relationship Id="rId5" Type="http://schemas.openxmlformats.org/officeDocument/2006/relationships/image" Target="../media/image255.svg"/><Relationship Id="rId10" Type="http://schemas.openxmlformats.org/officeDocument/2006/relationships/image" Target="../media/image259.svg"/><Relationship Id="rId4" Type="http://schemas.openxmlformats.org/officeDocument/2006/relationships/image" Target="../media/image254.png"/><Relationship Id="rId9" Type="http://schemas.openxmlformats.org/officeDocument/2006/relationships/image" Target="../media/image25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7.png"/><Relationship Id="rId4" Type="http://schemas.openxmlformats.org/officeDocument/2006/relationships/image" Target="../media/image25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29F8D-98A5-1D94-0C2A-4B0CBE36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 </a:t>
            </a:r>
            <a:r>
              <a:rPr lang="de-DE" dirty="0" err="1"/>
              <a:t>with</a:t>
            </a:r>
            <a:r>
              <a:rPr lang="de-DE" dirty="0"/>
              <a:t> Python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E92AB5-00E6-2B53-6C50-A3DC1F55B6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By Viktor Reichert</a:t>
            </a:r>
          </a:p>
          <a:p>
            <a:r>
              <a:rPr lang="de-DE" dirty="0" err="1"/>
              <a:t>viktor.reichert@conteco.gmbh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5096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537F5-91E9-724F-4CE0-E16BC5238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CSV einlesen und speichern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1DCB0-B3A9-D23B-0CEF-0AAD53E52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52924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hlinkClick r:id="rId3"/>
              </a:rPr>
              <a:t>read_csv</a:t>
            </a:r>
            <a:r>
              <a:rPr lang="en-US" dirty="0"/>
              <a:t> method can be used to load CSV files as </a:t>
            </a:r>
            <a:r>
              <a:rPr lang="en-US" dirty="0" err="1"/>
              <a:t>DataFrames</a:t>
            </a:r>
            <a:r>
              <a:rPr lang="en-US" dirty="0"/>
              <a:t>. With this, the column types usually have to be adjusted.</a:t>
            </a:r>
          </a:p>
          <a:p>
            <a:r>
              <a:rPr lang="en-US" dirty="0"/>
              <a:t>When reading in files, the index column(s) can be specified with the "</a:t>
            </a:r>
            <a:r>
              <a:rPr lang="en-US" dirty="0" err="1"/>
              <a:t>index_col</a:t>
            </a:r>
            <a:r>
              <a:rPr lang="en-US" dirty="0"/>
              <a:t>" parameter.</a:t>
            </a:r>
          </a:p>
          <a:p>
            <a:r>
              <a:rPr lang="en-US" dirty="0"/>
              <a:t>With the </a:t>
            </a:r>
            <a:r>
              <a:rPr lang="en-US" dirty="0">
                <a:hlinkClick r:id="rId4"/>
              </a:rPr>
              <a:t>to_csv</a:t>
            </a:r>
            <a:r>
              <a:rPr lang="en-US" dirty="0"/>
              <a:t> method, a DataFrame can be transferred as a CSV.</a:t>
            </a:r>
          </a:p>
          <a:p>
            <a:r>
              <a:rPr lang="en-US" dirty="0"/>
              <a:t>The "index" parameter can be used to indicate whether this should be saved.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027F688-8213-08BF-9593-B05B08930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68" y="5713486"/>
            <a:ext cx="4762500" cy="58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4268624-4612-3048-A1E7-315B52D20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539" y="5713486"/>
            <a:ext cx="3914775" cy="523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Grafik 20" descr="Tabelle mit einfarbiger Füllung">
            <a:extLst>
              <a:ext uri="{FF2B5EF4-FFF2-40B4-BE49-F238E27FC236}">
                <a16:creationId xmlns:a16="http://schemas.microsoft.com/office/drawing/2014/main" id="{94179584-1493-4A6C-587F-F16BB67F66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9296" y="620639"/>
            <a:ext cx="914400" cy="914400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A8F44DD-A6F4-E46E-0CB8-05D271DBB90F}"/>
              </a:ext>
            </a:extLst>
          </p:cNvPr>
          <p:cNvGrpSpPr/>
          <p:nvPr/>
        </p:nvGrpSpPr>
        <p:grpSpPr>
          <a:xfrm>
            <a:off x="8409578" y="570706"/>
            <a:ext cx="914400" cy="914400"/>
            <a:chOff x="8282763" y="620639"/>
            <a:chExt cx="914400" cy="914400"/>
          </a:xfrm>
        </p:grpSpPr>
        <p:pic>
          <p:nvPicPr>
            <p:cNvPr id="23" name="Grafik 22" descr="Papier mit einfarbiger Füllung">
              <a:extLst>
                <a:ext uri="{FF2B5EF4-FFF2-40B4-BE49-F238E27FC236}">
                  <a16:creationId xmlns:a16="http://schemas.microsoft.com/office/drawing/2014/main" id="{076D8828-B81A-C705-0ACE-A434B5DDB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82763" y="620639"/>
              <a:ext cx="914400" cy="91440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D7D3B870-928A-FF2B-59C9-30AEEA250195}"/>
                </a:ext>
              </a:extLst>
            </p:cNvPr>
            <p:cNvSpPr txBox="1"/>
            <p:nvPr/>
          </p:nvSpPr>
          <p:spPr>
            <a:xfrm>
              <a:off x="8432827" y="976922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latin typeface="Aharoni" panose="02010803020104030203" pitchFamily="2" charset="-79"/>
                  <a:cs typeface="Aharoni" panose="02010803020104030203" pitchFamily="2" charset="-79"/>
                </a:rPr>
                <a:t>CSV</a:t>
              </a:r>
            </a:p>
          </p:txBody>
        </p:sp>
      </p:grp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4CE2DA59-DE68-4AAA-D979-72B5FD96DF9B}"/>
              </a:ext>
            </a:extLst>
          </p:cNvPr>
          <p:cNvSpPr/>
          <p:nvPr/>
        </p:nvSpPr>
        <p:spPr>
          <a:xfrm>
            <a:off x="9490365" y="835523"/>
            <a:ext cx="739176" cy="484632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4D1ECF4A-7099-915E-42B4-D11BC1DA5BEE}"/>
              </a:ext>
            </a:extLst>
          </p:cNvPr>
          <p:cNvSpPr/>
          <p:nvPr/>
        </p:nvSpPr>
        <p:spPr>
          <a:xfrm rot="10800000">
            <a:off x="9265955" y="835523"/>
            <a:ext cx="739176" cy="484632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9801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985DA-3D44-3A90-4EBE-EF5D8389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Adding</a:t>
            </a:r>
            <a:r>
              <a:rPr lang="de-DE" dirty="0"/>
              <a:t> Dummies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7466F3B-52E9-5238-4DB5-3A75025CC3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In </a:t>
                </a:r>
                <a:r>
                  <a:rPr lang="de-DE" dirty="0" err="1"/>
                  <a:t>order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multiplications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zero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dummy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all variables.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7466F3B-52E9-5238-4DB5-3A75025CC3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 descr="Umschlag mit einfarbiger Füllung">
            <a:extLst>
              <a:ext uri="{FF2B5EF4-FFF2-40B4-BE49-F238E27FC236}">
                <a16:creationId xmlns:a16="http://schemas.microsoft.com/office/drawing/2014/main" id="{7B8D59AF-C16F-FC2B-3FA9-45306B805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5898" y="4675770"/>
            <a:ext cx="363772" cy="36377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228337B-6576-CBF0-D97E-B34ABD4C4991}"/>
              </a:ext>
            </a:extLst>
          </p:cNvPr>
          <p:cNvSpPr txBox="1"/>
          <p:nvPr/>
        </p:nvSpPr>
        <p:spPr>
          <a:xfrm>
            <a:off x="2331030" y="499259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Dear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232520F-CA61-4FC3-4952-350F9A8D876B}"/>
              </a:ext>
            </a:extLst>
          </p:cNvPr>
          <p:cNvSpPr txBox="1"/>
          <p:nvPr/>
        </p:nvSpPr>
        <p:spPr>
          <a:xfrm>
            <a:off x="3217274" y="4992593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Friend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7D527E3-C59A-EBE0-FD16-CC34EB1D9300}"/>
              </a:ext>
            </a:extLst>
          </p:cNvPr>
          <p:cNvSpPr txBox="1"/>
          <p:nvPr/>
        </p:nvSpPr>
        <p:spPr>
          <a:xfrm>
            <a:off x="4178057" y="4992593"/>
            <a:ext cx="84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Money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4D94B60-DC70-E1DD-7F27-995BDA0CB8D2}"/>
              </a:ext>
            </a:extLst>
          </p:cNvPr>
          <p:cNvSpPr txBox="1"/>
          <p:nvPr/>
        </p:nvSpPr>
        <p:spPr>
          <a:xfrm>
            <a:off x="5366246" y="49925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Lunch</a:t>
            </a:r>
          </a:p>
        </p:txBody>
      </p:sp>
      <p:pic>
        <p:nvPicPr>
          <p:cNvPr id="11" name="Grafik 10" descr="Umschlag mit einfarbiger Füllung">
            <a:extLst>
              <a:ext uri="{FF2B5EF4-FFF2-40B4-BE49-F238E27FC236}">
                <a16:creationId xmlns:a16="http://schemas.microsoft.com/office/drawing/2014/main" id="{90BEF270-DE0E-8DBD-5BEE-14B6B9390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5898" y="4426416"/>
            <a:ext cx="363772" cy="363772"/>
          </a:xfrm>
          <a:prstGeom prst="rect">
            <a:avLst/>
          </a:prstGeom>
        </p:spPr>
      </p:pic>
      <p:pic>
        <p:nvPicPr>
          <p:cNvPr id="12" name="Grafik 11" descr="Umschlag mit einfarbiger Füllung">
            <a:extLst>
              <a:ext uri="{FF2B5EF4-FFF2-40B4-BE49-F238E27FC236}">
                <a16:creationId xmlns:a16="http://schemas.microsoft.com/office/drawing/2014/main" id="{D86CE657-B945-04C3-A9C7-4D8FA72F8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5898" y="4177062"/>
            <a:ext cx="363772" cy="363772"/>
          </a:xfrm>
          <a:prstGeom prst="rect">
            <a:avLst/>
          </a:prstGeom>
        </p:spPr>
      </p:pic>
      <p:pic>
        <p:nvPicPr>
          <p:cNvPr id="13" name="Grafik 12" descr="Umschlag mit einfarbiger Füllung">
            <a:extLst>
              <a:ext uri="{FF2B5EF4-FFF2-40B4-BE49-F238E27FC236}">
                <a16:creationId xmlns:a16="http://schemas.microsoft.com/office/drawing/2014/main" id="{A3E62EF7-B36A-6FD3-8B61-5D2DB7B32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5898" y="3927708"/>
            <a:ext cx="363772" cy="363772"/>
          </a:xfrm>
          <a:prstGeom prst="rect">
            <a:avLst/>
          </a:prstGeom>
        </p:spPr>
      </p:pic>
      <p:pic>
        <p:nvPicPr>
          <p:cNvPr id="14" name="Grafik 13" descr="Umschlag mit einfarbiger Füllung">
            <a:extLst>
              <a:ext uri="{FF2B5EF4-FFF2-40B4-BE49-F238E27FC236}">
                <a16:creationId xmlns:a16="http://schemas.microsoft.com/office/drawing/2014/main" id="{F0FF289C-EC7F-4818-1663-A0DF14C7D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5898" y="3678354"/>
            <a:ext cx="363772" cy="363772"/>
          </a:xfrm>
          <a:prstGeom prst="rect">
            <a:avLst/>
          </a:prstGeom>
        </p:spPr>
      </p:pic>
      <p:pic>
        <p:nvPicPr>
          <p:cNvPr id="21" name="Grafik 20" descr="Umschlag mit einfarbiger Füllung">
            <a:extLst>
              <a:ext uri="{FF2B5EF4-FFF2-40B4-BE49-F238E27FC236}">
                <a16:creationId xmlns:a16="http://schemas.microsoft.com/office/drawing/2014/main" id="{F6AD9DA0-0E03-F06A-9B5B-032ADC7472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5898" y="5311691"/>
            <a:ext cx="363772" cy="363772"/>
          </a:xfrm>
          <a:prstGeom prst="rect">
            <a:avLst/>
          </a:prstGeom>
        </p:spPr>
      </p:pic>
      <p:pic>
        <p:nvPicPr>
          <p:cNvPr id="22" name="Grafik 21" descr="Umschlag mit einfarbiger Füllung">
            <a:extLst>
              <a:ext uri="{FF2B5EF4-FFF2-40B4-BE49-F238E27FC236}">
                <a16:creationId xmlns:a16="http://schemas.microsoft.com/office/drawing/2014/main" id="{B0C2B8A5-115D-5E18-CEEE-D06C35DB8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5850" y="4675770"/>
            <a:ext cx="363772" cy="363772"/>
          </a:xfrm>
          <a:prstGeom prst="rect">
            <a:avLst/>
          </a:prstGeom>
        </p:spPr>
      </p:pic>
      <p:pic>
        <p:nvPicPr>
          <p:cNvPr id="23" name="Grafik 22" descr="Umschlag mit einfarbiger Füllung">
            <a:extLst>
              <a:ext uri="{FF2B5EF4-FFF2-40B4-BE49-F238E27FC236}">
                <a16:creationId xmlns:a16="http://schemas.microsoft.com/office/drawing/2014/main" id="{F1765AC9-FA03-D61D-5000-DCD0CF301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5850" y="4426416"/>
            <a:ext cx="363772" cy="363772"/>
          </a:xfrm>
          <a:prstGeom prst="rect">
            <a:avLst/>
          </a:prstGeom>
        </p:spPr>
      </p:pic>
      <p:pic>
        <p:nvPicPr>
          <p:cNvPr id="32" name="Grafik 31" descr="Umschlag mit einfarbiger Füllung">
            <a:extLst>
              <a:ext uri="{FF2B5EF4-FFF2-40B4-BE49-F238E27FC236}">
                <a16:creationId xmlns:a16="http://schemas.microsoft.com/office/drawing/2014/main" id="{EB2D7CFB-7828-A33E-5DCA-639AFBB23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5850" y="5561045"/>
            <a:ext cx="363772" cy="363772"/>
          </a:xfrm>
          <a:prstGeom prst="rect">
            <a:avLst/>
          </a:prstGeom>
        </p:spPr>
      </p:pic>
      <p:pic>
        <p:nvPicPr>
          <p:cNvPr id="33" name="Grafik 32" descr="Umschlag mit einfarbiger Füllung">
            <a:extLst>
              <a:ext uri="{FF2B5EF4-FFF2-40B4-BE49-F238E27FC236}">
                <a16:creationId xmlns:a16="http://schemas.microsoft.com/office/drawing/2014/main" id="{6E6E9155-F0CC-96B9-EAAA-C9E5DBDD2A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5850" y="5311691"/>
            <a:ext cx="363772" cy="363772"/>
          </a:xfrm>
          <a:prstGeom prst="rect">
            <a:avLst/>
          </a:prstGeom>
        </p:spPr>
      </p:pic>
      <p:pic>
        <p:nvPicPr>
          <p:cNvPr id="34" name="Grafik 33" descr="Umschlag mit einfarbiger Füllung">
            <a:extLst>
              <a:ext uri="{FF2B5EF4-FFF2-40B4-BE49-F238E27FC236}">
                <a16:creationId xmlns:a16="http://schemas.microsoft.com/office/drawing/2014/main" id="{A3A24A64-6823-67A4-422A-6F90D2BA8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5802" y="4675770"/>
            <a:ext cx="363772" cy="363772"/>
          </a:xfrm>
          <a:prstGeom prst="rect">
            <a:avLst/>
          </a:prstGeom>
        </p:spPr>
      </p:pic>
      <p:pic>
        <p:nvPicPr>
          <p:cNvPr id="43" name="Grafik 42" descr="Umschlag mit einfarbiger Füllung">
            <a:extLst>
              <a:ext uri="{FF2B5EF4-FFF2-40B4-BE49-F238E27FC236}">
                <a16:creationId xmlns:a16="http://schemas.microsoft.com/office/drawing/2014/main" id="{C315AF82-200A-C2C3-587E-452E0ED70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5802" y="5810399"/>
            <a:ext cx="363772" cy="363772"/>
          </a:xfrm>
          <a:prstGeom prst="rect">
            <a:avLst/>
          </a:prstGeom>
        </p:spPr>
      </p:pic>
      <p:pic>
        <p:nvPicPr>
          <p:cNvPr id="44" name="Grafik 43" descr="Umschlag mit einfarbiger Füllung">
            <a:extLst>
              <a:ext uri="{FF2B5EF4-FFF2-40B4-BE49-F238E27FC236}">
                <a16:creationId xmlns:a16="http://schemas.microsoft.com/office/drawing/2014/main" id="{82FE28E7-61B7-7405-8D65-A99F9E1F0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5802" y="5561045"/>
            <a:ext cx="363772" cy="363772"/>
          </a:xfrm>
          <a:prstGeom prst="rect">
            <a:avLst/>
          </a:prstGeom>
        </p:spPr>
      </p:pic>
      <p:pic>
        <p:nvPicPr>
          <p:cNvPr id="45" name="Grafik 44" descr="Umschlag mit einfarbiger Füllung">
            <a:extLst>
              <a:ext uri="{FF2B5EF4-FFF2-40B4-BE49-F238E27FC236}">
                <a16:creationId xmlns:a16="http://schemas.microsoft.com/office/drawing/2014/main" id="{CA9419DE-EBC6-3930-77E6-003F4505F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5802" y="5311691"/>
            <a:ext cx="363772" cy="363772"/>
          </a:xfrm>
          <a:prstGeom prst="rect">
            <a:avLst/>
          </a:prstGeom>
        </p:spPr>
      </p:pic>
      <p:pic>
        <p:nvPicPr>
          <p:cNvPr id="46" name="Grafik 45" descr="Umschlag mit einfarbiger Füllung">
            <a:extLst>
              <a:ext uri="{FF2B5EF4-FFF2-40B4-BE49-F238E27FC236}">
                <a16:creationId xmlns:a16="http://schemas.microsoft.com/office/drawing/2014/main" id="{6789B4C9-EB64-93F6-5001-AB8DC8E7E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5754" y="4675770"/>
            <a:ext cx="363772" cy="363772"/>
          </a:xfrm>
          <a:prstGeom prst="rect">
            <a:avLst/>
          </a:prstGeom>
        </p:spPr>
      </p:pic>
      <p:pic>
        <p:nvPicPr>
          <p:cNvPr id="47" name="Grafik 46" descr="Umschlag mit einfarbiger Füllung">
            <a:extLst>
              <a:ext uri="{FF2B5EF4-FFF2-40B4-BE49-F238E27FC236}">
                <a16:creationId xmlns:a16="http://schemas.microsoft.com/office/drawing/2014/main" id="{4D21E1C7-C4E4-7E57-85DF-7EE282360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5754" y="4426416"/>
            <a:ext cx="363772" cy="363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8" name="Tabelle 58">
                <a:extLst>
                  <a:ext uri="{FF2B5EF4-FFF2-40B4-BE49-F238E27FC236}">
                    <a16:creationId xmlns:a16="http://schemas.microsoft.com/office/drawing/2014/main" id="{218EB5CA-F777-65FF-91E1-65489D1B5D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7299859"/>
                  </p:ext>
                </p:extLst>
              </p:nvPr>
            </p:nvGraphicFramePr>
            <p:xfrm>
              <a:off x="6825755" y="3695541"/>
              <a:ext cx="3944630" cy="23398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𝒔𝒑𝒂𝒎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  <m:t>𝒔𝒑𝒂𝒎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8" name="Tabelle 58">
                <a:extLst>
                  <a:ext uri="{FF2B5EF4-FFF2-40B4-BE49-F238E27FC236}">
                    <a16:creationId xmlns:a16="http://schemas.microsoft.com/office/drawing/2014/main" id="{218EB5CA-F777-65FF-91E1-65489D1B5D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7299859"/>
                  </p:ext>
                </p:extLst>
              </p:nvPr>
            </p:nvGraphicFramePr>
            <p:xfrm>
              <a:off x="6825755" y="3695541"/>
              <a:ext cx="3944630" cy="23398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58" t="-1639" r="-328947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1694" t="-1639" r="-101613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161694" t="-1639" r="-1613" b="-5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1694" t="-76543" r="-101613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161694" t="-76543" r="-1613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1694" t="-176543" r="-101613" b="-2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161694" t="-176543" r="-1613" b="-2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1694" t="-276543" r="-101613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161694" t="-276543" r="-1613" b="-1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1694" t="-376543" r="-101613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161694" t="-376543" r="-1613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9" name="Grafik 58" descr="Umschlag mit einfarbiger Füllung">
            <a:extLst>
              <a:ext uri="{FF2B5EF4-FFF2-40B4-BE49-F238E27FC236}">
                <a16:creationId xmlns:a16="http://schemas.microsoft.com/office/drawing/2014/main" id="{B2583B86-AA41-0F7E-900C-FC36F6A71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6160" y="4177062"/>
            <a:ext cx="363772" cy="363772"/>
          </a:xfrm>
          <a:prstGeom prst="rect">
            <a:avLst/>
          </a:prstGeom>
        </p:spPr>
      </p:pic>
      <p:sp>
        <p:nvSpPr>
          <p:cNvPr id="61" name="Textfeld 60">
            <a:extLst>
              <a:ext uri="{FF2B5EF4-FFF2-40B4-BE49-F238E27FC236}">
                <a16:creationId xmlns:a16="http://schemas.microsoft.com/office/drawing/2014/main" id="{7498FB6A-0987-4ECD-CB2D-6DA53CE03C46}"/>
              </a:ext>
            </a:extLst>
          </p:cNvPr>
          <p:cNvSpPr txBox="1"/>
          <p:nvPr/>
        </p:nvSpPr>
        <p:spPr>
          <a:xfrm>
            <a:off x="2465117" y="6393563"/>
            <a:ext cx="34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2"/>
                </a:solidFill>
              </a:rPr>
              <a:t>Word </a:t>
            </a:r>
            <a:r>
              <a:rPr lang="de-DE" dirty="0" err="1">
                <a:solidFill>
                  <a:schemeClr val="accent2"/>
                </a:solidFill>
              </a:rPr>
              <a:t>occurances</a:t>
            </a:r>
            <a:r>
              <a:rPr lang="de-DE" dirty="0">
                <a:solidFill>
                  <a:schemeClr val="accent2"/>
                </a:solidFill>
              </a:rPr>
              <a:t> in </a:t>
            </a:r>
            <a:r>
              <a:rPr lang="de-DE" dirty="0" err="1">
                <a:solidFill>
                  <a:schemeClr val="accent2"/>
                </a:solidFill>
              </a:rPr>
              <a:t>spam</a:t>
            </a:r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9A746950-B060-A06B-FD8D-871DDCAE5E4B}"/>
              </a:ext>
            </a:extLst>
          </p:cNvPr>
          <p:cNvSpPr txBox="1"/>
          <p:nvPr/>
        </p:nvSpPr>
        <p:spPr>
          <a:xfrm>
            <a:off x="2465117" y="3104771"/>
            <a:ext cx="34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1"/>
                </a:solidFill>
              </a:rPr>
              <a:t>Word </a:t>
            </a:r>
            <a:r>
              <a:rPr lang="de-DE" dirty="0" err="1">
                <a:solidFill>
                  <a:schemeClr val="accent1"/>
                </a:solidFill>
              </a:rPr>
              <a:t>occurances</a:t>
            </a:r>
            <a:r>
              <a:rPr lang="de-DE" dirty="0">
                <a:solidFill>
                  <a:schemeClr val="accent1"/>
                </a:solidFill>
              </a:rPr>
              <a:t> in non </a:t>
            </a:r>
            <a:r>
              <a:rPr lang="de-DE" dirty="0" err="1">
                <a:solidFill>
                  <a:schemeClr val="accent1"/>
                </a:solidFill>
              </a:rPr>
              <a:t>spam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70" name="Grafik 69" descr="Umschlag öffnen Silhouette">
            <a:extLst>
              <a:ext uri="{FF2B5EF4-FFF2-40B4-BE49-F238E27FC236}">
                <a16:creationId xmlns:a16="http://schemas.microsoft.com/office/drawing/2014/main" id="{C89CD059-3CA6-0C66-7E66-854E2A9CC9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2954" y="3753452"/>
            <a:ext cx="624214" cy="624214"/>
          </a:xfrm>
          <a:prstGeom prst="rect">
            <a:avLst/>
          </a:prstGeom>
        </p:spPr>
      </p:pic>
      <p:pic>
        <p:nvPicPr>
          <p:cNvPr id="71" name="Grafik 70" descr="Umschlag öffnen Silhouette">
            <a:extLst>
              <a:ext uri="{FF2B5EF4-FFF2-40B4-BE49-F238E27FC236}">
                <a16:creationId xmlns:a16="http://schemas.microsoft.com/office/drawing/2014/main" id="{69745032-2A01-587E-4041-FDB6A7EE88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5012" y="3902504"/>
            <a:ext cx="624214" cy="624214"/>
          </a:xfrm>
          <a:prstGeom prst="rect">
            <a:avLst/>
          </a:prstGeom>
        </p:spPr>
      </p:pic>
      <p:pic>
        <p:nvPicPr>
          <p:cNvPr id="72" name="Grafik 71" descr="Umschlag öffnen Silhouette">
            <a:extLst>
              <a:ext uri="{FF2B5EF4-FFF2-40B4-BE49-F238E27FC236}">
                <a16:creationId xmlns:a16="http://schemas.microsoft.com/office/drawing/2014/main" id="{7C2A0823-0975-0C12-7BA9-DF67949E76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2954" y="4363663"/>
            <a:ext cx="624214" cy="624214"/>
          </a:xfrm>
          <a:prstGeom prst="rect">
            <a:avLst/>
          </a:prstGeom>
        </p:spPr>
      </p:pic>
      <p:pic>
        <p:nvPicPr>
          <p:cNvPr id="73" name="Grafik 72" descr="Umschlag öffnen Silhouette">
            <a:extLst>
              <a:ext uri="{FF2B5EF4-FFF2-40B4-BE49-F238E27FC236}">
                <a16:creationId xmlns:a16="http://schemas.microsoft.com/office/drawing/2014/main" id="{707FF701-7A66-D5B4-FE13-C9AD8D2DA5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5012" y="4512715"/>
            <a:ext cx="624214" cy="624214"/>
          </a:xfrm>
          <a:prstGeom prst="rect">
            <a:avLst/>
          </a:prstGeom>
        </p:spPr>
      </p:pic>
      <p:pic>
        <p:nvPicPr>
          <p:cNvPr id="74" name="Grafik 73" descr="Umschlag öffnen Silhouette">
            <a:extLst>
              <a:ext uri="{FF2B5EF4-FFF2-40B4-BE49-F238E27FC236}">
                <a16:creationId xmlns:a16="http://schemas.microsoft.com/office/drawing/2014/main" id="{C0291ACB-440A-ADB3-0E6C-E2A16D1B0E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305" y="5327635"/>
            <a:ext cx="624214" cy="62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36E082D-8ECB-3897-C6DF-0FFC087FA06B}"/>
                  </a:ext>
                </a:extLst>
              </p:cNvPr>
              <p:cNvSpPr txBox="1"/>
              <p:nvPr/>
            </p:nvSpPr>
            <p:spPr>
              <a:xfrm>
                <a:off x="583062" y="6101085"/>
                <a:ext cx="138422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36E082D-8ECB-3897-C6DF-0FFC087FA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62" y="6101085"/>
                <a:ext cx="1384225" cy="5204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7F483667-05A3-3850-F6C1-B2CAD30153DB}"/>
                  </a:ext>
                </a:extLst>
              </p:cNvPr>
              <p:cNvSpPr txBox="1"/>
              <p:nvPr/>
            </p:nvSpPr>
            <p:spPr>
              <a:xfrm>
                <a:off x="626854" y="3184198"/>
                <a:ext cx="1384225" cy="519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7F483667-05A3-3850-F6C1-B2CAD3015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54" y="3184198"/>
                <a:ext cx="1384225" cy="5194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 descr="Umschlag mit einfarbiger Füllung">
            <a:extLst>
              <a:ext uri="{FF2B5EF4-FFF2-40B4-BE49-F238E27FC236}">
                <a16:creationId xmlns:a16="http://schemas.microsoft.com/office/drawing/2014/main" id="{B0489E11-CA2D-9625-3734-CAC0A0CD38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1949" y="3430396"/>
            <a:ext cx="363772" cy="363772"/>
          </a:xfrm>
          <a:prstGeom prst="rect">
            <a:avLst/>
          </a:prstGeom>
        </p:spPr>
      </p:pic>
      <p:pic>
        <p:nvPicPr>
          <p:cNvPr id="7" name="Grafik 6" descr="Umschlag mit einfarbiger Füllung">
            <a:extLst>
              <a:ext uri="{FF2B5EF4-FFF2-40B4-BE49-F238E27FC236}">
                <a16:creationId xmlns:a16="http://schemas.microsoft.com/office/drawing/2014/main" id="{B88800E3-05EA-4F7E-6B05-DB03335130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51853" y="4427812"/>
            <a:ext cx="363772" cy="363772"/>
          </a:xfrm>
          <a:prstGeom prst="rect">
            <a:avLst/>
          </a:prstGeom>
        </p:spPr>
      </p:pic>
      <p:pic>
        <p:nvPicPr>
          <p:cNvPr id="15" name="Grafik 14" descr="Umschlag mit einfarbiger Füllung">
            <a:extLst>
              <a:ext uri="{FF2B5EF4-FFF2-40B4-BE49-F238E27FC236}">
                <a16:creationId xmlns:a16="http://schemas.microsoft.com/office/drawing/2014/main" id="{2CB6D29C-ABC1-427F-31CB-55B06DB262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41805" y="4178458"/>
            <a:ext cx="363772" cy="363772"/>
          </a:xfrm>
          <a:prstGeom prst="rect">
            <a:avLst/>
          </a:prstGeom>
        </p:spPr>
      </p:pic>
      <p:pic>
        <p:nvPicPr>
          <p:cNvPr id="16" name="Grafik 15" descr="Umschlag mit einfarbiger Füllung">
            <a:extLst>
              <a:ext uri="{FF2B5EF4-FFF2-40B4-BE49-F238E27FC236}">
                <a16:creationId xmlns:a16="http://schemas.microsoft.com/office/drawing/2014/main" id="{C6A486FE-C02A-2D78-B743-C35E90BD7F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62211" y="3929104"/>
            <a:ext cx="363772" cy="363772"/>
          </a:xfrm>
          <a:prstGeom prst="rect">
            <a:avLst/>
          </a:prstGeom>
        </p:spPr>
      </p:pic>
      <p:pic>
        <p:nvPicPr>
          <p:cNvPr id="17" name="Grafik 16" descr="Umschlag mit einfarbiger Füllung">
            <a:extLst>
              <a:ext uri="{FF2B5EF4-FFF2-40B4-BE49-F238E27FC236}">
                <a16:creationId xmlns:a16="http://schemas.microsoft.com/office/drawing/2014/main" id="{0A843C79-D2B3-7349-48E5-7CFD490573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1949" y="5557373"/>
            <a:ext cx="363772" cy="363772"/>
          </a:xfrm>
          <a:prstGeom prst="rect">
            <a:avLst/>
          </a:prstGeom>
        </p:spPr>
      </p:pic>
      <p:pic>
        <p:nvPicPr>
          <p:cNvPr id="18" name="Grafik 17" descr="Umschlag mit einfarbiger Füllung">
            <a:extLst>
              <a:ext uri="{FF2B5EF4-FFF2-40B4-BE49-F238E27FC236}">
                <a16:creationId xmlns:a16="http://schemas.microsoft.com/office/drawing/2014/main" id="{6BBED4AC-B7E3-BFB4-A570-8AE9E24A6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61901" y="5806727"/>
            <a:ext cx="363772" cy="363772"/>
          </a:xfrm>
          <a:prstGeom prst="rect">
            <a:avLst/>
          </a:prstGeom>
        </p:spPr>
      </p:pic>
      <p:pic>
        <p:nvPicPr>
          <p:cNvPr id="19" name="Grafik 18" descr="Umschlag mit einfarbiger Füllung">
            <a:extLst>
              <a:ext uri="{FF2B5EF4-FFF2-40B4-BE49-F238E27FC236}">
                <a16:creationId xmlns:a16="http://schemas.microsoft.com/office/drawing/2014/main" id="{D3D0572F-EA11-869C-2B2A-9111A8607B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51853" y="6056081"/>
            <a:ext cx="363772" cy="363772"/>
          </a:xfrm>
          <a:prstGeom prst="rect">
            <a:avLst/>
          </a:prstGeom>
        </p:spPr>
      </p:pic>
      <p:pic>
        <p:nvPicPr>
          <p:cNvPr id="20" name="Grafik 19" descr="Umschlag mit einfarbiger Füllung">
            <a:extLst>
              <a:ext uri="{FF2B5EF4-FFF2-40B4-BE49-F238E27FC236}">
                <a16:creationId xmlns:a16="http://schemas.microsoft.com/office/drawing/2014/main" id="{B739913E-0CE1-4D73-7044-58327AB16F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29703" y="5327635"/>
            <a:ext cx="363772" cy="36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07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3A3A6-5092-F2C8-C9E6-70EDFB8D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message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F537D9-19AA-B681-BF57-B9B0622D4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: „Money Lunch Money </a:t>
            </a:r>
            <a:r>
              <a:rPr lang="de-DE" dirty="0" err="1"/>
              <a:t>Money</a:t>
            </a:r>
            <a:r>
              <a:rPr lang="de-DE" dirty="0"/>
              <a:t>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58">
                <a:extLst>
                  <a:ext uri="{FF2B5EF4-FFF2-40B4-BE49-F238E27FC236}">
                    <a16:creationId xmlns:a16="http://schemas.microsoft.com/office/drawing/2014/main" id="{1D7A800F-2D40-BBA7-418A-74C395168C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7531901"/>
                  </p:ext>
                </p:extLst>
              </p:nvPr>
            </p:nvGraphicFramePr>
            <p:xfrm>
              <a:off x="6825755" y="3695541"/>
              <a:ext cx="3944630" cy="23398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𝒔𝒑𝒂𝒎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  <m:t>𝒔𝒑𝒂𝒎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58">
                <a:extLst>
                  <a:ext uri="{FF2B5EF4-FFF2-40B4-BE49-F238E27FC236}">
                    <a16:creationId xmlns:a16="http://schemas.microsoft.com/office/drawing/2014/main" id="{1D7A800F-2D40-BBA7-418A-74C395168C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7531901"/>
                  </p:ext>
                </p:extLst>
              </p:nvPr>
            </p:nvGraphicFramePr>
            <p:xfrm>
              <a:off x="6825755" y="3695541"/>
              <a:ext cx="3944630" cy="23398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58" t="-1639" r="-328947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1639" r="-101613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1639" r="-1613" b="-5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76543" r="-101613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76543" r="-1613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176543" r="-101613" b="-2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176543" r="-1613" b="-2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276543" r="-101613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276543" r="-1613" b="-1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376543" r="-101613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376543" r="-1613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EAD79D1-17F5-D1B8-D32D-51809B27F478}"/>
                  </a:ext>
                </a:extLst>
              </p:cNvPr>
              <p:cNvSpPr txBox="1"/>
              <p:nvPr/>
            </p:nvSpPr>
            <p:spPr>
              <a:xfrm>
                <a:off x="2912854" y="5015725"/>
                <a:ext cx="138422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EAD79D1-17F5-D1B8-D32D-51809B27F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54" y="5015725"/>
                <a:ext cx="1384225" cy="520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903E841-D577-7595-B108-E1E1EA7CD477}"/>
                  </a:ext>
                </a:extLst>
              </p:cNvPr>
              <p:cNvSpPr txBox="1"/>
              <p:nvPr/>
            </p:nvSpPr>
            <p:spPr>
              <a:xfrm>
                <a:off x="2912854" y="4041139"/>
                <a:ext cx="1384225" cy="519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903E841-D577-7595-B108-E1E1EA7CD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54" y="4041139"/>
                <a:ext cx="1384225" cy="519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10E597-E8EA-8123-C344-8B56664CA72C}"/>
                  </a:ext>
                </a:extLst>
              </p:cNvPr>
              <p:cNvSpPr txBox="1"/>
              <p:nvPr/>
            </p:nvSpPr>
            <p:spPr>
              <a:xfrm>
                <a:off x="1400631" y="2300084"/>
                <a:ext cx="10079491" cy="12570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𝑀𝑜𝑛𝑒𝑦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𝐹𝑟𝑖𝑒𝑛𝑑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𝑀𝑜𝑛𝑒𝑦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𝐿𝑢𝑛𝑐h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0.0064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𝑀𝑜𝑛𝑒𝑦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𝐹𝑟𝑖𝑒𝑛𝑑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𝑀𝑜𝑛𝑒𝑦</m:t>
                              </m:r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𝑠𝑝𝑎𝑚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𝐿𝑢𝑛𝑐h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0.0002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10E597-E8EA-8123-C344-8B56664CA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631" y="2300084"/>
                <a:ext cx="10079491" cy="12570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094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14DF54-C700-F1DB-106A-3BCD5ABB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9B139B-9868-12E8-6B82-7F889E13C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2"/>
              </a:rPr>
              <a:t>https://www.kaggle.com/code/viktorreichert/spam-detaction-with-naive-bayes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r>
              <a:rPr lang="de-DE" dirty="0" err="1">
                <a:solidFill>
                  <a:srgbClr val="000000"/>
                </a:solidFill>
                <a:latin typeface="Inter"/>
              </a:rPr>
              <a:t>Documentation</a:t>
            </a:r>
            <a:r>
              <a:rPr lang="de-DE" dirty="0">
                <a:solidFill>
                  <a:srgbClr val="000000"/>
                </a:solidFill>
                <a:latin typeface="Inter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Inter"/>
              </a:rPr>
              <a:t>sklearn</a:t>
            </a:r>
            <a:r>
              <a:rPr lang="de-DE" dirty="0">
                <a:solidFill>
                  <a:srgbClr val="000000"/>
                </a:solidFill>
                <a:latin typeface="Inter"/>
              </a:rPr>
              <a:t>: </a:t>
            </a:r>
            <a:r>
              <a:rPr lang="de-DE" dirty="0">
                <a:solidFill>
                  <a:srgbClr val="000000"/>
                </a:solidFill>
                <a:latin typeface="Inter"/>
                <a:hlinkClick r:id="rId3"/>
              </a:rPr>
              <a:t>https://scikit-learn.org/stable/modules/naive_bayes.html</a:t>
            </a:r>
            <a:endParaRPr lang="de-DE" dirty="0">
              <a:solidFill>
                <a:srgbClr val="000000"/>
              </a:solidFill>
              <a:latin typeface="Inter"/>
            </a:endParaRPr>
          </a:p>
          <a:p>
            <a:r>
              <a:rPr lang="de-DE" b="0" i="0" dirty="0" err="1">
                <a:solidFill>
                  <a:srgbClr val="000000"/>
                </a:solidFill>
                <a:effectLst/>
                <a:latin typeface="Inter"/>
              </a:rPr>
              <a:t>We</a:t>
            </a:r>
            <a:r>
              <a:rPr lang="de-DE" dirty="0">
                <a:solidFill>
                  <a:srgbClr val="000000"/>
                </a:solidFill>
                <a:latin typeface="Inter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Inter"/>
              </a:rPr>
              <a:t>described</a:t>
            </a:r>
            <a:r>
              <a:rPr lang="de-DE" dirty="0">
                <a:solidFill>
                  <a:srgbClr val="000000"/>
                </a:solidFill>
                <a:latin typeface="Inter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Inter"/>
                <a:hlinkClick r:id="rId4"/>
              </a:rPr>
              <a:t>MultinomialNB</a:t>
            </a:r>
            <a:r>
              <a:rPr lang="de-DE" dirty="0">
                <a:solidFill>
                  <a:srgbClr val="000000"/>
                </a:solidFill>
                <a:latin typeface="Inter"/>
              </a:rPr>
              <a:t>.</a:t>
            </a:r>
          </a:p>
          <a:p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5" name="Grafik 4" descr="Ein Bild, das Text, Schrift, Screenshot, Logo enthält.&#10;&#10;Automatisch generierte Beschreibung">
            <a:extLst>
              <a:ext uri="{FF2B5EF4-FFF2-40B4-BE49-F238E27FC236}">
                <a16:creationId xmlns:a16="http://schemas.microsoft.com/office/drawing/2014/main" id="{C2208816-0BB8-784F-4A3B-6D7222388D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46575" y="4059481"/>
            <a:ext cx="4418772" cy="248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691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4109B3-B312-9E93-23AE-36CB6AB2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(Entscheidungsbäume)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11AD0-3E26-33F1-8216-CAA5912D9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and </a:t>
            </a:r>
            <a:r>
              <a:rPr lang="de-DE" dirty="0" err="1"/>
              <a:t>regression</a:t>
            </a:r>
            <a:r>
              <a:rPr lang="de-DE" dirty="0"/>
              <a:t>.</a:t>
            </a:r>
          </a:p>
          <a:p>
            <a:r>
              <a:rPr lang="de-DE" dirty="0"/>
              <a:t>A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do </a:t>
            </a:r>
            <a:r>
              <a:rPr lang="de-DE" dirty="0" err="1"/>
              <a:t>asks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sample </a:t>
            </a:r>
            <a:r>
              <a:rPr lang="de-DE" dirty="0" err="1"/>
              <a:t>to</a:t>
            </a:r>
            <a:r>
              <a:rPr lang="de-DE" dirty="0"/>
              <a:t> find a </a:t>
            </a:r>
            <a:r>
              <a:rPr lang="de-DE" dirty="0" err="1"/>
              <a:t>label</a:t>
            </a:r>
            <a:r>
              <a:rPr lang="de-DE" dirty="0"/>
              <a:t>/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.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D37746B2-6477-020A-C417-C1ADB8B4ADBE}"/>
              </a:ext>
            </a:extLst>
          </p:cNvPr>
          <p:cNvSpPr/>
          <p:nvPr/>
        </p:nvSpPr>
        <p:spPr>
          <a:xfrm>
            <a:off x="2667000" y="4442821"/>
            <a:ext cx="19050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Student?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38DED1F-911A-F63D-D1AF-15FBD6118653}"/>
              </a:ext>
            </a:extLst>
          </p:cNvPr>
          <p:cNvSpPr/>
          <p:nvPr/>
        </p:nvSpPr>
        <p:spPr>
          <a:xfrm>
            <a:off x="1409700" y="5601299"/>
            <a:ext cx="1905000" cy="762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Offer</a:t>
            </a:r>
            <a:r>
              <a:rPr lang="de-DE" dirty="0"/>
              <a:t> A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BFE54D1-8DB6-7BEA-317A-7C7D3F527010}"/>
              </a:ext>
            </a:extLst>
          </p:cNvPr>
          <p:cNvSpPr/>
          <p:nvPr/>
        </p:nvSpPr>
        <p:spPr>
          <a:xfrm>
            <a:off x="3898900" y="5601299"/>
            <a:ext cx="1905000" cy="762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Offer</a:t>
            </a:r>
            <a:r>
              <a:rPr lang="de-DE" dirty="0"/>
              <a:t> C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37C4EFD8-CE68-9D27-0240-4EEF1AB6D47A}"/>
              </a:ext>
            </a:extLst>
          </p:cNvPr>
          <p:cNvSpPr/>
          <p:nvPr/>
        </p:nvSpPr>
        <p:spPr>
          <a:xfrm>
            <a:off x="7620000" y="4442821"/>
            <a:ext cx="19050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Single?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644AD314-2741-7620-C099-78BA5366E1E7}"/>
              </a:ext>
            </a:extLst>
          </p:cNvPr>
          <p:cNvSpPr/>
          <p:nvPr/>
        </p:nvSpPr>
        <p:spPr>
          <a:xfrm>
            <a:off x="6362700" y="5601299"/>
            <a:ext cx="1905000" cy="762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Offer</a:t>
            </a:r>
            <a:r>
              <a:rPr lang="de-DE" dirty="0"/>
              <a:t> B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CE33DA91-4EC9-37EC-E109-BB9FA437921E}"/>
              </a:ext>
            </a:extLst>
          </p:cNvPr>
          <p:cNvSpPr/>
          <p:nvPr/>
        </p:nvSpPr>
        <p:spPr>
          <a:xfrm>
            <a:off x="8851900" y="5601299"/>
            <a:ext cx="1905000" cy="762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Offer</a:t>
            </a:r>
            <a:r>
              <a:rPr lang="de-DE" dirty="0"/>
              <a:t> C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E9596C1-7C09-2383-327C-9D6C233286B0}"/>
              </a:ext>
            </a:extLst>
          </p:cNvPr>
          <p:cNvSpPr/>
          <p:nvPr/>
        </p:nvSpPr>
        <p:spPr>
          <a:xfrm>
            <a:off x="5143500" y="3239099"/>
            <a:ext cx="19050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Age &lt; 25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D5F7500-B8F8-15D6-B81B-6D1E5D378602}"/>
              </a:ext>
            </a:extLst>
          </p:cNvPr>
          <p:cNvCxnSpPr/>
          <p:nvPr/>
        </p:nvCxnSpPr>
        <p:spPr>
          <a:xfrm flipH="1">
            <a:off x="4572000" y="3984827"/>
            <a:ext cx="558800" cy="45799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9349144-40AA-D875-937B-DB0BA5D122AA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362200" y="5204821"/>
            <a:ext cx="361545" cy="3964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FF0DE79-6CE1-B142-B9E2-19C37768D86E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7315200" y="5204821"/>
            <a:ext cx="350196" cy="3964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EF7B66B-9720-005B-3D70-9A35291A89EA}"/>
              </a:ext>
            </a:extLst>
          </p:cNvPr>
          <p:cNvCxnSpPr>
            <a:cxnSpLocks/>
          </p:cNvCxnSpPr>
          <p:nvPr/>
        </p:nvCxnSpPr>
        <p:spPr>
          <a:xfrm>
            <a:off x="4572000" y="5174857"/>
            <a:ext cx="320472" cy="36990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6D3881D-C8F7-430A-2DD6-54674897F0F2}"/>
              </a:ext>
            </a:extLst>
          </p:cNvPr>
          <p:cNvCxnSpPr>
            <a:cxnSpLocks/>
          </p:cNvCxnSpPr>
          <p:nvPr/>
        </p:nvCxnSpPr>
        <p:spPr>
          <a:xfrm>
            <a:off x="7061200" y="3996647"/>
            <a:ext cx="604196" cy="44617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003E719-AFCF-44D4-BBB8-968FFAD85CDC}"/>
              </a:ext>
            </a:extLst>
          </p:cNvPr>
          <p:cNvCxnSpPr>
            <a:cxnSpLocks/>
          </p:cNvCxnSpPr>
          <p:nvPr/>
        </p:nvCxnSpPr>
        <p:spPr>
          <a:xfrm>
            <a:off x="9525000" y="5174857"/>
            <a:ext cx="304800" cy="36990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C562B9EB-C66C-14EA-4527-E1987E2A930B}"/>
              </a:ext>
            </a:extLst>
          </p:cNvPr>
          <p:cNvSpPr txBox="1"/>
          <p:nvPr/>
        </p:nvSpPr>
        <p:spPr>
          <a:xfrm>
            <a:off x="4523460" y="384449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Ja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797E1A0-892F-9800-5449-352E60B70C25}"/>
              </a:ext>
            </a:extLst>
          </p:cNvPr>
          <p:cNvSpPr txBox="1"/>
          <p:nvPr/>
        </p:nvSpPr>
        <p:spPr>
          <a:xfrm>
            <a:off x="7308055" y="3844492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Nein</a:t>
            </a:r>
          </a:p>
        </p:txBody>
      </p:sp>
    </p:spTree>
    <p:extLst>
      <p:ext uri="{BB962C8B-B14F-4D97-AF65-F5344CB8AC3E}">
        <p14:creationId xmlns:p14="http://schemas.microsoft.com/office/powerpoint/2010/main" val="820182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D91B0-B27C-E324-3002-833D6A647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F9E1E4-3C87-1FB1-2E6C-255FC9581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and </a:t>
            </a:r>
            <a:r>
              <a:rPr lang="de-DE" dirty="0" err="1"/>
              <a:t>interpret</a:t>
            </a:r>
            <a:r>
              <a:rPr lang="de-DE" dirty="0"/>
              <a:t>.</a:t>
            </a:r>
          </a:p>
          <a:p>
            <a:r>
              <a:rPr lang="de-DE" dirty="0" err="1"/>
              <a:t>Usable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datasets</a:t>
            </a:r>
            <a:r>
              <a:rPr lang="de-DE" dirty="0"/>
              <a:t>.</a:t>
            </a:r>
          </a:p>
          <a:p>
            <a:r>
              <a:rPr lang="de-DE" dirty="0"/>
              <a:t>White box </a:t>
            </a:r>
            <a:r>
              <a:rPr lang="de-DE" dirty="0" err="1"/>
              <a:t>model</a:t>
            </a:r>
            <a:r>
              <a:rPr lang="de-DE" dirty="0"/>
              <a:t>.</a:t>
            </a:r>
          </a:p>
          <a:p>
            <a:r>
              <a:rPr lang="de-DE" dirty="0" err="1"/>
              <a:t>Usable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regression</a:t>
            </a:r>
            <a:r>
              <a:rPr lang="de-DE" dirty="0"/>
              <a:t> and </a:t>
            </a:r>
            <a:r>
              <a:rPr lang="de-DE" dirty="0" err="1"/>
              <a:t>classification</a:t>
            </a:r>
            <a:r>
              <a:rPr lang="de-DE" dirty="0"/>
              <a:t>.</a:t>
            </a:r>
          </a:p>
          <a:p>
            <a:r>
              <a:rPr lang="en-US" dirty="0"/>
              <a:t>Can deal with qualitative and quantitative characteristics.</a:t>
            </a:r>
          </a:p>
          <a:p>
            <a:r>
              <a:rPr lang="de-DE" dirty="0"/>
              <a:t>Little </a:t>
            </a:r>
            <a:r>
              <a:rPr lang="de-DE" dirty="0" err="1"/>
              <a:t>preperation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1446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7721F4-A50E-EF57-33B3-205B99DD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Disadvantages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E3ADCF-AC7F-60A1-2122-9A2AAB31A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Tends to overfit quickly.</a:t>
            </a:r>
          </a:p>
          <a:p>
            <a:r>
              <a:rPr lang="en-US" dirty="0"/>
              <a:t>Unstable estimator (additional inputs can greatly change the decision tree)</a:t>
            </a:r>
          </a:p>
          <a:p>
            <a:r>
              <a:rPr lang="en-US" dirty="0"/>
              <a:t>Doesn't give the best results.</a:t>
            </a:r>
          </a:p>
          <a:p>
            <a:r>
              <a:rPr lang="en-US" dirty="0"/>
              <a:t>Decision trees can become very large.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1413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8616A-BECB-1161-7F90-5258FBC2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6BDC82-0397-8127-B3B5-A89F85189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52489" cy="4351338"/>
          </a:xfrm>
        </p:spPr>
        <p:txBody>
          <a:bodyPr/>
          <a:lstStyle/>
          <a:p>
            <a:r>
              <a:rPr lang="en-US" dirty="0"/>
              <a:t>We load the Iris data set.</a:t>
            </a:r>
          </a:p>
          <a:p>
            <a:r>
              <a:rPr lang="en-US" dirty="0"/>
              <a:t>Contains measurement data on three different types of flowers.</a:t>
            </a:r>
          </a:p>
          <a:p>
            <a:r>
              <a:rPr lang="en-US" dirty="0"/>
              <a:t>Goal: Develop a model that recognizes the type of flower based on the data.</a:t>
            </a:r>
            <a:endParaRPr lang="de-DE" dirty="0"/>
          </a:p>
        </p:txBody>
      </p:sp>
      <p:pic>
        <p:nvPicPr>
          <p:cNvPr id="3074" name="Picture 2" descr="machine learning R">
            <a:extLst>
              <a:ext uri="{FF2B5EF4-FFF2-40B4-BE49-F238E27FC236}">
                <a16:creationId xmlns:a16="http://schemas.microsoft.com/office/drawing/2014/main" id="{C689269A-2ACC-7C09-7973-9DB279903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27" y="4130996"/>
            <a:ext cx="6762345" cy="25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680D463-2D4A-1B5E-A9CB-2A97A98A4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222" y="3119150"/>
            <a:ext cx="2305050" cy="38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56B043-3760-0D1D-397F-5305B9B20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816" y="3930971"/>
            <a:ext cx="2286000" cy="40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212F2C9-8B9D-0018-8370-642935D1E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816" y="2246515"/>
            <a:ext cx="2600325" cy="438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7443D2B-B076-8A6D-F9D9-E7D327C27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2816" y="1129160"/>
            <a:ext cx="2981325" cy="600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28CEBEE-D49B-EB35-66A4-D40F86022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2816" y="4761842"/>
            <a:ext cx="2324100" cy="42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BF225C33-F36E-0AA7-AC21-70F5E6D9053C}"/>
              </a:ext>
            </a:extLst>
          </p:cNvPr>
          <p:cNvCxnSpPr>
            <a:cxnSpLocks/>
          </p:cNvCxnSpPr>
          <p:nvPr/>
        </p:nvCxnSpPr>
        <p:spPr>
          <a:xfrm flipV="1">
            <a:off x="1388046" y="5295626"/>
            <a:ext cx="1006498" cy="48680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6324A3E-55D2-F0C6-DD2F-7DAC9E9A0713}"/>
              </a:ext>
            </a:extLst>
          </p:cNvPr>
          <p:cNvCxnSpPr>
            <a:cxnSpLocks/>
          </p:cNvCxnSpPr>
          <p:nvPr/>
        </p:nvCxnSpPr>
        <p:spPr>
          <a:xfrm>
            <a:off x="1473565" y="5190467"/>
            <a:ext cx="236823" cy="78931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040FD59-10A7-9FDB-FF31-66F42ECAFF81}"/>
              </a:ext>
            </a:extLst>
          </p:cNvPr>
          <p:cNvCxnSpPr>
            <a:cxnSpLocks/>
          </p:cNvCxnSpPr>
          <p:nvPr/>
        </p:nvCxnSpPr>
        <p:spPr>
          <a:xfrm flipV="1">
            <a:off x="2618210" y="4874607"/>
            <a:ext cx="631528" cy="36035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A7A54F7-4291-BF27-3D3E-7B36D8165237}"/>
              </a:ext>
            </a:extLst>
          </p:cNvPr>
          <p:cNvCxnSpPr>
            <a:cxnSpLocks/>
          </p:cNvCxnSpPr>
          <p:nvPr/>
        </p:nvCxnSpPr>
        <p:spPr>
          <a:xfrm flipH="1" flipV="1">
            <a:off x="2881347" y="4815401"/>
            <a:ext cx="217088" cy="4802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9459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DB1411-D9AF-4A14-CA78-82E963885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hlinkClick r:id="rId3"/>
              </a:rPr>
              <a:t>DecisionTreeClassifier</a:t>
            </a:r>
            <a:r>
              <a:rPr lang="de-DE"/>
              <a:t> von </a:t>
            </a:r>
            <a:r>
              <a:rPr lang="de-DE" err="1"/>
              <a:t>sklearn</a:t>
            </a:r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91769D2-4094-B5D7-6535-BFB8A67CF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04338" y="1417672"/>
            <a:ext cx="5781999" cy="4437120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4AD597-7F6F-1BDE-09B4-5094FDCCA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589" y="1800409"/>
            <a:ext cx="4543425" cy="150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88CA484-BEBC-CDD9-3A5A-C4A545BC8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26" y="3957147"/>
            <a:ext cx="4476750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D4375CC-9024-C9E5-01E4-B4C5F942AA9E}"/>
              </a:ext>
            </a:extLst>
          </p:cNvPr>
          <p:cNvSpPr txBox="1"/>
          <p:nvPr/>
        </p:nvSpPr>
        <p:spPr>
          <a:xfrm>
            <a:off x="6638246" y="6097328"/>
            <a:ext cx="4514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?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prune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01191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3D957F-02DC-1DAE-EE86-9AF85BB4F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Common </a:t>
            </a:r>
            <a:r>
              <a:rPr lang="de-DE" dirty="0" err="1"/>
              <a:t>algorithms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B11759-DA58-7B9E-81AB-79B70FE47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CART (Classification and Regression </a:t>
            </a:r>
            <a:r>
              <a:rPr lang="de-DE" dirty="0" err="1"/>
              <a:t>Trees</a:t>
            </a:r>
            <a:r>
              <a:rPr lang="de-DE" dirty="0"/>
              <a:t>)</a:t>
            </a:r>
          </a:p>
          <a:p>
            <a:r>
              <a:rPr lang="de-DE" dirty="0"/>
              <a:t>ID3, C4.5, C5.0</a:t>
            </a:r>
          </a:p>
          <a:p>
            <a:r>
              <a:rPr lang="de-DE" dirty="0" err="1"/>
              <a:t>scikit-learn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an 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>
                <a:hlinkClick r:id="rId3"/>
              </a:rPr>
              <a:t>variant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CART </a:t>
            </a:r>
            <a:r>
              <a:rPr lang="de-DE" dirty="0" err="1"/>
              <a:t>algorithm</a:t>
            </a:r>
            <a:r>
              <a:rPr lang="de-DE" dirty="0"/>
              <a:t>, but </a:t>
            </a:r>
            <a:r>
              <a:rPr lang="de-DE" dirty="0" err="1"/>
              <a:t>id</a:t>
            </a:r>
            <a:r>
              <a:rPr lang="de-DE" dirty="0"/>
              <a:t>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nominal variables.</a:t>
            </a:r>
          </a:p>
        </p:txBody>
      </p:sp>
    </p:spTree>
    <p:extLst>
      <p:ext uri="{BB962C8B-B14F-4D97-AF65-F5344CB8AC3E}">
        <p14:creationId xmlns:p14="http://schemas.microsoft.com/office/powerpoint/2010/main" val="24842780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B4213A-3C3F-CBCF-3E3E-CFA4CC87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CART-</a:t>
            </a:r>
            <a:r>
              <a:rPr lang="de-DE" err="1"/>
              <a:t>Alogirthmus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5D4171-3565-AF79-20A8-61E0E0BD2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trees are used to decide a label.</a:t>
            </a:r>
          </a:p>
          <a:p>
            <a:r>
              <a:rPr lang="en-US" dirty="0"/>
              <a:t>Regression Tree are used to determine a value.</a:t>
            </a:r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96DD71E-0CC7-1004-7166-D211A96258BA}"/>
              </a:ext>
            </a:extLst>
          </p:cNvPr>
          <p:cNvSpPr/>
          <p:nvPr/>
        </p:nvSpPr>
        <p:spPr>
          <a:xfrm>
            <a:off x="5557285" y="3321494"/>
            <a:ext cx="1488558" cy="618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Root Node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863D4E5F-1F6B-D50B-12FF-464CB3BB0B68}"/>
              </a:ext>
            </a:extLst>
          </p:cNvPr>
          <p:cNvSpPr/>
          <p:nvPr/>
        </p:nvSpPr>
        <p:spPr>
          <a:xfrm>
            <a:off x="4121593" y="4386363"/>
            <a:ext cx="1488558" cy="618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Branch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77293BD-B9C2-F66F-7AAB-1CD03BF2B3A4}"/>
              </a:ext>
            </a:extLst>
          </p:cNvPr>
          <p:cNvCxnSpPr>
            <a:cxnSpLocks/>
          </p:cNvCxnSpPr>
          <p:nvPr/>
        </p:nvCxnSpPr>
        <p:spPr>
          <a:xfrm flipH="1">
            <a:off x="5473647" y="3973688"/>
            <a:ext cx="255253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17FAA7B-A592-A8A6-B0B3-AE5F5B340498}"/>
              </a:ext>
            </a:extLst>
          </p:cNvPr>
          <p:cNvCxnSpPr>
            <a:cxnSpLocks/>
          </p:cNvCxnSpPr>
          <p:nvPr/>
        </p:nvCxnSpPr>
        <p:spPr>
          <a:xfrm flipH="1">
            <a:off x="4061637" y="5045877"/>
            <a:ext cx="240728" cy="3290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BA5A0C-9B4E-B7A3-04BF-831E31E2D392}"/>
              </a:ext>
            </a:extLst>
          </p:cNvPr>
          <p:cNvCxnSpPr>
            <a:cxnSpLocks/>
          </p:cNvCxnSpPr>
          <p:nvPr/>
        </p:nvCxnSpPr>
        <p:spPr>
          <a:xfrm>
            <a:off x="5333302" y="5039881"/>
            <a:ext cx="223983" cy="33500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65B6640-1F80-BB16-C1DF-74E5110181CA}"/>
              </a:ext>
            </a:extLst>
          </p:cNvPr>
          <p:cNvCxnSpPr>
            <a:cxnSpLocks/>
          </p:cNvCxnSpPr>
          <p:nvPr/>
        </p:nvCxnSpPr>
        <p:spPr>
          <a:xfrm>
            <a:off x="6851692" y="3973688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D6F25B2-6F75-FBEF-B938-6CF1DD5FF9BB}"/>
              </a:ext>
            </a:extLst>
          </p:cNvPr>
          <p:cNvSpPr txBox="1"/>
          <p:nvPr/>
        </p:nvSpPr>
        <p:spPr>
          <a:xfrm>
            <a:off x="4957313" y="3890225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True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46A86A3-81B5-7C1A-2A70-54B2E21635C6}"/>
              </a:ext>
            </a:extLst>
          </p:cNvPr>
          <p:cNvSpPr txBox="1"/>
          <p:nvPr/>
        </p:nvSpPr>
        <p:spPr>
          <a:xfrm>
            <a:off x="7024147" y="3890225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False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2F2D0E1F-9012-7D2A-8276-6E3DE01933FA}"/>
              </a:ext>
            </a:extLst>
          </p:cNvPr>
          <p:cNvSpPr/>
          <p:nvPr/>
        </p:nvSpPr>
        <p:spPr>
          <a:xfrm>
            <a:off x="3139855" y="5408943"/>
            <a:ext cx="1488558" cy="61846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Leaf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D5237DB0-7D6E-A262-2EC7-B3ACC9177415}"/>
              </a:ext>
            </a:extLst>
          </p:cNvPr>
          <p:cNvSpPr/>
          <p:nvPr/>
        </p:nvSpPr>
        <p:spPr>
          <a:xfrm>
            <a:off x="5091993" y="5416736"/>
            <a:ext cx="1488558" cy="61846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Leaf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9D8E67B6-D71A-7CE8-A07C-86B8046DCC86}"/>
              </a:ext>
            </a:extLst>
          </p:cNvPr>
          <p:cNvSpPr/>
          <p:nvPr/>
        </p:nvSpPr>
        <p:spPr>
          <a:xfrm>
            <a:off x="6667352" y="4362985"/>
            <a:ext cx="1488558" cy="61846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Leaf</a:t>
            </a:r>
          </a:p>
        </p:txBody>
      </p:sp>
    </p:spTree>
    <p:extLst>
      <p:ext uri="{BB962C8B-B14F-4D97-AF65-F5344CB8AC3E}">
        <p14:creationId xmlns:p14="http://schemas.microsoft.com/office/powerpoint/2010/main" val="896759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762E1-730A-639C-25EE-6B4044A5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</a:t>
            </a:r>
            <a:r>
              <a:rPr lang="de-DE" dirty="0" err="1"/>
              <a:t>formats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A08C56-272B-51D9-E26F-1B13F4EC2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5739" cy="4351338"/>
          </a:xfrm>
        </p:spPr>
        <p:txBody>
          <a:bodyPr/>
          <a:lstStyle/>
          <a:p>
            <a:r>
              <a:rPr lang="en-US" dirty="0"/>
              <a:t>Pandas supports many other storage and export formats.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DCBB08-45F7-16F6-1F9E-A496560F7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939" y="427890"/>
            <a:ext cx="2470187" cy="600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81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2F2814-52C7-1B91-19B5-93CDF7B0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Classification </a:t>
            </a:r>
            <a:r>
              <a:rPr lang="de-DE" err="1"/>
              <a:t>Tree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A536D7-5674-A3F5-024C-4432D7DCB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have a labeled dataset, we first examine each feature individually to determine its predictive power.</a:t>
            </a:r>
            <a:endParaRPr lang="de-DE" dirty="0"/>
          </a:p>
        </p:txBody>
      </p:sp>
      <p:graphicFrame>
        <p:nvGraphicFramePr>
          <p:cNvPr id="6" name="Tabelle 4">
            <a:extLst>
              <a:ext uri="{FF2B5EF4-FFF2-40B4-BE49-F238E27FC236}">
                <a16:creationId xmlns:a16="http://schemas.microsoft.com/office/drawing/2014/main" id="{4162E94A-8D24-368A-44BD-50A4021F7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955587"/>
              </p:ext>
            </p:extLst>
          </p:nvPr>
        </p:nvGraphicFramePr>
        <p:xfrm>
          <a:off x="3879702" y="3429000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False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chemeClr val="accent1"/>
                          </a:solidFill>
                        </a:rPr>
                        <a:t>blue</a:t>
                      </a: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chemeClr val="accent1"/>
                          </a:solidFill>
                        </a:rPr>
                        <a:t>blue</a:t>
                      </a: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chemeClr val="accent1"/>
                          </a:solidFill>
                        </a:rPr>
                        <a:t>blue</a:t>
                      </a: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False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False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pic>
        <p:nvPicPr>
          <p:cNvPr id="7" name="Grafik 6" descr="Benutzer mit einfarbiger Füllung">
            <a:extLst>
              <a:ext uri="{FF2B5EF4-FFF2-40B4-BE49-F238E27FC236}">
                <a16:creationId xmlns:a16="http://schemas.microsoft.com/office/drawing/2014/main" id="{391B5811-0E45-A0AC-019A-2AE110985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2696" y="2918574"/>
            <a:ext cx="510426" cy="510426"/>
          </a:xfrm>
          <a:prstGeom prst="rect">
            <a:avLst/>
          </a:prstGeom>
        </p:spPr>
      </p:pic>
      <p:pic>
        <p:nvPicPr>
          <p:cNvPr id="8" name="Grafik 7" descr="Benutzer mit einfarbiger Füllung">
            <a:extLst>
              <a:ext uri="{FF2B5EF4-FFF2-40B4-BE49-F238E27FC236}">
                <a16:creationId xmlns:a16="http://schemas.microsoft.com/office/drawing/2014/main" id="{777E39A3-2654-132B-5E14-2721A0F55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1317" y="2918574"/>
            <a:ext cx="510426" cy="510426"/>
          </a:xfrm>
          <a:prstGeom prst="rect">
            <a:avLst/>
          </a:prstGeom>
        </p:spPr>
      </p:pic>
      <p:pic>
        <p:nvPicPr>
          <p:cNvPr id="9" name="Grafik 8" descr="Benutzer mit einfarbiger Füllung">
            <a:extLst>
              <a:ext uri="{FF2B5EF4-FFF2-40B4-BE49-F238E27FC236}">
                <a16:creationId xmlns:a16="http://schemas.microsoft.com/office/drawing/2014/main" id="{A7453EEB-2704-D871-90FF-7C7D55DEA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9938" y="2918574"/>
            <a:ext cx="510426" cy="510426"/>
          </a:xfrm>
          <a:prstGeom prst="rect">
            <a:avLst/>
          </a:prstGeom>
        </p:spPr>
      </p:pic>
      <p:pic>
        <p:nvPicPr>
          <p:cNvPr id="10" name="Grafik 9" descr="Benutzer mit einfarbiger Füllung">
            <a:extLst>
              <a:ext uri="{FF2B5EF4-FFF2-40B4-BE49-F238E27FC236}">
                <a16:creationId xmlns:a16="http://schemas.microsoft.com/office/drawing/2014/main" id="{A63E4E91-A219-A1BD-BA99-47518E5AA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8559" y="2918574"/>
            <a:ext cx="510426" cy="510426"/>
          </a:xfrm>
          <a:prstGeom prst="rect">
            <a:avLst/>
          </a:prstGeom>
        </p:spPr>
      </p:pic>
      <p:pic>
        <p:nvPicPr>
          <p:cNvPr id="11" name="Grafik 10" descr="Benutzer mit einfarbiger Füllung">
            <a:extLst>
              <a:ext uri="{FF2B5EF4-FFF2-40B4-BE49-F238E27FC236}">
                <a16:creationId xmlns:a16="http://schemas.microsoft.com/office/drawing/2014/main" id="{0A24AD65-AFE9-DFF5-AB72-3E31AEEF7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7180" y="2918574"/>
            <a:ext cx="510426" cy="510426"/>
          </a:xfrm>
          <a:prstGeom prst="rect">
            <a:avLst/>
          </a:prstGeom>
        </p:spPr>
      </p:pic>
      <p:pic>
        <p:nvPicPr>
          <p:cNvPr id="12" name="Grafik 11" descr="Benutzer mit einfarbiger Füllung">
            <a:extLst>
              <a:ext uri="{FF2B5EF4-FFF2-40B4-BE49-F238E27FC236}">
                <a16:creationId xmlns:a16="http://schemas.microsoft.com/office/drawing/2014/main" id="{A263AF05-EEE4-F637-89A1-8D21D80A5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5801" y="2918574"/>
            <a:ext cx="510426" cy="510426"/>
          </a:xfrm>
          <a:prstGeom prst="rect">
            <a:avLst/>
          </a:prstGeom>
        </p:spPr>
      </p:pic>
      <p:pic>
        <p:nvPicPr>
          <p:cNvPr id="13" name="Grafik 12" descr="Benutzer mit einfarbiger Füllung">
            <a:extLst>
              <a:ext uri="{FF2B5EF4-FFF2-40B4-BE49-F238E27FC236}">
                <a16:creationId xmlns:a16="http://schemas.microsoft.com/office/drawing/2014/main" id="{A5994A92-FD1C-E08E-999B-BE38D0A1E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4422" y="2918574"/>
            <a:ext cx="510426" cy="5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624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2F2814-52C7-1B91-19B5-93CDF7B0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Categorical</a:t>
            </a:r>
            <a:r>
              <a:rPr lang="de-DE" dirty="0"/>
              <a:t> feature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939F1697-99DA-6234-F099-AC952368E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753235"/>
              </p:ext>
            </p:extLst>
          </p:nvPr>
        </p:nvGraphicFramePr>
        <p:xfrm>
          <a:off x="880741" y="2303894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blue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blue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blue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A26D3E5-85F0-9326-7995-C271B1DEA3FE}"/>
              </a:ext>
            </a:extLst>
          </p:cNvPr>
          <p:cNvSpPr/>
          <p:nvPr/>
        </p:nvSpPr>
        <p:spPr>
          <a:xfrm>
            <a:off x="8059478" y="2648449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 A ?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EB7A76B-D947-F394-9C5C-B649245A891C}"/>
              </a:ext>
            </a:extLst>
          </p:cNvPr>
          <p:cNvCxnSpPr>
            <a:cxnSpLocks/>
          </p:cNvCxnSpPr>
          <p:nvPr/>
        </p:nvCxnSpPr>
        <p:spPr>
          <a:xfrm flipH="1">
            <a:off x="8250866" y="3298983"/>
            <a:ext cx="171615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A80CF60-140D-8425-4B62-06384AAE852B}"/>
              </a:ext>
            </a:extLst>
          </p:cNvPr>
          <p:cNvCxnSpPr>
            <a:cxnSpLocks/>
          </p:cNvCxnSpPr>
          <p:nvPr/>
        </p:nvCxnSpPr>
        <p:spPr>
          <a:xfrm>
            <a:off x="9545273" y="3298983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580EB000-8AE8-8DC7-6D56-AFDC3267A2C4}"/>
              </a:ext>
            </a:extLst>
          </p:cNvPr>
          <p:cNvSpPr txBox="1"/>
          <p:nvPr/>
        </p:nvSpPr>
        <p:spPr>
          <a:xfrm>
            <a:off x="7650894" y="3215520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True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85E7473-B577-823E-D146-8B9E78F7533B}"/>
              </a:ext>
            </a:extLst>
          </p:cNvPr>
          <p:cNvSpPr txBox="1"/>
          <p:nvPr/>
        </p:nvSpPr>
        <p:spPr>
          <a:xfrm>
            <a:off x="9717728" y="3215520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False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8541E09-93B8-B6E0-E336-68300F7285C5}"/>
              </a:ext>
            </a:extLst>
          </p:cNvPr>
          <p:cNvSpPr/>
          <p:nvPr/>
        </p:nvSpPr>
        <p:spPr>
          <a:xfrm>
            <a:off x="1998339" y="2215770"/>
            <a:ext cx="2204485" cy="335763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4" name="Grafik 43" descr="Benutzer mit einfarbiger Füllung">
            <a:extLst>
              <a:ext uri="{FF2B5EF4-FFF2-40B4-BE49-F238E27FC236}">
                <a16:creationId xmlns:a16="http://schemas.microsoft.com/office/drawing/2014/main" id="{A64064B9-86F8-14B3-9E77-698C5A904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1833" y="3692213"/>
            <a:ext cx="510426" cy="510426"/>
          </a:xfrm>
          <a:prstGeom prst="rect">
            <a:avLst/>
          </a:prstGeom>
        </p:spPr>
      </p:pic>
      <p:pic>
        <p:nvPicPr>
          <p:cNvPr id="45" name="Grafik 44" descr="Benutzer mit einfarbiger Füllung">
            <a:extLst>
              <a:ext uri="{FF2B5EF4-FFF2-40B4-BE49-F238E27FC236}">
                <a16:creationId xmlns:a16="http://schemas.microsoft.com/office/drawing/2014/main" id="{87E4C492-F52D-3145-BD80-391FAE461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0454" y="3692213"/>
            <a:ext cx="510426" cy="510426"/>
          </a:xfrm>
          <a:prstGeom prst="rect">
            <a:avLst/>
          </a:prstGeom>
        </p:spPr>
      </p:pic>
      <p:pic>
        <p:nvPicPr>
          <p:cNvPr id="46" name="Grafik 45" descr="Benutzer mit einfarbiger Füllung">
            <a:extLst>
              <a:ext uri="{FF2B5EF4-FFF2-40B4-BE49-F238E27FC236}">
                <a16:creationId xmlns:a16="http://schemas.microsoft.com/office/drawing/2014/main" id="{6F956163-B031-4895-FC61-73326817A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9075" y="3692213"/>
            <a:ext cx="510426" cy="510426"/>
          </a:xfrm>
          <a:prstGeom prst="rect">
            <a:avLst/>
          </a:prstGeom>
        </p:spPr>
      </p:pic>
      <p:pic>
        <p:nvPicPr>
          <p:cNvPr id="47" name="Grafik 46" descr="Benutzer mit einfarbiger Füllung">
            <a:extLst>
              <a:ext uri="{FF2B5EF4-FFF2-40B4-BE49-F238E27FC236}">
                <a16:creationId xmlns:a16="http://schemas.microsoft.com/office/drawing/2014/main" id="{5B6A0545-8497-4536-6EE1-15C68E011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7696" y="3692213"/>
            <a:ext cx="510426" cy="510426"/>
          </a:xfrm>
          <a:prstGeom prst="rect">
            <a:avLst/>
          </a:prstGeom>
        </p:spPr>
      </p:pic>
      <p:pic>
        <p:nvPicPr>
          <p:cNvPr id="51" name="Grafik 50" descr="Benutzer mit einfarbiger Füllung">
            <a:extLst>
              <a:ext uri="{FF2B5EF4-FFF2-40B4-BE49-F238E27FC236}">
                <a16:creationId xmlns:a16="http://schemas.microsoft.com/office/drawing/2014/main" id="{5609EC43-08F3-5E9E-7AC9-7B7691D1A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5937" y="3706766"/>
            <a:ext cx="510426" cy="510426"/>
          </a:xfrm>
          <a:prstGeom prst="rect">
            <a:avLst/>
          </a:prstGeom>
        </p:spPr>
      </p:pic>
      <p:pic>
        <p:nvPicPr>
          <p:cNvPr id="52" name="Grafik 51" descr="Benutzer mit einfarbiger Füllung">
            <a:extLst>
              <a:ext uri="{FF2B5EF4-FFF2-40B4-BE49-F238E27FC236}">
                <a16:creationId xmlns:a16="http://schemas.microsoft.com/office/drawing/2014/main" id="{8F2EA8C1-940F-3B90-2B19-C667C62A9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4558" y="3706766"/>
            <a:ext cx="510426" cy="510426"/>
          </a:xfrm>
          <a:prstGeom prst="rect">
            <a:avLst/>
          </a:prstGeom>
        </p:spPr>
      </p:pic>
      <p:pic>
        <p:nvPicPr>
          <p:cNvPr id="53" name="Grafik 52" descr="Benutzer mit einfarbiger Füllung">
            <a:extLst>
              <a:ext uri="{FF2B5EF4-FFF2-40B4-BE49-F238E27FC236}">
                <a16:creationId xmlns:a16="http://schemas.microsoft.com/office/drawing/2014/main" id="{0C22C9FB-D986-863B-A1AB-DC50B254B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3179" y="3706766"/>
            <a:ext cx="510426" cy="510426"/>
          </a:xfrm>
          <a:prstGeom prst="rect">
            <a:avLst/>
          </a:prstGeom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15329885-9027-9B96-4AFB-7CD5840194A2}"/>
              </a:ext>
            </a:extLst>
          </p:cNvPr>
          <p:cNvCxnSpPr>
            <a:cxnSpLocks/>
          </p:cNvCxnSpPr>
          <p:nvPr/>
        </p:nvCxnSpPr>
        <p:spPr>
          <a:xfrm flipH="1" flipV="1">
            <a:off x="10155405" y="4339106"/>
            <a:ext cx="312987" cy="68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DB0FB19E-7F50-9BC6-1153-6D0AD63FDCC5}"/>
              </a:ext>
            </a:extLst>
          </p:cNvPr>
          <p:cNvSpPr txBox="1"/>
          <p:nvPr/>
        </p:nvSpPr>
        <p:spPr>
          <a:xfrm>
            <a:off x="9847420" y="5156308"/>
            <a:ext cx="1987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Leafs </a:t>
            </a:r>
            <a:r>
              <a:rPr lang="de-DE" dirty="0" err="1"/>
              <a:t>containing</a:t>
            </a:r>
            <a:r>
              <a:rPr lang="de-DE" dirty="0"/>
              <a:t> a multiple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b="1" dirty="0" err="1"/>
              <a:t>inpure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31726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2F2814-52C7-1B91-19B5-93CDF7B0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Categorical</a:t>
            </a:r>
            <a:r>
              <a:rPr lang="de-DE" dirty="0"/>
              <a:t> feature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939F1697-99DA-6234-F099-AC952368E00D}"/>
              </a:ext>
            </a:extLst>
          </p:cNvPr>
          <p:cNvGraphicFramePr>
            <a:graphicFrameLocks noGrp="1"/>
          </p:cNvGraphicFramePr>
          <p:nvPr/>
        </p:nvGraphicFramePr>
        <p:xfrm>
          <a:off x="880741" y="2303894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sp>
        <p:nvSpPr>
          <p:cNvPr id="13" name="Rechteck 12">
            <a:extLst>
              <a:ext uri="{FF2B5EF4-FFF2-40B4-BE49-F238E27FC236}">
                <a16:creationId xmlns:a16="http://schemas.microsoft.com/office/drawing/2014/main" id="{E8541E09-93B8-B6E0-E336-68300F7285C5}"/>
              </a:ext>
            </a:extLst>
          </p:cNvPr>
          <p:cNvSpPr/>
          <p:nvPr/>
        </p:nvSpPr>
        <p:spPr>
          <a:xfrm>
            <a:off x="3100388" y="2215770"/>
            <a:ext cx="1102436" cy="335763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36EA435-61F4-FB63-BFF2-6060EF5554FA}"/>
              </a:ext>
            </a:extLst>
          </p:cNvPr>
          <p:cNvSpPr/>
          <p:nvPr/>
        </p:nvSpPr>
        <p:spPr>
          <a:xfrm>
            <a:off x="830083" y="2009915"/>
            <a:ext cx="1170046" cy="335763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151826A-77AB-90CC-86E9-51149EA4E6AA}"/>
              </a:ext>
            </a:extLst>
          </p:cNvPr>
          <p:cNvSpPr/>
          <p:nvPr/>
        </p:nvSpPr>
        <p:spPr>
          <a:xfrm>
            <a:off x="8059478" y="2648449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 B ?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260B333-F5EA-E41B-8619-3A3F083AD283}"/>
              </a:ext>
            </a:extLst>
          </p:cNvPr>
          <p:cNvCxnSpPr>
            <a:cxnSpLocks/>
          </p:cNvCxnSpPr>
          <p:nvPr/>
        </p:nvCxnSpPr>
        <p:spPr>
          <a:xfrm flipH="1">
            <a:off x="8250866" y="3298983"/>
            <a:ext cx="171615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209BF36-7055-57D3-B99C-381FB753C529}"/>
              </a:ext>
            </a:extLst>
          </p:cNvPr>
          <p:cNvCxnSpPr>
            <a:cxnSpLocks/>
          </p:cNvCxnSpPr>
          <p:nvPr/>
        </p:nvCxnSpPr>
        <p:spPr>
          <a:xfrm>
            <a:off x="9545273" y="3298983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729C2270-0E40-35FA-D6D2-1510F2F9121B}"/>
              </a:ext>
            </a:extLst>
          </p:cNvPr>
          <p:cNvSpPr txBox="1"/>
          <p:nvPr/>
        </p:nvSpPr>
        <p:spPr>
          <a:xfrm>
            <a:off x="7650894" y="3215520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True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C5612F5-FAB8-AFA3-8995-338D09BD471B}"/>
              </a:ext>
            </a:extLst>
          </p:cNvPr>
          <p:cNvSpPr txBox="1"/>
          <p:nvPr/>
        </p:nvSpPr>
        <p:spPr>
          <a:xfrm>
            <a:off x="9717728" y="3215520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False</a:t>
            </a:r>
          </a:p>
        </p:txBody>
      </p:sp>
      <p:pic>
        <p:nvPicPr>
          <p:cNvPr id="45" name="Grafik 44" descr="Benutzer mit einfarbiger Füllung">
            <a:extLst>
              <a:ext uri="{FF2B5EF4-FFF2-40B4-BE49-F238E27FC236}">
                <a16:creationId xmlns:a16="http://schemas.microsoft.com/office/drawing/2014/main" id="{349E27F8-A119-1E0C-6442-E76FAD1BF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2071" y="3656733"/>
            <a:ext cx="510426" cy="510426"/>
          </a:xfrm>
          <a:prstGeom prst="rect">
            <a:avLst/>
          </a:prstGeom>
        </p:spPr>
      </p:pic>
      <p:pic>
        <p:nvPicPr>
          <p:cNvPr id="46" name="Grafik 45" descr="Benutzer mit einfarbiger Füllung">
            <a:extLst>
              <a:ext uri="{FF2B5EF4-FFF2-40B4-BE49-F238E27FC236}">
                <a16:creationId xmlns:a16="http://schemas.microsoft.com/office/drawing/2014/main" id="{BE0170AD-13CF-1231-09CF-4281DE4EA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0692" y="3656733"/>
            <a:ext cx="510426" cy="510426"/>
          </a:xfrm>
          <a:prstGeom prst="rect">
            <a:avLst/>
          </a:prstGeom>
        </p:spPr>
      </p:pic>
      <p:pic>
        <p:nvPicPr>
          <p:cNvPr id="47" name="Grafik 46" descr="Benutzer mit einfarbiger Füllung">
            <a:extLst>
              <a:ext uri="{FF2B5EF4-FFF2-40B4-BE49-F238E27FC236}">
                <a16:creationId xmlns:a16="http://schemas.microsoft.com/office/drawing/2014/main" id="{668FC104-C0B3-97B6-8FB1-2840D42BA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9313" y="3656733"/>
            <a:ext cx="510426" cy="510426"/>
          </a:xfrm>
          <a:prstGeom prst="rect">
            <a:avLst/>
          </a:prstGeom>
        </p:spPr>
      </p:pic>
      <p:pic>
        <p:nvPicPr>
          <p:cNvPr id="48" name="Grafik 47" descr="Benutzer mit einfarbiger Füllung">
            <a:extLst>
              <a:ext uri="{FF2B5EF4-FFF2-40B4-BE49-F238E27FC236}">
                <a16:creationId xmlns:a16="http://schemas.microsoft.com/office/drawing/2014/main" id="{B0FCD15F-A9D2-0AD2-B361-5FB5D0C19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5003" y="3656733"/>
            <a:ext cx="510426" cy="510426"/>
          </a:xfrm>
          <a:prstGeom prst="rect">
            <a:avLst/>
          </a:prstGeom>
        </p:spPr>
      </p:pic>
      <p:pic>
        <p:nvPicPr>
          <p:cNvPr id="49" name="Grafik 48" descr="Benutzer mit einfarbiger Füllung">
            <a:extLst>
              <a:ext uri="{FF2B5EF4-FFF2-40B4-BE49-F238E27FC236}">
                <a16:creationId xmlns:a16="http://schemas.microsoft.com/office/drawing/2014/main" id="{A436CF8F-4C3E-AB55-D2CE-507E7C3EB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3624" y="3656733"/>
            <a:ext cx="510426" cy="510426"/>
          </a:xfrm>
          <a:prstGeom prst="rect">
            <a:avLst/>
          </a:prstGeom>
        </p:spPr>
      </p:pic>
      <p:pic>
        <p:nvPicPr>
          <p:cNvPr id="50" name="Grafik 49" descr="Benutzer mit einfarbiger Füllung">
            <a:extLst>
              <a:ext uri="{FF2B5EF4-FFF2-40B4-BE49-F238E27FC236}">
                <a16:creationId xmlns:a16="http://schemas.microsoft.com/office/drawing/2014/main" id="{217A3393-19DD-3808-2E99-D8F9FD270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2245" y="3656733"/>
            <a:ext cx="510426" cy="510426"/>
          </a:xfrm>
          <a:prstGeom prst="rect">
            <a:avLst/>
          </a:prstGeom>
        </p:spPr>
      </p:pic>
      <p:pic>
        <p:nvPicPr>
          <p:cNvPr id="51" name="Grafik 50" descr="Benutzer mit einfarbiger Füllung">
            <a:extLst>
              <a:ext uri="{FF2B5EF4-FFF2-40B4-BE49-F238E27FC236}">
                <a16:creationId xmlns:a16="http://schemas.microsoft.com/office/drawing/2014/main" id="{6A175FAB-EECD-6B94-60AE-6964B3321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0866" y="3656733"/>
            <a:ext cx="510426" cy="510426"/>
          </a:xfrm>
          <a:prstGeom prst="rect">
            <a:avLst/>
          </a:prstGeom>
        </p:spPr>
      </p:pic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01B6B9CD-71AC-2E59-9444-7957BF0BE16A}"/>
              </a:ext>
            </a:extLst>
          </p:cNvPr>
          <p:cNvCxnSpPr>
            <a:cxnSpLocks/>
          </p:cNvCxnSpPr>
          <p:nvPr/>
        </p:nvCxnSpPr>
        <p:spPr>
          <a:xfrm flipH="1" flipV="1">
            <a:off x="10155405" y="4339106"/>
            <a:ext cx="312987" cy="68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D27DB5D3-0905-EB9C-688E-806F9A0ECCD9}"/>
              </a:ext>
            </a:extLst>
          </p:cNvPr>
          <p:cNvSpPr txBox="1"/>
          <p:nvPr/>
        </p:nvSpPr>
        <p:spPr>
          <a:xfrm>
            <a:off x="9847420" y="5156308"/>
            <a:ext cx="1987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Leafs </a:t>
            </a:r>
            <a:r>
              <a:rPr lang="de-DE" dirty="0" err="1"/>
              <a:t>containing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b="1" dirty="0"/>
              <a:t>pure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53247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D09F9C-F584-C378-ED01-B490C83D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Rate </a:t>
            </a:r>
            <a:r>
              <a:rPr lang="de-DE" dirty="0" err="1"/>
              <a:t>allocation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CE9664-02AB-CF2B-C121-75C3FF410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4435" cy="4351338"/>
          </a:xfrm>
        </p:spPr>
        <p:txBody>
          <a:bodyPr/>
          <a:lstStyle/>
          <a:p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allocation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?</a:t>
            </a:r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different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:</a:t>
            </a:r>
          </a:p>
          <a:p>
            <a:pPr lvl="1"/>
            <a:r>
              <a:rPr lang="de-DE" b="1" dirty="0"/>
              <a:t>Gini </a:t>
            </a:r>
            <a:r>
              <a:rPr lang="de-DE" b="1" dirty="0" err="1"/>
              <a:t>Impurity</a:t>
            </a:r>
            <a:endParaRPr lang="de-DE" b="1" dirty="0"/>
          </a:p>
          <a:p>
            <a:pPr lvl="1"/>
            <a:r>
              <a:rPr lang="de-DE" dirty="0" err="1"/>
              <a:t>Entropy</a:t>
            </a:r>
            <a:endParaRPr lang="de-DE" dirty="0"/>
          </a:p>
          <a:p>
            <a:pPr lvl="1"/>
            <a:r>
              <a:rPr lang="de-DE" dirty="0"/>
              <a:t>Log Loss</a:t>
            </a:r>
          </a:p>
          <a:p>
            <a:pPr lvl="1"/>
            <a:r>
              <a:rPr lang="de-DE" dirty="0"/>
              <a:t>Information </a:t>
            </a:r>
            <a:r>
              <a:rPr lang="de-DE" dirty="0" err="1"/>
              <a:t>Gain</a:t>
            </a:r>
            <a:endParaRPr lang="de-DE" dirty="0"/>
          </a:p>
          <a:p>
            <a:pPr lvl="1"/>
            <a:r>
              <a:rPr lang="de-DE" dirty="0"/>
              <a:t>… 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2EC47F69-3F1C-8C8C-3A3A-B9D3968113F5}"/>
              </a:ext>
            </a:extLst>
          </p:cNvPr>
          <p:cNvGrpSpPr/>
          <p:nvPr/>
        </p:nvGrpSpPr>
        <p:grpSpPr>
          <a:xfrm>
            <a:off x="7388063" y="1188064"/>
            <a:ext cx="3681772" cy="1568743"/>
            <a:chOff x="7041833" y="2648449"/>
            <a:chExt cx="3681772" cy="1568743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2BD1E6B4-2172-EB15-80FD-DE95D4623979}"/>
                </a:ext>
              </a:extLst>
            </p:cNvPr>
            <p:cNvSpPr/>
            <p:nvPr/>
          </p:nvSpPr>
          <p:spPr>
            <a:xfrm>
              <a:off x="8059478" y="2648449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A ?</a:t>
              </a:r>
            </a:p>
          </p:txBody>
        </p: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FC64EF12-A981-9341-DEBE-F03C64755D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0866" y="3298983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67D6E02F-B29E-6334-7EB5-F8359429470D}"/>
                </a:ext>
              </a:extLst>
            </p:cNvPr>
            <p:cNvCxnSpPr>
              <a:cxnSpLocks/>
            </p:cNvCxnSpPr>
            <p:nvPr/>
          </p:nvCxnSpPr>
          <p:spPr>
            <a:xfrm>
              <a:off x="9545273" y="3298983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79C4B794-3789-3A0D-8DB1-8A5AD88BEAB8}"/>
                </a:ext>
              </a:extLst>
            </p:cNvPr>
            <p:cNvSpPr txBox="1"/>
            <p:nvPr/>
          </p:nvSpPr>
          <p:spPr>
            <a:xfrm>
              <a:off x="7650894" y="3215520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C409DC5C-E6F5-4F2F-8B77-FCCE14704FAC}"/>
                </a:ext>
              </a:extLst>
            </p:cNvPr>
            <p:cNvSpPr txBox="1"/>
            <p:nvPr/>
          </p:nvSpPr>
          <p:spPr>
            <a:xfrm>
              <a:off x="9717728" y="3215520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16" name="Grafik 15" descr="Benutzer mit einfarbiger Füllung">
              <a:extLst>
                <a:ext uri="{FF2B5EF4-FFF2-40B4-BE49-F238E27FC236}">
                  <a16:creationId xmlns:a16="http://schemas.microsoft.com/office/drawing/2014/main" id="{07F650C1-4ECC-83A1-8DF9-FF51EDC37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833" y="3692213"/>
              <a:ext cx="510426" cy="510426"/>
            </a:xfrm>
            <a:prstGeom prst="rect">
              <a:avLst/>
            </a:prstGeom>
          </p:spPr>
        </p:pic>
        <p:pic>
          <p:nvPicPr>
            <p:cNvPr id="17" name="Grafik 16" descr="Benutzer mit einfarbiger Füllung">
              <a:extLst>
                <a:ext uri="{FF2B5EF4-FFF2-40B4-BE49-F238E27FC236}">
                  <a16:creationId xmlns:a16="http://schemas.microsoft.com/office/drawing/2014/main" id="{135A8421-3037-9ADA-508D-54FEB820D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40454" y="3692213"/>
              <a:ext cx="510426" cy="510426"/>
            </a:xfrm>
            <a:prstGeom prst="rect">
              <a:avLst/>
            </a:prstGeom>
          </p:spPr>
        </p:pic>
        <p:pic>
          <p:nvPicPr>
            <p:cNvPr id="18" name="Grafik 17" descr="Benutzer mit einfarbiger Füllung">
              <a:extLst>
                <a:ext uri="{FF2B5EF4-FFF2-40B4-BE49-F238E27FC236}">
                  <a16:creationId xmlns:a16="http://schemas.microsoft.com/office/drawing/2014/main" id="{D512DEB7-89FA-D639-0D85-CCFD536D6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9075" y="3692213"/>
              <a:ext cx="510426" cy="510426"/>
            </a:xfrm>
            <a:prstGeom prst="rect">
              <a:avLst/>
            </a:prstGeom>
          </p:spPr>
        </p:pic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15180169-C89B-F9FB-576C-FB46FEFFB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37696" y="3692213"/>
              <a:ext cx="510426" cy="510426"/>
            </a:xfrm>
            <a:prstGeom prst="rect">
              <a:avLst/>
            </a:prstGeom>
          </p:spPr>
        </p:pic>
        <p:pic>
          <p:nvPicPr>
            <p:cNvPr id="20" name="Grafik 19" descr="Benutzer mit einfarbiger Füllung">
              <a:extLst>
                <a:ext uri="{FF2B5EF4-FFF2-40B4-BE49-F238E27FC236}">
                  <a16:creationId xmlns:a16="http://schemas.microsoft.com/office/drawing/2014/main" id="{B8C2C269-09E2-41EF-F479-6770F9ADC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15937" y="3706766"/>
              <a:ext cx="510426" cy="510426"/>
            </a:xfrm>
            <a:prstGeom prst="rect">
              <a:avLst/>
            </a:prstGeom>
          </p:spPr>
        </p:pic>
        <p:pic>
          <p:nvPicPr>
            <p:cNvPr id="21" name="Grafik 20" descr="Benutzer mit einfarbiger Füllung">
              <a:extLst>
                <a:ext uri="{FF2B5EF4-FFF2-40B4-BE49-F238E27FC236}">
                  <a16:creationId xmlns:a16="http://schemas.microsoft.com/office/drawing/2014/main" id="{2E0E3442-19D9-96EF-BD93-EF10D0982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14558" y="3706766"/>
              <a:ext cx="510426" cy="510426"/>
            </a:xfrm>
            <a:prstGeom prst="rect">
              <a:avLst/>
            </a:prstGeom>
          </p:spPr>
        </p:pic>
        <p:pic>
          <p:nvPicPr>
            <p:cNvPr id="22" name="Grafik 21" descr="Benutzer mit einfarbiger Füllung">
              <a:extLst>
                <a:ext uri="{FF2B5EF4-FFF2-40B4-BE49-F238E27FC236}">
                  <a16:creationId xmlns:a16="http://schemas.microsoft.com/office/drawing/2014/main" id="{58BB8D42-44EB-54F0-43AA-91E23D04E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13179" y="3706766"/>
              <a:ext cx="510426" cy="510426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84656D59-03F7-C6E1-A5E0-7A1A78495FF6}"/>
              </a:ext>
            </a:extLst>
          </p:cNvPr>
          <p:cNvGrpSpPr/>
          <p:nvPr/>
        </p:nvGrpSpPr>
        <p:grpSpPr>
          <a:xfrm>
            <a:off x="7341972" y="4831210"/>
            <a:ext cx="3664736" cy="1518710"/>
            <a:chOff x="3568769" y="5217844"/>
            <a:chExt cx="3664736" cy="1518710"/>
          </a:xfrm>
        </p:grpSpPr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E736CE55-67E2-5B15-2F27-3C8FD6B6D301}"/>
                </a:ext>
              </a:extLst>
            </p:cNvPr>
            <p:cNvSpPr/>
            <p:nvPr/>
          </p:nvSpPr>
          <p:spPr>
            <a:xfrm>
              <a:off x="4573244" y="5217844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B ?</a:t>
              </a:r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22D3D752-AE3E-E69D-8E2B-8BDB715C7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4632" y="5868378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3533708D-D2D2-6370-8008-51849D559C33}"/>
                </a:ext>
              </a:extLst>
            </p:cNvPr>
            <p:cNvCxnSpPr>
              <a:cxnSpLocks/>
            </p:cNvCxnSpPr>
            <p:nvPr/>
          </p:nvCxnSpPr>
          <p:spPr>
            <a:xfrm>
              <a:off x="6059039" y="5868378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3BB5699-444C-2ADD-25BE-046512AFDFFE}"/>
                </a:ext>
              </a:extLst>
            </p:cNvPr>
            <p:cNvSpPr txBox="1"/>
            <p:nvPr/>
          </p:nvSpPr>
          <p:spPr>
            <a:xfrm>
              <a:off x="4164660" y="5784915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B6D23E50-473C-5A1D-3342-82148F5ACDC9}"/>
                </a:ext>
              </a:extLst>
            </p:cNvPr>
            <p:cNvSpPr txBox="1"/>
            <p:nvPr/>
          </p:nvSpPr>
          <p:spPr>
            <a:xfrm>
              <a:off x="6231494" y="5784915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37" name="Grafik 36" descr="Benutzer mit einfarbiger Füllung">
              <a:extLst>
                <a:ext uri="{FF2B5EF4-FFF2-40B4-BE49-F238E27FC236}">
                  <a16:creationId xmlns:a16="http://schemas.microsoft.com/office/drawing/2014/main" id="{7F327C80-4EA9-E4E7-126F-48F331E6A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5837" y="6226128"/>
              <a:ext cx="510426" cy="510426"/>
            </a:xfrm>
            <a:prstGeom prst="rect">
              <a:avLst/>
            </a:prstGeom>
          </p:spPr>
        </p:pic>
        <p:pic>
          <p:nvPicPr>
            <p:cNvPr id="38" name="Grafik 37" descr="Benutzer mit einfarbiger Füllung">
              <a:extLst>
                <a:ext uri="{FF2B5EF4-FFF2-40B4-BE49-F238E27FC236}">
                  <a16:creationId xmlns:a16="http://schemas.microsoft.com/office/drawing/2014/main" id="{5ED21C05-D359-A067-3C16-C3E410893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24458" y="6226128"/>
              <a:ext cx="510426" cy="510426"/>
            </a:xfrm>
            <a:prstGeom prst="rect">
              <a:avLst/>
            </a:prstGeom>
          </p:spPr>
        </p:pic>
        <p:pic>
          <p:nvPicPr>
            <p:cNvPr id="39" name="Grafik 38" descr="Benutzer mit einfarbiger Füllung">
              <a:extLst>
                <a:ext uri="{FF2B5EF4-FFF2-40B4-BE49-F238E27FC236}">
                  <a16:creationId xmlns:a16="http://schemas.microsoft.com/office/drawing/2014/main" id="{CBF3CF9A-302D-1CD1-2761-0D768BC1D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23079" y="6226128"/>
              <a:ext cx="510426" cy="510426"/>
            </a:xfrm>
            <a:prstGeom prst="rect">
              <a:avLst/>
            </a:prstGeom>
          </p:spPr>
        </p:pic>
        <p:pic>
          <p:nvPicPr>
            <p:cNvPr id="40" name="Grafik 39" descr="Benutzer mit einfarbiger Füllung">
              <a:extLst>
                <a:ext uri="{FF2B5EF4-FFF2-40B4-BE49-F238E27FC236}">
                  <a16:creationId xmlns:a16="http://schemas.microsoft.com/office/drawing/2014/main" id="{7AF92E51-1205-3ABB-6071-05A3C5DDF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8769" y="6226128"/>
              <a:ext cx="510426" cy="510426"/>
            </a:xfrm>
            <a:prstGeom prst="rect">
              <a:avLst/>
            </a:prstGeom>
          </p:spPr>
        </p:pic>
        <p:pic>
          <p:nvPicPr>
            <p:cNvPr id="41" name="Grafik 40" descr="Benutzer mit einfarbiger Füllung">
              <a:extLst>
                <a:ext uri="{FF2B5EF4-FFF2-40B4-BE49-F238E27FC236}">
                  <a16:creationId xmlns:a16="http://schemas.microsoft.com/office/drawing/2014/main" id="{9A510D98-E1F2-55C8-056D-F1F7C30F0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67390" y="6226128"/>
              <a:ext cx="510426" cy="510426"/>
            </a:xfrm>
            <a:prstGeom prst="rect">
              <a:avLst/>
            </a:prstGeom>
          </p:spPr>
        </p:pic>
        <p:pic>
          <p:nvPicPr>
            <p:cNvPr id="42" name="Grafik 41" descr="Benutzer mit einfarbiger Füllung">
              <a:extLst>
                <a:ext uri="{FF2B5EF4-FFF2-40B4-BE49-F238E27FC236}">
                  <a16:creationId xmlns:a16="http://schemas.microsoft.com/office/drawing/2014/main" id="{5CB9D880-2A80-1926-3AC3-4C3962719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66011" y="6226128"/>
              <a:ext cx="510426" cy="510426"/>
            </a:xfrm>
            <a:prstGeom prst="rect">
              <a:avLst/>
            </a:prstGeom>
          </p:spPr>
        </p:pic>
        <p:pic>
          <p:nvPicPr>
            <p:cNvPr id="43" name="Grafik 42" descr="Benutzer mit einfarbiger Füllung">
              <a:extLst>
                <a:ext uri="{FF2B5EF4-FFF2-40B4-BE49-F238E27FC236}">
                  <a16:creationId xmlns:a16="http://schemas.microsoft.com/office/drawing/2014/main" id="{2E0720F7-F923-F5E1-070B-4502FE7F3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64632" y="6226128"/>
              <a:ext cx="510426" cy="510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1924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>
            <a:extLst>
              <a:ext uri="{FF2B5EF4-FFF2-40B4-BE49-F238E27FC236}">
                <a16:creationId xmlns:a16="http://schemas.microsoft.com/office/drawing/2014/main" id="{46CD12B1-3E0F-AAC9-61DA-4DD3A6E230F2}"/>
              </a:ext>
            </a:extLst>
          </p:cNvPr>
          <p:cNvSpPr/>
          <p:nvPr/>
        </p:nvSpPr>
        <p:spPr>
          <a:xfrm>
            <a:off x="8069911" y="5533812"/>
            <a:ext cx="710397" cy="33623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3E8B43E-DD12-040E-A8C5-8C0FB8627969}"/>
              </a:ext>
            </a:extLst>
          </p:cNvPr>
          <p:cNvSpPr/>
          <p:nvPr/>
        </p:nvSpPr>
        <p:spPr>
          <a:xfrm>
            <a:off x="1028049" y="3416300"/>
            <a:ext cx="5764899" cy="2895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56379E-7D44-2F7E-20EC-A3793C73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Calculate</a:t>
            </a:r>
            <a:r>
              <a:rPr lang="de-DE" dirty="0"/>
              <a:t> Gini </a:t>
            </a:r>
            <a:r>
              <a:rPr lang="de-DE" dirty="0" err="1"/>
              <a:t>Impurity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1D82DC-BE5D-4333-94DA-7AF0654FA1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First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gini</a:t>
                </a:r>
                <a:r>
                  <a:rPr lang="de-DE" dirty="0"/>
                  <a:t> </a:t>
                </a:r>
                <a:r>
                  <a:rPr lang="de-DE" dirty="0" err="1"/>
                  <a:t>impurity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a </a:t>
                </a:r>
                <a:r>
                  <a:rPr lang="de-DE" dirty="0" err="1"/>
                  <a:t>leaf:</a:t>
                </a:r>
                <a:endParaRPr lang="de-DE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de-DE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Blau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de-DE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Orange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1D82DC-BE5D-4333-94DA-7AF0654FA1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BA96CFD-ECA0-5CB8-25BA-134F4C979796}"/>
              </a:ext>
            </a:extLst>
          </p:cNvPr>
          <p:cNvGrpSpPr/>
          <p:nvPr/>
        </p:nvGrpSpPr>
        <p:grpSpPr>
          <a:xfrm>
            <a:off x="7571274" y="3979622"/>
            <a:ext cx="3681772" cy="1568743"/>
            <a:chOff x="7041833" y="2648449"/>
            <a:chExt cx="3681772" cy="1568743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86F6B7E-7D67-69A6-462C-C939CB5C0B56}"/>
                </a:ext>
              </a:extLst>
            </p:cNvPr>
            <p:cNvSpPr/>
            <p:nvPr/>
          </p:nvSpPr>
          <p:spPr>
            <a:xfrm>
              <a:off x="8059478" y="2648449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A ?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0D1400B9-CB08-0267-3470-8448D7D0C7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0866" y="3298983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DB3D25E2-0C7D-5031-1D5D-0B7BC48039E1}"/>
                </a:ext>
              </a:extLst>
            </p:cNvPr>
            <p:cNvCxnSpPr>
              <a:cxnSpLocks/>
            </p:cNvCxnSpPr>
            <p:nvPr/>
          </p:nvCxnSpPr>
          <p:spPr>
            <a:xfrm>
              <a:off x="9545273" y="3298983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C1A6FA3B-7AA3-3A72-952B-7635AD735FEE}"/>
                </a:ext>
              </a:extLst>
            </p:cNvPr>
            <p:cNvSpPr txBox="1"/>
            <p:nvPr/>
          </p:nvSpPr>
          <p:spPr>
            <a:xfrm>
              <a:off x="7650894" y="3215520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46385E37-3E72-BCE4-3286-63AB90A1EDD6}"/>
                </a:ext>
              </a:extLst>
            </p:cNvPr>
            <p:cNvSpPr txBox="1"/>
            <p:nvPr/>
          </p:nvSpPr>
          <p:spPr>
            <a:xfrm>
              <a:off x="9717728" y="3215520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17" name="Grafik 16" descr="Benutzer mit einfarbiger Füllung">
              <a:extLst>
                <a:ext uri="{FF2B5EF4-FFF2-40B4-BE49-F238E27FC236}">
                  <a16:creationId xmlns:a16="http://schemas.microsoft.com/office/drawing/2014/main" id="{CD94F759-6B29-786C-ECE8-0E9137B6D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833" y="3692213"/>
              <a:ext cx="510426" cy="510426"/>
            </a:xfrm>
            <a:prstGeom prst="rect">
              <a:avLst/>
            </a:prstGeom>
          </p:spPr>
        </p:pic>
        <p:pic>
          <p:nvPicPr>
            <p:cNvPr id="18" name="Grafik 17" descr="Benutzer mit einfarbiger Füllung">
              <a:extLst>
                <a:ext uri="{FF2B5EF4-FFF2-40B4-BE49-F238E27FC236}">
                  <a16:creationId xmlns:a16="http://schemas.microsoft.com/office/drawing/2014/main" id="{FFEE467A-5C57-EFC3-3057-F73036072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40454" y="3692213"/>
              <a:ext cx="510426" cy="510426"/>
            </a:xfrm>
            <a:prstGeom prst="rect">
              <a:avLst/>
            </a:prstGeom>
          </p:spPr>
        </p:pic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1D6A0396-63DC-1D07-E2C4-94B44679E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9075" y="3692213"/>
              <a:ext cx="510426" cy="510426"/>
            </a:xfrm>
            <a:prstGeom prst="rect">
              <a:avLst/>
            </a:prstGeom>
          </p:spPr>
        </p:pic>
        <p:pic>
          <p:nvPicPr>
            <p:cNvPr id="20" name="Grafik 19" descr="Benutzer mit einfarbiger Füllung">
              <a:extLst>
                <a:ext uri="{FF2B5EF4-FFF2-40B4-BE49-F238E27FC236}">
                  <a16:creationId xmlns:a16="http://schemas.microsoft.com/office/drawing/2014/main" id="{6B46A373-0C20-A7C1-EBE4-6F585288C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37696" y="3692213"/>
              <a:ext cx="510426" cy="510426"/>
            </a:xfrm>
            <a:prstGeom prst="rect">
              <a:avLst/>
            </a:prstGeom>
          </p:spPr>
        </p:pic>
        <p:pic>
          <p:nvPicPr>
            <p:cNvPr id="21" name="Grafik 20" descr="Benutzer mit einfarbiger Füllung">
              <a:extLst>
                <a:ext uri="{FF2B5EF4-FFF2-40B4-BE49-F238E27FC236}">
                  <a16:creationId xmlns:a16="http://schemas.microsoft.com/office/drawing/2014/main" id="{B54F091E-43F2-3CD5-3D2E-00486C4C7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15937" y="3706766"/>
              <a:ext cx="510426" cy="510426"/>
            </a:xfrm>
            <a:prstGeom prst="rect">
              <a:avLst/>
            </a:prstGeom>
          </p:spPr>
        </p:pic>
        <p:pic>
          <p:nvPicPr>
            <p:cNvPr id="22" name="Grafik 21" descr="Benutzer mit einfarbiger Füllung">
              <a:extLst>
                <a:ext uri="{FF2B5EF4-FFF2-40B4-BE49-F238E27FC236}">
                  <a16:creationId xmlns:a16="http://schemas.microsoft.com/office/drawing/2014/main" id="{A50F5CF9-1BBE-1C87-B66C-618F18183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14558" y="3706766"/>
              <a:ext cx="510426" cy="510426"/>
            </a:xfrm>
            <a:prstGeom prst="rect">
              <a:avLst/>
            </a:prstGeom>
          </p:spPr>
        </p:pic>
        <p:pic>
          <p:nvPicPr>
            <p:cNvPr id="23" name="Grafik 22" descr="Benutzer mit einfarbiger Füllung">
              <a:extLst>
                <a:ext uri="{FF2B5EF4-FFF2-40B4-BE49-F238E27FC236}">
                  <a16:creationId xmlns:a16="http://schemas.microsoft.com/office/drawing/2014/main" id="{CCD960A8-9110-862F-553E-620B852A4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13179" y="3706766"/>
              <a:ext cx="510426" cy="510426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8E64FAA6-B148-80D3-FC81-09BFB7B45EEC}"/>
              </a:ext>
            </a:extLst>
          </p:cNvPr>
          <p:cNvGrpSpPr/>
          <p:nvPr/>
        </p:nvGrpSpPr>
        <p:grpSpPr>
          <a:xfrm>
            <a:off x="1066351" y="3551242"/>
            <a:ext cx="5683799" cy="2604624"/>
            <a:chOff x="412719" y="3396302"/>
            <a:chExt cx="5683799" cy="2604624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01619035-93E7-91C0-81B6-3A5E73E1F2FD}"/>
                </a:ext>
              </a:extLst>
            </p:cNvPr>
            <p:cNvGrpSpPr/>
            <p:nvPr/>
          </p:nvGrpSpPr>
          <p:grpSpPr>
            <a:xfrm>
              <a:off x="756512" y="3445308"/>
              <a:ext cx="741037" cy="216675"/>
              <a:chOff x="7041833" y="3692213"/>
              <a:chExt cx="1706289" cy="510426"/>
            </a:xfrm>
          </p:grpSpPr>
          <p:pic>
            <p:nvPicPr>
              <p:cNvPr id="33" name="Grafik 32" descr="Benutzer mit einfarbiger Füllung">
                <a:extLst>
                  <a:ext uri="{FF2B5EF4-FFF2-40B4-BE49-F238E27FC236}">
                    <a16:creationId xmlns:a16="http://schemas.microsoft.com/office/drawing/2014/main" id="{6CE5D2A7-F79E-5F42-BF13-67F72E092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41833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34" name="Grafik 33" descr="Benutzer mit einfarbiger Füllung">
                <a:extLst>
                  <a:ext uri="{FF2B5EF4-FFF2-40B4-BE49-F238E27FC236}">
                    <a16:creationId xmlns:a16="http://schemas.microsoft.com/office/drawing/2014/main" id="{60335A24-E44E-09FA-6DD4-FC7535492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40454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35" name="Grafik 34" descr="Benutzer mit einfarbiger Füllung">
                <a:extLst>
                  <a:ext uri="{FF2B5EF4-FFF2-40B4-BE49-F238E27FC236}">
                    <a16:creationId xmlns:a16="http://schemas.microsoft.com/office/drawing/2014/main" id="{3683B26A-9ABB-405E-7AC7-73CB57A60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839075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36" name="Grafik 35" descr="Benutzer mit einfarbiger Füllung">
                <a:extLst>
                  <a:ext uri="{FF2B5EF4-FFF2-40B4-BE49-F238E27FC236}">
                    <a16:creationId xmlns:a16="http://schemas.microsoft.com/office/drawing/2014/main" id="{88DBD9D9-6892-67A9-C9F2-E86111061B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37696" y="3692213"/>
                <a:ext cx="510426" cy="510426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8B6F06D9-97DD-FD60-4717-85550A443FC7}"/>
                    </a:ext>
                  </a:extLst>
                </p:cNvPr>
                <p:cNvSpPr txBox="1"/>
                <p:nvPr/>
              </p:nvSpPr>
              <p:spPr>
                <a:xfrm>
                  <a:off x="412719" y="3396302"/>
                  <a:ext cx="5683799" cy="26046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7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             )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de-DE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Blau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de-DE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Orange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de-DE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de-DE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  <m:e>
                              <m:bar>
                                <m:bar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0,375</m:t>
                                  </m:r>
                                </m:e>
                              </m:ba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8B6F06D9-97DD-FD60-4717-85550A443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719" y="3396302"/>
                  <a:ext cx="5683799" cy="260462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DE4BA506-048F-65E4-BAAA-BE6C85F8D4BD}"/>
                  </a:ext>
                </a:extLst>
              </p:cNvPr>
              <p:cNvSpPr txBox="1"/>
              <p:nvPr/>
            </p:nvSpPr>
            <p:spPr>
              <a:xfrm>
                <a:off x="8111175" y="5562001"/>
                <a:ext cx="6139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0,375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DE4BA506-048F-65E4-BAAA-BE6C85F8D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1175" y="5562001"/>
                <a:ext cx="613951" cy="276999"/>
              </a:xfrm>
              <a:prstGeom prst="rect">
                <a:avLst/>
              </a:prstGeom>
              <a:blipFill>
                <a:blip r:embed="rId8"/>
                <a:stretch>
                  <a:fillRect l="-9000" r="-11000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923A977B-D79D-4AC0-5B29-A5487D4349E6}"/>
                  </a:ext>
                </a:extLst>
              </p:cNvPr>
              <p:cNvSpPr txBox="1"/>
              <p:nvPr/>
            </p:nvSpPr>
            <p:spPr>
              <a:xfrm>
                <a:off x="10401241" y="5580753"/>
                <a:ext cx="3959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0,</m:t>
                      </m:r>
                      <m:acc>
                        <m:accPr>
                          <m:chr m:val="̅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923A977B-D79D-4AC0-5B29-A5487D43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241" y="5580753"/>
                <a:ext cx="395941" cy="276999"/>
              </a:xfrm>
              <a:prstGeom prst="rect">
                <a:avLst/>
              </a:prstGeom>
              <a:blipFill>
                <a:blip r:embed="rId9"/>
                <a:stretch>
                  <a:fillRect l="-12308" t="-4348" r="-70769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6925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6379E-7D44-2F7E-20EC-A3793C73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Calculate</a:t>
            </a:r>
            <a:r>
              <a:rPr lang="de-DE" dirty="0"/>
              <a:t> Gini </a:t>
            </a:r>
            <a:r>
              <a:rPr lang="de-DE" dirty="0" err="1"/>
              <a:t>Impurity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1D82DC-BE5D-4333-94DA-7AF0654FA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Gini </a:t>
            </a:r>
            <a:r>
              <a:rPr lang="de-DE" dirty="0" err="1"/>
              <a:t>Impurity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Branch: Take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weighted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leafs</a:t>
            </a:r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BA96CFD-ECA0-5CB8-25BA-134F4C979796}"/>
              </a:ext>
            </a:extLst>
          </p:cNvPr>
          <p:cNvGrpSpPr/>
          <p:nvPr/>
        </p:nvGrpSpPr>
        <p:grpSpPr>
          <a:xfrm>
            <a:off x="3974303" y="3336892"/>
            <a:ext cx="3681772" cy="1568743"/>
            <a:chOff x="7041833" y="2648449"/>
            <a:chExt cx="3681772" cy="1568743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86F6B7E-7D67-69A6-462C-C939CB5C0B56}"/>
                </a:ext>
              </a:extLst>
            </p:cNvPr>
            <p:cNvSpPr/>
            <p:nvPr/>
          </p:nvSpPr>
          <p:spPr>
            <a:xfrm>
              <a:off x="8059478" y="2648449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A ?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0D1400B9-CB08-0267-3470-8448D7D0C7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0866" y="3298983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DB3D25E2-0C7D-5031-1D5D-0B7BC48039E1}"/>
                </a:ext>
              </a:extLst>
            </p:cNvPr>
            <p:cNvCxnSpPr>
              <a:cxnSpLocks/>
            </p:cNvCxnSpPr>
            <p:nvPr/>
          </p:nvCxnSpPr>
          <p:spPr>
            <a:xfrm>
              <a:off x="9545273" y="3298983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C1A6FA3B-7AA3-3A72-952B-7635AD735FEE}"/>
                </a:ext>
              </a:extLst>
            </p:cNvPr>
            <p:cNvSpPr txBox="1"/>
            <p:nvPr/>
          </p:nvSpPr>
          <p:spPr>
            <a:xfrm>
              <a:off x="7650894" y="3215520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46385E37-3E72-BCE4-3286-63AB90A1EDD6}"/>
                </a:ext>
              </a:extLst>
            </p:cNvPr>
            <p:cNvSpPr txBox="1"/>
            <p:nvPr/>
          </p:nvSpPr>
          <p:spPr>
            <a:xfrm>
              <a:off x="9717728" y="3215520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17" name="Grafik 16" descr="Benutzer mit einfarbiger Füllung">
              <a:extLst>
                <a:ext uri="{FF2B5EF4-FFF2-40B4-BE49-F238E27FC236}">
                  <a16:creationId xmlns:a16="http://schemas.microsoft.com/office/drawing/2014/main" id="{CD94F759-6B29-786C-ECE8-0E9137B6D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833" y="3692213"/>
              <a:ext cx="510426" cy="510426"/>
            </a:xfrm>
            <a:prstGeom prst="rect">
              <a:avLst/>
            </a:prstGeom>
          </p:spPr>
        </p:pic>
        <p:pic>
          <p:nvPicPr>
            <p:cNvPr id="18" name="Grafik 17" descr="Benutzer mit einfarbiger Füllung">
              <a:extLst>
                <a:ext uri="{FF2B5EF4-FFF2-40B4-BE49-F238E27FC236}">
                  <a16:creationId xmlns:a16="http://schemas.microsoft.com/office/drawing/2014/main" id="{FFEE467A-5C57-EFC3-3057-F73036072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40454" y="3692213"/>
              <a:ext cx="510426" cy="510426"/>
            </a:xfrm>
            <a:prstGeom prst="rect">
              <a:avLst/>
            </a:prstGeom>
          </p:spPr>
        </p:pic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1D6A0396-63DC-1D07-E2C4-94B44679E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9075" y="3692213"/>
              <a:ext cx="510426" cy="510426"/>
            </a:xfrm>
            <a:prstGeom prst="rect">
              <a:avLst/>
            </a:prstGeom>
          </p:spPr>
        </p:pic>
        <p:pic>
          <p:nvPicPr>
            <p:cNvPr id="20" name="Grafik 19" descr="Benutzer mit einfarbiger Füllung">
              <a:extLst>
                <a:ext uri="{FF2B5EF4-FFF2-40B4-BE49-F238E27FC236}">
                  <a16:creationId xmlns:a16="http://schemas.microsoft.com/office/drawing/2014/main" id="{6B46A373-0C20-A7C1-EBE4-6F585288C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37696" y="3692213"/>
              <a:ext cx="510426" cy="510426"/>
            </a:xfrm>
            <a:prstGeom prst="rect">
              <a:avLst/>
            </a:prstGeom>
          </p:spPr>
        </p:pic>
        <p:pic>
          <p:nvPicPr>
            <p:cNvPr id="21" name="Grafik 20" descr="Benutzer mit einfarbiger Füllung">
              <a:extLst>
                <a:ext uri="{FF2B5EF4-FFF2-40B4-BE49-F238E27FC236}">
                  <a16:creationId xmlns:a16="http://schemas.microsoft.com/office/drawing/2014/main" id="{B54F091E-43F2-3CD5-3D2E-00486C4C7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15937" y="3706766"/>
              <a:ext cx="510426" cy="510426"/>
            </a:xfrm>
            <a:prstGeom prst="rect">
              <a:avLst/>
            </a:prstGeom>
          </p:spPr>
        </p:pic>
        <p:pic>
          <p:nvPicPr>
            <p:cNvPr id="22" name="Grafik 21" descr="Benutzer mit einfarbiger Füllung">
              <a:extLst>
                <a:ext uri="{FF2B5EF4-FFF2-40B4-BE49-F238E27FC236}">
                  <a16:creationId xmlns:a16="http://schemas.microsoft.com/office/drawing/2014/main" id="{A50F5CF9-1BBE-1C87-B66C-618F18183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14558" y="3706766"/>
              <a:ext cx="510426" cy="510426"/>
            </a:xfrm>
            <a:prstGeom prst="rect">
              <a:avLst/>
            </a:prstGeom>
          </p:spPr>
        </p:pic>
        <p:pic>
          <p:nvPicPr>
            <p:cNvPr id="23" name="Grafik 22" descr="Benutzer mit einfarbiger Füllung">
              <a:extLst>
                <a:ext uri="{FF2B5EF4-FFF2-40B4-BE49-F238E27FC236}">
                  <a16:creationId xmlns:a16="http://schemas.microsoft.com/office/drawing/2014/main" id="{CCD960A8-9110-862F-553E-620B852A4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13179" y="3706766"/>
              <a:ext cx="510426" cy="51042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E017E15-E087-ADA5-9235-446AED34D120}"/>
                  </a:ext>
                </a:extLst>
              </p:cNvPr>
              <p:cNvSpPr txBox="1"/>
              <p:nvPr/>
            </p:nvSpPr>
            <p:spPr>
              <a:xfrm>
                <a:off x="3360352" y="5002485"/>
                <a:ext cx="3984359" cy="104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f>
                              <m:f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4⋅0,375             +            3⋅0,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     4+3</m:t>
                                </m:r>
                              </m:den>
                            </m:f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bar>
                              <m:bar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0,405</m:t>
                                </m:r>
                              </m:e>
                            </m:bar>
                          </m:e>
                        </m:mr>
                      </m:m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E017E15-E087-ADA5-9235-446AED34D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352" y="5002485"/>
                <a:ext cx="3984359" cy="10412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Geschweifte Klammer rechts 25">
            <a:extLst>
              <a:ext uri="{FF2B5EF4-FFF2-40B4-BE49-F238E27FC236}">
                <a16:creationId xmlns:a16="http://schemas.microsoft.com/office/drawing/2014/main" id="{FBA9A045-E855-6C82-5BAC-ADA094D9AD80}"/>
              </a:ext>
            </a:extLst>
          </p:cNvPr>
          <p:cNvSpPr/>
          <p:nvPr/>
        </p:nvSpPr>
        <p:spPr>
          <a:xfrm rot="5400000">
            <a:off x="4707090" y="4057698"/>
            <a:ext cx="215371" cy="1731631"/>
          </a:xfrm>
          <a:prstGeom prst="rightBrace">
            <a:avLst>
              <a:gd name="adj1" fmla="val 40175"/>
              <a:gd name="adj2" fmla="val 77317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eschweifte Klammer rechts 26">
            <a:extLst>
              <a:ext uri="{FF2B5EF4-FFF2-40B4-BE49-F238E27FC236}">
                <a16:creationId xmlns:a16="http://schemas.microsoft.com/office/drawing/2014/main" id="{E68D087B-9586-98B5-9F63-7E7EF99750F8}"/>
              </a:ext>
            </a:extLst>
          </p:cNvPr>
          <p:cNvSpPr/>
          <p:nvPr/>
        </p:nvSpPr>
        <p:spPr>
          <a:xfrm rot="5400000">
            <a:off x="6903366" y="4278490"/>
            <a:ext cx="215371" cy="1290046"/>
          </a:xfrm>
          <a:prstGeom prst="rightBrace">
            <a:avLst>
              <a:gd name="adj1" fmla="val 40175"/>
              <a:gd name="adj2" fmla="val 72917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8798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D09F9C-F584-C378-ED01-B490C83D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Rate </a:t>
            </a:r>
            <a:r>
              <a:rPr lang="de-DE" dirty="0" err="1"/>
              <a:t>allocation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CE9664-02AB-CF2B-C121-75C3FF410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4435" cy="4351338"/>
          </a:xfrm>
        </p:spPr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variant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smallest</a:t>
            </a:r>
            <a:r>
              <a:rPr lang="de-DE" dirty="0"/>
              <a:t> </a:t>
            </a:r>
            <a:r>
              <a:rPr lang="de-DE" dirty="0" err="1"/>
              <a:t>gini</a:t>
            </a:r>
            <a:r>
              <a:rPr lang="de-DE" dirty="0"/>
              <a:t> </a:t>
            </a:r>
            <a:r>
              <a:rPr lang="de-DE" dirty="0" err="1"/>
              <a:t>impurity</a:t>
            </a:r>
            <a:r>
              <a:rPr lang="de-DE" dirty="0"/>
              <a:t>.</a:t>
            </a:r>
          </a:p>
          <a:p>
            <a:r>
              <a:rPr lang="de-DE" dirty="0"/>
              <a:t>But </a:t>
            </a:r>
            <a:r>
              <a:rPr lang="de-DE" dirty="0" err="1"/>
              <a:t>wait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a </a:t>
            </a:r>
            <a:r>
              <a:rPr lang="de-DE" dirty="0" err="1"/>
              <a:t>numerical</a:t>
            </a:r>
            <a:r>
              <a:rPr lang="de-DE" dirty="0"/>
              <a:t> feature </a:t>
            </a:r>
            <a:r>
              <a:rPr lang="de-DE" dirty="0" err="1"/>
              <a:t>waiting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…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81D9E1A-E8DC-BF51-3042-5554BBA8D504}"/>
              </a:ext>
            </a:extLst>
          </p:cNvPr>
          <p:cNvGrpSpPr/>
          <p:nvPr/>
        </p:nvGrpSpPr>
        <p:grpSpPr>
          <a:xfrm>
            <a:off x="7388063" y="1188064"/>
            <a:ext cx="3681772" cy="1568743"/>
            <a:chOff x="7041833" y="2648449"/>
            <a:chExt cx="3681772" cy="1568743"/>
          </a:xfrm>
        </p:grpSpPr>
        <p:sp>
          <p:nvSpPr>
            <p:cNvPr id="51" name="Rechteck: abgerundete Ecken 50">
              <a:extLst>
                <a:ext uri="{FF2B5EF4-FFF2-40B4-BE49-F238E27FC236}">
                  <a16:creationId xmlns:a16="http://schemas.microsoft.com/office/drawing/2014/main" id="{2175C92E-1DC1-44A9-FFE4-C0074573E906}"/>
                </a:ext>
              </a:extLst>
            </p:cNvPr>
            <p:cNvSpPr/>
            <p:nvPr/>
          </p:nvSpPr>
          <p:spPr>
            <a:xfrm>
              <a:off x="8059478" y="2648449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A ?</a:t>
              </a:r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E55335BF-FA2E-C539-8604-01C2462638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0866" y="3298983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51F9365E-3584-C0E7-0167-186E52D93143}"/>
                </a:ext>
              </a:extLst>
            </p:cNvPr>
            <p:cNvCxnSpPr>
              <a:cxnSpLocks/>
            </p:cNvCxnSpPr>
            <p:nvPr/>
          </p:nvCxnSpPr>
          <p:spPr>
            <a:xfrm>
              <a:off x="9545273" y="3298983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BEE5A4A6-890F-F828-DB9E-DC9E881C28B2}"/>
                </a:ext>
              </a:extLst>
            </p:cNvPr>
            <p:cNvSpPr txBox="1"/>
            <p:nvPr/>
          </p:nvSpPr>
          <p:spPr>
            <a:xfrm>
              <a:off x="7650894" y="3215520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5CC4EAF3-CBD7-7AA3-9564-8AE3188F7B8F}"/>
                </a:ext>
              </a:extLst>
            </p:cNvPr>
            <p:cNvSpPr txBox="1"/>
            <p:nvPr/>
          </p:nvSpPr>
          <p:spPr>
            <a:xfrm>
              <a:off x="9717728" y="3215520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63" name="Grafik 62" descr="Benutzer mit einfarbiger Füllung">
              <a:extLst>
                <a:ext uri="{FF2B5EF4-FFF2-40B4-BE49-F238E27FC236}">
                  <a16:creationId xmlns:a16="http://schemas.microsoft.com/office/drawing/2014/main" id="{F24E6431-BED9-6B70-49CC-EABFFF3C2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833" y="3692213"/>
              <a:ext cx="510426" cy="510426"/>
            </a:xfrm>
            <a:prstGeom prst="rect">
              <a:avLst/>
            </a:prstGeom>
          </p:spPr>
        </p:pic>
        <p:pic>
          <p:nvPicPr>
            <p:cNvPr id="64" name="Grafik 63" descr="Benutzer mit einfarbiger Füllung">
              <a:extLst>
                <a:ext uri="{FF2B5EF4-FFF2-40B4-BE49-F238E27FC236}">
                  <a16:creationId xmlns:a16="http://schemas.microsoft.com/office/drawing/2014/main" id="{1328A665-5519-3697-CC00-1ED275323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40454" y="3692213"/>
              <a:ext cx="510426" cy="510426"/>
            </a:xfrm>
            <a:prstGeom prst="rect">
              <a:avLst/>
            </a:prstGeom>
          </p:spPr>
        </p:pic>
        <p:pic>
          <p:nvPicPr>
            <p:cNvPr id="65" name="Grafik 64" descr="Benutzer mit einfarbiger Füllung">
              <a:extLst>
                <a:ext uri="{FF2B5EF4-FFF2-40B4-BE49-F238E27FC236}">
                  <a16:creationId xmlns:a16="http://schemas.microsoft.com/office/drawing/2014/main" id="{BC6B6A7D-41FF-76C3-159D-C3FA62BA9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9075" y="3692213"/>
              <a:ext cx="510426" cy="510426"/>
            </a:xfrm>
            <a:prstGeom prst="rect">
              <a:avLst/>
            </a:prstGeom>
          </p:spPr>
        </p:pic>
        <p:pic>
          <p:nvPicPr>
            <p:cNvPr id="66" name="Grafik 65" descr="Benutzer mit einfarbiger Füllung">
              <a:extLst>
                <a:ext uri="{FF2B5EF4-FFF2-40B4-BE49-F238E27FC236}">
                  <a16:creationId xmlns:a16="http://schemas.microsoft.com/office/drawing/2014/main" id="{009469FE-7175-E7B5-2063-7FB5E8FB9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37696" y="3692213"/>
              <a:ext cx="510426" cy="510426"/>
            </a:xfrm>
            <a:prstGeom prst="rect">
              <a:avLst/>
            </a:prstGeom>
          </p:spPr>
        </p:pic>
        <p:pic>
          <p:nvPicPr>
            <p:cNvPr id="67" name="Grafik 66" descr="Benutzer mit einfarbiger Füllung">
              <a:extLst>
                <a:ext uri="{FF2B5EF4-FFF2-40B4-BE49-F238E27FC236}">
                  <a16:creationId xmlns:a16="http://schemas.microsoft.com/office/drawing/2014/main" id="{1A0B58DE-2357-36B7-1B89-47449F49D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15937" y="3706766"/>
              <a:ext cx="510426" cy="510426"/>
            </a:xfrm>
            <a:prstGeom prst="rect">
              <a:avLst/>
            </a:prstGeom>
          </p:spPr>
        </p:pic>
        <p:pic>
          <p:nvPicPr>
            <p:cNvPr id="68" name="Grafik 67" descr="Benutzer mit einfarbiger Füllung">
              <a:extLst>
                <a:ext uri="{FF2B5EF4-FFF2-40B4-BE49-F238E27FC236}">
                  <a16:creationId xmlns:a16="http://schemas.microsoft.com/office/drawing/2014/main" id="{BA60D2CA-6553-5F1E-033C-5DD34334B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14558" y="3706766"/>
              <a:ext cx="510426" cy="510426"/>
            </a:xfrm>
            <a:prstGeom prst="rect">
              <a:avLst/>
            </a:prstGeom>
          </p:spPr>
        </p:pic>
        <p:pic>
          <p:nvPicPr>
            <p:cNvPr id="69" name="Grafik 68" descr="Benutzer mit einfarbiger Füllung">
              <a:extLst>
                <a:ext uri="{FF2B5EF4-FFF2-40B4-BE49-F238E27FC236}">
                  <a16:creationId xmlns:a16="http://schemas.microsoft.com/office/drawing/2014/main" id="{1B6C852C-259D-B848-FFBD-DD4EABB5B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13179" y="3706766"/>
              <a:ext cx="510426" cy="510426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A811A4C4-3030-56DB-0406-DB044BA356A9}"/>
              </a:ext>
            </a:extLst>
          </p:cNvPr>
          <p:cNvGrpSpPr/>
          <p:nvPr/>
        </p:nvGrpSpPr>
        <p:grpSpPr>
          <a:xfrm>
            <a:off x="7507624" y="3930062"/>
            <a:ext cx="3664736" cy="1518710"/>
            <a:chOff x="3568769" y="5217844"/>
            <a:chExt cx="3664736" cy="1518710"/>
          </a:xfrm>
        </p:grpSpPr>
        <p:sp>
          <p:nvSpPr>
            <p:cNvPr id="71" name="Rechteck: abgerundete Ecken 70">
              <a:extLst>
                <a:ext uri="{FF2B5EF4-FFF2-40B4-BE49-F238E27FC236}">
                  <a16:creationId xmlns:a16="http://schemas.microsoft.com/office/drawing/2014/main" id="{C15C822E-BCDF-9C18-D3AF-C9302A29E1E5}"/>
                </a:ext>
              </a:extLst>
            </p:cNvPr>
            <p:cNvSpPr/>
            <p:nvPr/>
          </p:nvSpPr>
          <p:spPr>
            <a:xfrm>
              <a:off x="4573244" y="5217844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B ?</a:t>
              </a:r>
            </a:p>
          </p:txBody>
        </p: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FF8006E6-73B3-991A-4F96-491D792FE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4632" y="5868378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E40C2E15-5440-77C7-99D5-DF0981645200}"/>
                </a:ext>
              </a:extLst>
            </p:cNvPr>
            <p:cNvCxnSpPr>
              <a:cxnSpLocks/>
            </p:cNvCxnSpPr>
            <p:nvPr/>
          </p:nvCxnSpPr>
          <p:spPr>
            <a:xfrm>
              <a:off x="6059039" y="5868378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F69E409F-F09C-D4E0-DBEC-91F730A74C43}"/>
                </a:ext>
              </a:extLst>
            </p:cNvPr>
            <p:cNvSpPr txBox="1"/>
            <p:nvPr/>
          </p:nvSpPr>
          <p:spPr>
            <a:xfrm>
              <a:off x="4164660" y="5784915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8D0CDE8F-5086-4E07-970C-0C072F610957}"/>
                </a:ext>
              </a:extLst>
            </p:cNvPr>
            <p:cNvSpPr txBox="1"/>
            <p:nvPr/>
          </p:nvSpPr>
          <p:spPr>
            <a:xfrm>
              <a:off x="6231494" y="5784915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83" name="Grafik 82" descr="Benutzer mit einfarbiger Füllung">
              <a:extLst>
                <a:ext uri="{FF2B5EF4-FFF2-40B4-BE49-F238E27FC236}">
                  <a16:creationId xmlns:a16="http://schemas.microsoft.com/office/drawing/2014/main" id="{963A8856-73CF-9291-7EEE-2D8B0CABC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5837" y="6226128"/>
              <a:ext cx="510426" cy="510426"/>
            </a:xfrm>
            <a:prstGeom prst="rect">
              <a:avLst/>
            </a:prstGeom>
          </p:spPr>
        </p:pic>
        <p:pic>
          <p:nvPicPr>
            <p:cNvPr id="84" name="Grafik 83" descr="Benutzer mit einfarbiger Füllung">
              <a:extLst>
                <a:ext uri="{FF2B5EF4-FFF2-40B4-BE49-F238E27FC236}">
                  <a16:creationId xmlns:a16="http://schemas.microsoft.com/office/drawing/2014/main" id="{E80D41A6-6196-071A-5045-7F7A23656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24458" y="6226128"/>
              <a:ext cx="510426" cy="510426"/>
            </a:xfrm>
            <a:prstGeom prst="rect">
              <a:avLst/>
            </a:prstGeom>
          </p:spPr>
        </p:pic>
        <p:pic>
          <p:nvPicPr>
            <p:cNvPr id="85" name="Grafik 84" descr="Benutzer mit einfarbiger Füllung">
              <a:extLst>
                <a:ext uri="{FF2B5EF4-FFF2-40B4-BE49-F238E27FC236}">
                  <a16:creationId xmlns:a16="http://schemas.microsoft.com/office/drawing/2014/main" id="{37D6152D-F33F-D9FA-3F32-8A65CB605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23079" y="6226128"/>
              <a:ext cx="510426" cy="510426"/>
            </a:xfrm>
            <a:prstGeom prst="rect">
              <a:avLst/>
            </a:prstGeom>
          </p:spPr>
        </p:pic>
        <p:pic>
          <p:nvPicPr>
            <p:cNvPr id="86" name="Grafik 85" descr="Benutzer mit einfarbiger Füllung">
              <a:extLst>
                <a:ext uri="{FF2B5EF4-FFF2-40B4-BE49-F238E27FC236}">
                  <a16:creationId xmlns:a16="http://schemas.microsoft.com/office/drawing/2014/main" id="{1637102E-02AE-420C-1A50-B77576102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8769" y="6226128"/>
              <a:ext cx="510426" cy="510426"/>
            </a:xfrm>
            <a:prstGeom prst="rect">
              <a:avLst/>
            </a:prstGeom>
          </p:spPr>
        </p:pic>
        <p:pic>
          <p:nvPicPr>
            <p:cNvPr id="87" name="Grafik 86" descr="Benutzer mit einfarbiger Füllung">
              <a:extLst>
                <a:ext uri="{FF2B5EF4-FFF2-40B4-BE49-F238E27FC236}">
                  <a16:creationId xmlns:a16="http://schemas.microsoft.com/office/drawing/2014/main" id="{77CA20D6-1720-2603-F745-1EF89BCB2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67390" y="6226128"/>
              <a:ext cx="510426" cy="510426"/>
            </a:xfrm>
            <a:prstGeom prst="rect">
              <a:avLst/>
            </a:prstGeom>
          </p:spPr>
        </p:pic>
        <p:pic>
          <p:nvPicPr>
            <p:cNvPr id="88" name="Grafik 87" descr="Benutzer mit einfarbiger Füllung">
              <a:extLst>
                <a:ext uri="{FF2B5EF4-FFF2-40B4-BE49-F238E27FC236}">
                  <a16:creationId xmlns:a16="http://schemas.microsoft.com/office/drawing/2014/main" id="{6033A5CA-7700-8BE0-BD75-1ADF7BBFF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66011" y="6226128"/>
              <a:ext cx="510426" cy="510426"/>
            </a:xfrm>
            <a:prstGeom prst="rect">
              <a:avLst/>
            </a:prstGeom>
          </p:spPr>
        </p:pic>
        <p:pic>
          <p:nvPicPr>
            <p:cNvPr id="89" name="Grafik 88" descr="Benutzer mit einfarbiger Füllung">
              <a:extLst>
                <a:ext uri="{FF2B5EF4-FFF2-40B4-BE49-F238E27FC236}">
                  <a16:creationId xmlns:a16="http://schemas.microsoft.com/office/drawing/2014/main" id="{036DF162-6CDF-F144-03C2-EF1EDA0D0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64632" y="6226128"/>
              <a:ext cx="510426" cy="51042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31C2F724-ACC6-758B-D9E3-0F7C0A3262C6}"/>
                  </a:ext>
                </a:extLst>
              </p:cNvPr>
              <p:cNvSpPr txBox="1"/>
              <p:nvPr/>
            </p:nvSpPr>
            <p:spPr>
              <a:xfrm>
                <a:off x="8825104" y="2801592"/>
                <a:ext cx="9546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𝐺𝐼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:0,405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31C2F724-ACC6-758B-D9E3-0F7C0A326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5104" y="2801592"/>
                <a:ext cx="954685" cy="276999"/>
              </a:xfrm>
              <a:prstGeom prst="rect">
                <a:avLst/>
              </a:prstGeom>
              <a:blipFill>
                <a:blip r:embed="rId6"/>
                <a:stretch>
                  <a:fillRect l="-5769" r="-641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6FE2DBEB-EA01-72D7-59E7-763A94A7433F}"/>
                  </a:ext>
                </a:extLst>
              </p:cNvPr>
              <p:cNvSpPr txBox="1"/>
              <p:nvPr/>
            </p:nvSpPr>
            <p:spPr>
              <a:xfrm>
                <a:off x="8959550" y="5520653"/>
                <a:ext cx="9546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𝐺𝐼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:0,214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6FE2DBEB-EA01-72D7-59E7-763A94A74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50" y="5520653"/>
                <a:ext cx="954685" cy="276999"/>
              </a:xfrm>
              <a:prstGeom prst="rect">
                <a:avLst/>
              </a:prstGeom>
              <a:blipFill>
                <a:blip r:embed="rId7"/>
                <a:stretch>
                  <a:fillRect l="-5769" r="-5769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31241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F468B-036D-3AFE-AF8D-9BE959AB8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Numeric</a:t>
            </a:r>
            <a:r>
              <a:rPr lang="de-DE" dirty="0"/>
              <a:t> 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29F266-9CAF-ECEF-8112-29F638BB9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340" y="1825625"/>
            <a:ext cx="4823460" cy="4351338"/>
          </a:xfrm>
        </p:spPr>
        <p:txBody>
          <a:bodyPr/>
          <a:lstStyle/>
          <a:p>
            <a:r>
              <a:rPr lang="en-US" dirty="0"/>
              <a:t>In order to calculate the optimal limits from numerical features, the data is first </a:t>
            </a:r>
            <a:r>
              <a:rPr lang="en-US" b="1" dirty="0"/>
              <a:t>sorted</a:t>
            </a:r>
            <a:r>
              <a:rPr lang="en-US" dirty="0"/>
              <a:t> by the feature.</a:t>
            </a:r>
          </a:p>
          <a:p>
            <a:r>
              <a:rPr lang="en-US" dirty="0"/>
              <a:t>Every two distinct datapoints form a possible border.</a:t>
            </a:r>
          </a:p>
          <a:p>
            <a:r>
              <a:rPr lang="en-US" dirty="0"/>
              <a:t>So we have to calculate the </a:t>
            </a:r>
            <a:r>
              <a:rPr lang="en-US" dirty="0" err="1"/>
              <a:t>gini</a:t>
            </a:r>
            <a:r>
              <a:rPr lang="en-US" dirty="0"/>
              <a:t> impurity for all of them.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25181165-67E7-161B-55FA-106C4FF99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11199"/>
              </p:ext>
            </p:extLst>
          </p:nvPr>
        </p:nvGraphicFramePr>
        <p:xfrm>
          <a:off x="880741" y="2303894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kern="120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blue</a:t>
                      </a:r>
                      <a:endParaRPr lang="de-DE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kern="120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blue</a:t>
                      </a:r>
                      <a:endParaRPr lang="de-DE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kern="1200" dirty="0" err="1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blue</a:t>
                      </a:r>
                      <a:endParaRPr lang="de-DE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63EE87E8-AAAB-026D-A48B-CA1B8C6425A3}"/>
              </a:ext>
            </a:extLst>
          </p:cNvPr>
          <p:cNvSpPr/>
          <p:nvPr/>
        </p:nvSpPr>
        <p:spPr>
          <a:xfrm>
            <a:off x="838200" y="2231010"/>
            <a:ext cx="2258839" cy="33576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7000">
                <a:schemeClr val="bg1"/>
              </a:gs>
              <a:gs pos="100000">
                <a:schemeClr val="bg1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CCBFF455-F39C-4F8B-28F3-E7DF7DA17346}"/>
              </a:ext>
            </a:extLst>
          </p:cNvPr>
          <p:cNvSpPr/>
          <p:nvPr/>
        </p:nvSpPr>
        <p:spPr>
          <a:xfrm>
            <a:off x="2400300" y="286512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9,5</a:t>
            </a:r>
          </a:p>
        </p:txBody>
      </p:sp>
      <p:sp>
        <p:nvSpPr>
          <p:cNvPr id="38" name="Pfeil: nach rechts 37">
            <a:extLst>
              <a:ext uri="{FF2B5EF4-FFF2-40B4-BE49-F238E27FC236}">
                <a16:creationId xmlns:a16="http://schemas.microsoft.com/office/drawing/2014/main" id="{212FC813-A352-C40C-4AEC-3F41994A99FC}"/>
              </a:ext>
            </a:extLst>
          </p:cNvPr>
          <p:cNvSpPr/>
          <p:nvPr/>
        </p:nvSpPr>
        <p:spPr>
          <a:xfrm>
            <a:off x="2400300" y="323850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15</a:t>
            </a:r>
          </a:p>
        </p:txBody>
      </p:sp>
      <p:sp>
        <p:nvSpPr>
          <p:cNvPr id="39" name="Pfeil: nach rechts 38">
            <a:extLst>
              <a:ext uri="{FF2B5EF4-FFF2-40B4-BE49-F238E27FC236}">
                <a16:creationId xmlns:a16="http://schemas.microsoft.com/office/drawing/2014/main" id="{B1A7DE5E-BEB8-22C3-48D2-5E42CA7A09C3}"/>
              </a:ext>
            </a:extLst>
          </p:cNvPr>
          <p:cNvSpPr/>
          <p:nvPr/>
        </p:nvSpPr>
        <p:spPr>
          <a:xfrm>
            <a:off x="2400300" y="361188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26,5</a:t>
            </a:r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352C05B1-CD7C-2981-B392-60B2F756B743}"/>
              </a:ext>
            </a:extLst>
          </p:cNvPr>
          <p:cNvSpPr/>
          <p:nvPr/>
        </p:nvSpPr>
        <p:spPr>
          <a:xfrm>
            <a:off x="2400300" y="398526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36,5</a:t>
            </a:r>
          </a:p>
        </p:txBody>
      </p:sp>
      <p:sp>
        <p:nvSpPr>
          <p:cNvPr id="41" name="Pfeil: nach rechts 40">
            <a:extLst>
              <a:ext uri="{FF2B5EF4-FFF2-40B4-BE49-F238E27FC236}">
                <a16:creationId xmlns:a16="http://schemas.microsoft.com/office/drawing/2014/main" id="{A1ED5CAF-1600-3460-BDA5-226749517AE0}"/>
              </a:ext>
            </a:extLst>
          </p:cNvPr>
          <p:cNvSpPr/>
          <p:nvPr/>
        </p:nvSpPr>
        <p:spPr>
          <a:xfrm>
            <a:off x="2400300" y="435864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44</a:t>
            </a:r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30F7C0E4-CA70-078A-311C-3C6A90267643}"/>
              </a:ext>
            </a:extLst>
          </p:cNvPr>
          <p:cNvSpPr/>
          <p:nvPr/>
        </p:nvSpPr>
        <p:spPr>
          <a:xfrm>
            <a:off x="2400300" y="473202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66,5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2BEFE091-54D2-7929-895A-8848576B3BEC}"/>
                  </a:ext>
                </a:extLst>
              </p:cNvPr>
              <p:cNvSpPr txBox="1"/>
              <p:nvPr/>
            </p:nvSpPr>
            <p:spPr>
              <a:xfrm>
                <a:off x="1746934" y="2824248"/>
                <a:ext cx="632096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7+12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2BEFE091-54D2-7929-895A-8848576B3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934" y="2824248"/>
                <a:ext cx="632096" cy="345672"/>
              </a:xfrm>
              <a:prstGeom prst="rect">
                <a:avLst/>
              </a:prstGeom>
              <a:blipFill>
                <a:blip r:embed="rId3"/>
                <a:stretch>
                  <a:fillRect l="-5825" t="-1754" r="-3883" b="-14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Grafik 43" descr="Benutzer mit einfarbiger Füllung">
            <a:extLst>
              <a:ext uri="{FF2B5EF4-FFF2-40B4-BE49-F238E27FC236}">
                <a16:creationId xmlns:a16="http://schemas.microsoft.com/office/drawing/2014/main" id="{E3DE7B16-E7A0-6D7E-53F3-0BBCFFD9D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04472" y="5889804"/>
            <a:ext cx="510426" cy="510426"/>
          </a:xfrm>
          <a:prstGeom prst="rect">
            <a:avLst/>
          </a:prstGeom>
        </p:spPr>
      </p:pic>
      <p:pic>
        <p:nvPicPr>
          <p:cNvPr id="45" name="Grafik 44" descr="Benutzer mit einfarbiger Füllung">
            <a:extLst>
              <a:ext uri="{FF2B5EF4-FFF2-40B4-BE49-F238E27FC236}">
                <a16:creationId xmlns:a16="http://schemas.microsoft.com/office/drawing/2014/main" id="{EE716BC9-4E42-7A0F-8EEF-5C226154B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0863" y="5883820"/>
            <a:ext cx="510426" cy="510426"/>
          </a:xfrm>
          <a:prstGeom prst="rect">
            <a:avLst/>
          </a:prstGeom>
        </p:spPr>
      </p:pic>
      <p:pic>
        <p:nvPicPr>
          <p:cNvPr id="46" name="Grafik 45" descr="Benutzer mit einfarbiger Füllung">
            <a:extLst>
              <a:ext uri="{FF2B5EF4-FFF2-40B4-BE49-F238E27FC236}">
                <a16:creationId xmlns:a16="http://schemas.microsoft.com/office/drawing/2014/main" id="{EFF4D4FD-F14B-DAEC-9ED0-4096A5CF1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4062" y="5883820"/>
            <a:ext cx="510426" cy="510426"/>
          </a:xfrm>
          <a:prstGeom prst="rect">
            <a:avLst/>
          </a:prstGeom>
        </p:spPr>
      </p:pic>
      <p:pic>
        <p:nvPicPr>
          <p:cNvPr id="47" name="Grafik 46" descr="Benutzer mit einfarbiger Füllung">
            <a:extLst>
              <a:ext uri="{FF2B5EF4-FFF2-40B4-BE49-F238E27FC236}">
                <a16:creationId xmlns:a16="http://schemas.microsoft.com/office/drawing/2014/main" id="{BE4575D3-81A4-A1FF-0B0F-080B31244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07609" y="5893819"/>
            <a:ext cx="510426" cy="510426"/>
          </a:xfrm>
          <a:prstGeom prst="rect">
            <a:avLst/>
          </a:prstGeom>
        </p:spPr>
      </p:pic>
      <p:pic>
        <p:nvPicPr>
          <p:cNvPr id="48" name="Grafik 47" descr="Benutzer mit einfarbiger Füllung">
            <a:extLst>
              <a:ext uri="{FF2B5EF4-FFF2-40B4-BE49-F238E27FC236}">
                <a16:creationId xmlns:a16="http://schemas.microsoft.com/office/drawing/2014/main" id="{ABC71F6A-DBA9-50CE-ECC8-24D51E38BC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41826" y="5894658"/>
            <a:ext cx="510426" cy="510426"/>
          </a:xfrm>
          <a:prstGeom prst="rect">
            <a:avLst/>
          </a:prstGeom>
        </p:spPr>
      </p:pic>
      <p:pic>
        <p:nvPicPr>
          <p:cNvPr id="49" name="Grafik 48" descr="Benutzer mit einfarbiger Füllung">
            <a:extLst>
              <a:ext uri="{FF2B5EF4-FFF2-40B4-BE49-F238E27FC236}">
                <a16:creationId xmlns:a16="http://schemas.microsoft.com/office/drawing/2014/main" id="{ADB2B5EE-89BE-E212-4613-C37A97778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4281" y="5890065"/>
            <a:ext cx="510426" cy="510426"/>
          </a:xfrm>
          <a:prstGeom prst="rect">
            <a:avLst/>
          </a:prstGeom>
        </p:spPr>
      </p:pic>
      <p:pic>
        <p:nvPicPr>
          <p:cNvPr id="50" name="Grafik 49" descr="Benutzer mit einfarbiger Füllung">
            <a:extLst>
              <a:ext uri="{FF2B5EF4-FFF2-40B4-BE49-F238E27FC236}">
                <a16:creationId xmlns:a16="http://schemas.microsoft.com/office/drawing/2014/main" id="{035C3577-85E8-E5AC-B628-9EB70BC7A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3614" y="5901072"/>
            <a:ext cx="510426" cy="510426"/>
          </a:xfrm>
          <a:prstGeom prst="rect">
            <a:avLst/>
          </a:prstGeom>
        </p:spPr>
      </p:pic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7F6EC131-55DD-5FCB-5C20-ED9F535157B2}"/>
              </a:ext>
            </a:extLst>
          </p:cNvPr>
          <p:cNvCxnSpPr>
            <a:cxnSpLocks/>
          </p:cNvCxnSpPr>
          <p:nvPr/>
        </p:nvCxnSpPr>
        <p:spPr>
          <a:xfrm>
            <a:off x="1646982" y="6422765"/>
            <a:ext cx="76417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17A2D13A-0045-0514-4A4E-583D861B0E0A}"/>
              </a:ext>
            </a:extLst>
          </p:cNvPr>
          <p:cNvSpPr txBox="1"/>
          <p:nvPr/>
        </p:nvSpPr>
        <p:spPr>
          <a:xfrm>
            <a:off x="2311979" y="6417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7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DA99300-2BBF-ED35-BC1A-833EF4E02862}"/>
              </a:ext>
            </a:extLst>
          </p:cNvPr>
          <p:cNvSpPr txBox="1"/>
          <p:nvPr/>
        </p:nvSpPr>
        <p:spPr>
          <a:xfrm>
            <a:off x="2877616" y="64173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12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5285B6F-41F2-D70D-9D5D-ADE9FDF2217C}"/>
              </a:ext>
            </a:extLst>
          </p:cNvPr>
          <p:cNvSpPr txBox="1"/>
          <p:nvPr/>
        </p:nvSpPr>
        <p:spPr>
          <a:xfrm>
            <a:off x="3549284" y="64171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18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8BFA12C1-2EBE-9AE1-3DDC-A7CFA8AD2AC3}"/>
              </a:ext>
            </a:extLst>
          </p:cNvPr>
          <p:cNvSpPr txBox="1"/>
          <p:nvPr/>
        </p:nvSpPr>
        <p:spPr>
          <a:xfrm>
            <a:off x="5001511" y="64165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35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05DE0C1-B2CA-5398-33D9-A1F01F037749}"/>
              </a:ext>
            </a:extLst>
          </p:cNvPr>
          <p:cNvSpPr txBox="1"/>
          <p:nvPr/>
        </p:nvSpPr>
        <p:spPr>
          <a:xfrm>
            <a:off x="5313337" y="64129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38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29C4CC7-A95E-C8C5-6583-B1E4EB126FD0}"/>
              </a:ext>
            </a:extLst>
          </p:cNvPr>
          <p:cNvSpPr txBox="1"/>
          <p:nvPr/>
        </p:nvSpPr>
        <p:spPr>
          <a:xfrm>
            <a:off x="6780975" y="63866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50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69F12788-0A8F-8C42-CC8E-ED5189F890A9}"/>
              </a:ext>
            </a:extLst>
          </p:cNvPr>
          <p:cNvSpPr txBox="1"/>
          <p:nvPr/>
        </p:nvSpPr>
        <p:spPr>
          <a:xfrm>
            <a:off x="8578642" y="6404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83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530488C2-E851-5550-2456-FA9C070CC4DB}"/>
              </a:ext>
            </a:extLst>
          </p:cNvPr>
          <p:cNvSpPr txBox="1"/>
          <p:nvPr/>
        </p:nvSpPr>
        <p:spPr>
          <a:xfrm>
            <a:off x="9379087" y="5988734"/>
            <a:ext cx="1845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Where is the spot for the best cut?</a:t>
            </a:r>
            <a:endParaRPr lang="de-DE" dirty="0"/>
          </a:p>
        </p:txBody>
      </p:sp>
      <p:pic>
        <p:nvPicPr>
          <p:cNvPr id="65" name="Grafik 64" descr="Schere mit einfarbiger Füllung">
            <a:extLst>
              <a:ext uri="{FF2B5EF4-FFF2-40B4-BE49-F238E27FC236}">
                <a16:creationId xmlns:a16="http://schemas.microsoft.com/office/drawing/2014/main" id="{E1A70F5F-A56F-FB17-976C-62E8E7A7A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083254">
            <a:off x="4168909" y="6333042"/>
            <a:ext cx="476499" cy="476499"/>
          </a:xfrm>
          <a:prstGeom prst="rect">
            <a:avLst/>
          </a:prstGeom>
        </p:spPr>
      </p:pic>
      <p:pic>
        <p:nvPicPr>
          <p:cNvPr id="66" name="Grafik 65" descr="Schere mit einfarbiger Füllung">
            <a:extLst>
              <a:ext uri="{FF2B5EF4-FFF2-40B4-BE49-F238E27FC236}">
                <a16:creationId xmlns:a16="http://schemas.microsoft.com/office/drawing/2014/main" id="{B4F15859-A86F-5E8A-E5F2-39A4B214D3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083254">
            <a:off x="6051953" y="6313622"/>
            <a:ext cx="476499" cy="476499"/>
          </a:xfrm>
          <a:prstGeom prst="rect">
            <a:avLst/>
          </a:prstGeom>
        </p:spPr>
      </p:pic>
      <p:pic>
        <p:nvPicPr>
          <p:cNvPr id="67" name="Grafik 66" descr="Schere mit einfarbiger Füllung">
            <a:extLst>
              <a:ext uri="{FF2B5EF4-FFF2-40B4-BE49-F238E27FC236}">
                <a16:creationId xmlns:a16="http://schemas.microsoft.com/office/drawing/2014/main" id="{17C6D5CE-F711-9974-B36A-3CED4C5C38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083254">
            <a:off x="7824406" y="6324099"/>
            <a:ext cx="476499" cy="476499"/>
          </a:xfrm>
          <a:prstGeom prst="rect">
            <a:avLst/>
          </a:prstGeom>
        </p:spPr>
      </p:pic>
      <p:pic>
        <p:nvPicPr>
          <p:cNvPr id="68" name="Grafik 67" descr="Schere mit einfarbiger Füllung">
            <a:extLst>
              <a:ext uri="{FF2B5EF4-FFF2-40B4-BE49-F238E27FC236}">
                <a16:creationId xmlns:a16="http://schemas.microsoft.com/office/drawing/2014/main" id="{C1B18341-A2D3-52B3-5BEA-10093B6117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083254">
            <a:off x="5125887" y="6335421"/>
            <a:ext cx="476499" cy="476499"/>
          </a:xfrm>
          <a:prstGeom prst="rect">
            <a:avLst/>
          </a:prstGeom>
        </p:spPr>
      </p:pic>
      <p:pic>
        <p:nvPicPr>
          <p:cNvPr id="69" name="Grafik 68" descr="Schere mit einfarbiger Füllung">
            <a:extLst>
              <a:ext uri="{FF2B5EF4-FFF2-40B4-BE49-F238E27FC236}">
                <a16:creationId xmlns:a16="http://schemas.microsoft.com/office/drawing/2014/main" id="{8CA5FA06-305F-ACE4-5408-DBD3D10CDB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083254">
            <a:off x="2529475" y="6359345"/>
            <a:ext cx="476499" cy="476499"/>
          </a:xfrm>
          <a:prstGeom prst="rect">
            <a:avLst/>
          </a:prstGeom>
        </p:spPr>
      </p:pic>
      <p:pic>
        <p:nvPicPr>
          <p:cNvPr id="70" name="Grafik 69" descr="Schere mit einfarbiger Füllung">
            <a:extLst>
              <a:ext uri="{FF2B5EF4-FFF2-40B4-BE49-F238E27FC236}">
                <a16:creationId xmlns:a16="http://schemas.microsoft.com/office/drawing/2014/main" id="{123C4CA5-6F74-5F49-C859-5D51EAD9F4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083254">
            <a:off x="3179555" y="6353380"/>
            <a:ext cx="476499" cy="4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041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BDF2406-BD1A-3FFE-017E-70D31F41DAD0}"/>
              </a:ext>
            </a:extLst>
          </p:cNvPr>
          <p:cNvCxnSpPr/>
          <p:nvPr/>
        </p:nvCxnSpPr>
        <p:spPr>
          <a:xfrm flipV="1">
            <a:off x="6286500" y="5901072"/>
            <a:ext cx="0" cy="652128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FAF468B-036D-3AFE-AF8D-9BE959AB8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Numeric</a:t>
            </a:r>
            <a:r>
              <a:rPr lang="de-DE" dirty="0"/>
              <a:t> Features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25181165-67E7-161B-55FA-106C4FF990C3}"/>
              </a:ext>
            </a:extLst>
          </p:cNvPr>
          <p:cNvGraphicFramePr>
            <a:graphicFrameLocks noGrp="1"/>
          </p:cNvGraphicFramePr>
          <p:nvPr/>
        </p:nvGraphicFramePr>
        <p:xfrm>
          <a:off x="880741" y="2303894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63EE87E8-AAAB-026D-A48B-CA1B8C6425A3}"/>
              </a:ext>
            </a:extLst>
          </p:cNvPr>
          <p:cNvSpPr/>
          <p:nvPr/>
        </p:nvSpPr>
        <p:spPr>
          <a:xfrm>
            <a:off x="838200" y="2231010"/>
            <a:ext cx="2258839" cy="33576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7000">
                <a:schemeClr val="bg1"/>
              </a:gs>
              <a:gs pos="100000">
                <a:schemeClr val="bg1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Pfeil: nach rechts 40">
            <a:extLst>
              <a:ext uri="{FF2B5EF4-FFF2-40B4-BE49-F238E27FC236}">
                <a16:creationId xmlns:a16="http://schemas.microsoft.com/office/drawing/2014/main" id="{A1ED5CAF-1600-3460-BDA5-226749517AE0}"/>
              </a:ext>
            </a:extLst>
          </p:cNvPr>
          <p:cNvSpPr/>
          <p:nvPr/>
        </p:nvSpPr>
        <p:spPr>
          <a:xfrm>
            <a:off x="2400300" y="435864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44</a:t>
            </a:r>
          </a:p>
        </p:txBody>
      </p:sp>
      <p:pic>
        <p:nvPicPr>
          <p:cNvPr id="44" name="Grafik 43" descr="Benutzer mit einfarbiger Füllung">
            <a:extLst>
              <a:ext uri="{FF2B5EF4-FFF2-40B4-BE49-F238E27FC236}">
                <a16:creationId xmlns:a16="http://schemas.microsoft.com/office/drawing/2014/main" id="{E3DE7B16-E7A0-6D7E-53F3-0BBCFFD9D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4472" y="5889804"/>
            <a:ext cx="510426" cy="510426"/>
          </a:xfrm>
          <a:prstGeom prst="rect">
            <a:avLst/>
          </a:prstGeom>
        </p:spPr>
      </p:pic>
      <p:pic>
        <p:nvPicPr>
          <p:cNvPr id="45" name="Grafik 44" descr="Benutzer mit einfarbiger Füllung">
            <a:extLst>
              <a:ext uri="{FF2B5EF4-FFF2-40B4-BE49-F238E27FC236}">
                <a16:creationId xmlns:a16="http://schemas.microsoft.com/office/drawing/2014/main" id="{EE716BC9-4E42-7A0F-8EEF-5C226154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0863" y="5883820"/>
            <a:ext cx="510426" cy="510426"/>
          </a:xfrm>
          <a:prstGeom prst="rect">
            <a:avLst/>
          </a:prstGeom>
        </p:spPr>
      </p:pic>
      <p:pic>
        <p:nvPicPr>
          <p:cNvPr id="46" name="Grafik 45" descr="Benutzer mit einfarbiger Füllung">
            <a:extLst>
              <a:ext uri="{FF2B5EF4-FFF2-40B4-BE49-F238E27FC236}">
                <a16:creationId xmlns:a16="http://schemas.microsoft.com/office/drawing/2014/main" id="{EFF4D4FD-F14B-DAEC-9ED0-4096A5CF1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4062" y="5883820"/>
            <a:ext cx="510426" cy="510426"/>
          </a:xfrm>
          <a:prstGeom prst="rect">
            <a:avLst/>
          </a:prstGeom>
        </p:spPr>
      </p:pic>
      <p:pic>
        <p:nvPicPr>
          <p:cNvPr id="47" name="Grafik 46" descr="Benutzer mit einfarbiger Füllung">
            <a:extLst>
              <a:ext uri="{FF2B5EF4-FFF2-40B4-BE49-F238E27FC236}">
                <a16:creationId xmlns:a16="http://schemas.microsoft.com/office/drawing/2014/main" id="{BE4575D3-81A4-A1FF-0B0F-080B31244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7609" y="5893819"/>
            <a:ext cx="510426" cy="510426"/>
          </a:xfrm>
          <a:prstGeom prst="rect">
            <a:avLst/>
          </a:prstGeom>
        </p:spPr>
      </p:pic>
      <p:pic>
        <p:nvPicPr>
          <p:cNvPr id="48" name="Grafik 47" descr="Benutzer mit einfarbiger Füllung">
            <a:extLst>
              <a:ext uri="{FF2B5EF4-FFF2-40B4-BE49-F238E27FC236}">
                <a16:creationId xmlns:a16="http://schemas.microsoft.com/office/drawing/2014/main" id="{ABC71F6A-DBA9-50CE-ECC8-24D51E38B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1826" y="5894658"/>
            <a:ext cx="510426" cy="510426"/>
          </a:xfrm>
          <a:prstGeom prst="rect">
            <a:avLst/>
          </a:prstGeom>
        </p:spPr>
      </p:pic>
      <p:pic>
        <p:nvPicPr>
          <p:cNvPr id="49" name="Grafik 48" descr="Benutzer mit einfarbiger Füllung">
            <a:extLst>
              <a:ext uri="{FF2B5EF4-FFF2-40B4-BE49-F238E27FC236}">
                <a16:creationId xmlns:a16="http://schemas.microsoft.com/office/drawing/2014/main" id="{ADB2B5EE-89BE-E212-4613-C37A97778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4281" y="5890065"/>
            <a:ext cx="510426" cy="510426"/>
          </a:xfrm>
          <a:prstGeom prst="rect">
            <a:avLst/>
          </a:prstGeom>
        </p:spPr>
      </p:pic>
      <p:pic>
        <p:nvPicPr>
          <p:cNvPr id="50" name="Grafik 49" descr="Benutzer mit einfarbiger Füllung">
            <a:extLst>
              <a:ext uri="{FF2B5EF4-FFF2-40B4-BE49-F238E27FC236}">
                <a16:creationId xmlns:a16="http://schemas.microsoft.com/office/drawing/2014/main" id="{035C3577-85E8-E5AC-B628-9EB70BC7A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3614" y="5901072"/>
            <a:ext cx="510426" cy="510426"/>
          </a:xfrm>
          <a:prstGeom prst="rect">
            <a:avLst/>
          </a:prstGeom>
        </p:spPr>
      </p:pic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7F6EC131-55DD-5FCB-5C20-ED9F535157B2}"/>
              </a:ext>
            </a:extLst>
          </p:cNvPr>
          <p:cNvCxnSpPr>
            <a:cxnSpLocks/>
          </p:cNvCxnSpPr>
          <p:nvPr/>
        </p:nvCxnSpPr>
        <p:spPr>
          <a:xfrm>
            <a:off x="1646982" y="6422765"/>
            <a:ext cx="76417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17A2D13A-0045-0514-4A4E-583D861B0E0A}"/>
              </a:ext>
            </a:extLst>
          </p:cNvPr>
          <p:cNvSpPr txBox="1"/>
          <p:nvPr/>
        </p:nvSpPr>
        <p:spPr>
          <a:xfrm>
            <a:off x="2311979" y="6417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7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DA99300-2BBF-ED35-BC1A-833EF4E02862}"/>
              </a:ext>
            </a:extLst>
          </p:cNvPr>
          <p:cNvSpPr txBox="1"/>
          <p:nvPr/>
        </p:nvSpPr>
        <p:spPr>
          <a:xfrm>
            <a:off x="2877616" y="64173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12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5285B6F-41F2-D70D-9D5D-ADE9FDF2217C}"/>
              </a:ext>
            </a:extLst>
          </p:cNvPr>
          <p:cNvSpPr txBox="1"/>
          <p:nvPr/>
        </p:nvSpPr>
        <p:spPr>
          <a:xfrm>
            <a:off x="3549284" y="64171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18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8BFA12C1-2EBE-9AE1-3DDC-A7CFA8AD2AC3}"/>
              </a:ext>
            </a:extLst>
          </p:cNvPr>
          <p:cNvSpPr txBox="1"/>
          <p:nvPr/>
        </p:nvSpPr>
        <p:spPr>
          <a:xfrm>
            <a:off x="5001511" y="64165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35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05DE0C1-B2CA-5398-33D9-A1F01F037749}"/>
              </a:ext>
            </a:extLst>
          </p:cNvPr>
          <p:cNvSpPr txBox="1"/>
          <p:nvPr/>
        </p:nvSpPr>
        <p:spPr>
          <a:xfrm>
            <a:off x="5313337" y="64129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38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29C4CC7-A95E-C8C5-6583-B1E4EB126FD0}"/>
              </a:ext>
            </a:extLst>
          </p:cNvPr>
          <p:cNvSpPr txBox="1"/>
          <p:nvPr/>
        </p:nvSpPr>
        <p:spPr>
          <a:xfrm>
            <a:off x="6780975" y="63866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50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69F12788-0A8F-8C42-CC8E-ED5189F890A9}"/>
              </a:ext>
            </a:extLst>
          </p:cNvPr>
          <p:cNvSpPr txBox="1"/>
          <p:nvPr/>
        </p:nvSpPr>
        <p:spPr>
          <a:xfrm>
            <a:off x="8578642" y="6404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83</a:t>
            </a:r>
          </a:p>
        </p:txBody>
      </p:sp>
      <p:pic>
        <p:nvPicPr>
          <p:cNvPr id="66" name="Grafik 65" descr="Schere mit einfarbiger Füllung">
            <a:extLst>
              <a:ext uri="{FF2B5EF4-FFF2-40B4-BE49-F238E27FC236}">
                <a16:creationId xmlns:a16="http://schemas.microsoft.com/office/drawing/2014/main" id="{B4F15859-A86F-5E8A-E5F2-39A4B214D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083254">
            <a:off x="6051953" y="6313622"/>
            <a:ext cx="476499" cy="476499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9F592B58-5FC1-CC47-97E7-BFD747894236}"/>
              </a:ext>
            </a:extLst>
          </p:cNvPr>
          <p:cNvSpPr/>
          <p:nvPr/>
        </p:nvSpPr>
        <p:spPr>
          <a:xfrm>
            <a:off x="8059478" y="2648449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 C </a:t>
            </a:r>
            <a:r>
              <a:rPr lang="de-DE" dirty="0">
                <a:solidFill>
                  <a:srgbClr val="FF0000"/>
                </a:solidFill>
              </a:rPr>
              <a:t>&lt; 44</a:t>
            </a:r>
            <a:r>
              <a:rPr lang="de-DE" dirty="0">
                <a:solidFill>
                  <a:schemeClr val="bg1"/>
                </a:solidFill>
              </a:rPr>
              <a:t> ?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8DC2BF5-A3F3-8FC7-9514-061289AA70F2}"/>
              </a:ext>
            </a:extLst>
          </p:cNvPr>
          <p:cNvCxnSpPr>
            <a:cxnSpLocks/>
          </p:cNvCxnSpPr>
          <p:nvPr/>
        </p:nvCxnSpPr>
        <p:spPr>
          <a:xfrm flipH="1">
            <a:off x="8250866" y="3298983"/>
            <a:ext cx="171615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5D865F5-A262-BBDF-3482-41809886014A}"/>
              </a:ext>
            </a:extLst>
          </p:cNvPr>
          <p:cNvCxnSpPr>
            <a:cxnSpLocks/>
          </p:cNvCxnSpPr>
          <p:nvPr/>
        </p:nvCxnSpPr>
        <p:spPr>
          <a:xfrm>
            <a:off x="9545273" y="3298983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2A7C653E-4E3F-9A35-A033-C349517B6AB7}"/>
              </a:ext>
            </a:extLst>
          </p:cNvPr>
          <p:cNvSpPr txBox="1"/>
          <p:nvPr/>
        </p:nvSpPr>
        <p:spPr>
          <a:xfrm>
            <a:off x="7650894" y="3215520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True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B366D93-A26C-67B8-174A-7559CE7881BD}"/>
              </a:ext>
            </a:extLst>
          </p:cNvPr>
          <p:cNvSpPr txBox="1"/>
          <p:nvPr/>
        </p:nvSpPr>
        <p:spPr>
          <a:xfrm>
            <a:off x="9717728" y="3215520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False</a:t>
            </a:r>
          </a:p>
        </p:txBody>
      </p:sp>
      <p:pic>
        <p:nvPicPr>
          <p:cNvPr id="23" name="Grafik 22" descr="Benutzer mit einfarbiger Füllung">
            <a:extLst>
              <a:ext uri="{FF2B5EF4-FFF2-40B4-BE49-F238E27FC236}">
                <a16:creationId xmlns:a16="http://schemas.microsoft.com/office/drawing/2014/main" id="{18422E86-B852-7563-BF2E-44F590E80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1104" y="3647200"/>
            <a:ext cx="510426" cy="510426"/>
          </a:xfrm>
          <a:prstGeom prst="rect">
            <a:avLst/>
          </a:prstGeom>
        </p:spPr>
      </p:pic>
      <p:pic>
        <p:nvPicPr>
          <p:cNvPr id="24" name="Grafik 23" descr="Benutzer mit einfarbiger Füllung">
            <a:extLst>
              <a:ext uri="{FF2B5EF4-FFF2-40B4-BE49-F238E27FC236}">
                <a16:creationId xmlns:a16="http://schemas.microsoft.com/office/drawing/2014/main" id="{47B6E7BE-931B-8DDE-D81F-677F33A45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5479" y="3647200"/>
            <a:ext cx="510426" cy="510426"/>
          </a:xfrm>
          <a:prstGeom prst="rect">
            <a:avLst/>
          </a:prstGeom>
        </p:spPr>
      </p:pic>
      <p:pic>
        <p:nvPicPr>
          <p:cNvPr id="25" name="Grafik 24" descr="Benutzer mit einfarbiger Füllung">
            <a:extLst>
              <a:ext uri="{FF2B5EF4-FFF2-40B4-BE49-F238E27FC236}">
                <a16:creationId xmlns:a16="http://schemas.microsoft.com/office/drawing/2014/main" id="{5BE313AB-7D03-00CC-7635-D540E09B5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4100" y="3647200"/>
            <a:ext cx="510426" cy="510426"/>
          </a:xfrm>
          <a:prstGeom prst="rect">
            <a:avLst/>
          </a:prstGeom>
        </p:spPr>
      </p:pic>
      <p:pic>
        <p:nvPicPr>
          <p:cNvPr id="26" name="Grafik 25" descr="Benutzer mit einfarbiger Füllung">
            <a:extLst>
              <a:ext uri="{FF2B5EF4-FFF2-40B4-BE49-F238E27FC236}">
                <a16:creationId xmlns:a16="http://schemas.microsoft.com/office/drawing/2014/main" id="{3A0EA10A-477C-5142-8443-324ED4C68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9790" y="3647200"/>
            <a:ext cx="510426" cy="510426"/>
          </a:xfrm>
          <a:prstGeom prst="rect">
            <a:avLst/>
          </a:prstGeom>
        </p:spPr>
      </p:pic>
      <p:pic>
        <p:nvPicPr>
          <p:cNvPr id="27" name="Grafik 26" descr="Benutzer mit einfarbiger Füllung">
            <a:extLst>
              <a:ext uri="{FF2B5EF4-FFF2-40B4-BE49-F238E27FC236}">
                <a16:creationId xmlns:a16="http://schemas.microsoft.com/office/drawing/2014/main" id="{C7E18C9F-FF69-A609-FF0F-60E88A03B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8411" y="3647200"/>
            <a:ext cx="510426" cy="510426"/>
          </a:xfrm>
          <a:prstGeom prst="rect">
            <a:avLst/>
          </a:prstGeom>
        </p:spPr>
      </p:pic>
      <p:pic>
        <p:nvPicPr>
          <p:cNvPr id="28" name="Grafik 27" descr="Benutzer mit einfarbiger Füllung">
            <a:extLst>
              <a:ext uri="{FF2B5EF4-FFF2-40B4-BE49-F238E27FC236}">
                <a16:creationId xmlns:a16="http://schemas.microsoft.com/office/drawing/2014/main" id="{AC62A7B9-3560-7F75-91E9-811B4165F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7032" y="3647200"/>
            <a:ext cx="510426" cy="510426"/>
          </a:xfrm>
          <a:prstGeom prst="rect">
            <a:avLst/>
          </a:prstGeom>
        </p:spPr>
      </p:pic>
      <p:pic>
        <p:nvPicPr>
          <p:cNvPr id="29" name="Grafik 28" descr="Benutzer mit einfarbiger Füllung">
            <a:extLst>
              <a:ext uri="{FF2B5EF4-FFF2-40B4-BE49-F238E27FC236}">
                <a16:creationId xmlns:a16="http://schemas.microsoft.com/office/drawing/2014/main" id="{1438D1E8-4EF1-C9A4-40F3-0AEF18294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5653" y="3647200"/>
            <a:ext cx="510426" cy="5104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A773BD6F-6FDB-26F0-BDE8-8A5B17DEF3B3}"/>
                  </a:ext>
                </a:extLst>
              </p:cNvPr>
              <p:cNvSpPr txBox="1"/>
              <p:nvPr/>
            </p:nvSpPr>
            <p:spPr>
              <a:xfrm>
                <a:off x="7608578" y="4167462"/>
                <a:ext cx="4857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0,48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A773BD6F-6FDB-26F0-BDE8-8A5B17DEF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578" y="4167462"/>
                <a:ext cx="485710" cy="276999"/>
              </a:xfrm>
              <a:prstGeom prst="rect">
                <a:avLst/>
              </a:prstGeom>
              <a:blipFill>
                <a:blip r:embed="rId8"/>
                <a:stretch>
                  <a:fillRect l="-10000" r="-12500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0911711A-4C44-4B85-8523-53B8A6963E52}"/>
                  </a:ext>
                </a:extLst>
              </p:cNvPr>
              <p:cNvSpPr txBox="1"/>
              <p:nvPr/>
            </p:nvSpPr>
            <p:spPr>
              <a:xfrm>
                <a:off x="9924713" y="4159543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0911711A-4C44-4B85-8523-53B8A6963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713" y="4159543"/>
                <a:ext cx="181140" cy="276999"/>
              </a:xfrm>
              <a:prstGeom prst="rect">
                <a:avLst/>
              </a:prstGeom>
              <a:blipFill>
                <a:blip r:embed="rId9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F96BEC61-C017-5169-B2DB-A1B5C0393CA3}"/>
                  </a:ext>
                </a:extLst>
              </p:cNvPr>
              <p:cNvSpPr txBox="1"/>
              <p:nvPr/>
            </p:nvSpPr>
            <p:spPr>
              <a:xfrm>
                <a:off x="8551597" y="4801459"/>
                <a:ext cx="8777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𝐺𝐼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: 0,34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F96BEC61-C017-5169-B2DB-A1B5C0393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597" y="4801459"/>
                <a:ext cx="877741" cy="276999"/>
              </a:xfrm>
              <a:prstGeom prst="rect">
                <a:avLst/>
              </a:prstGeom>
              <a:blipFill>
                <a:blip r:embed="rId10"/>
                <a:stretch>
                  <a:fillRect l="-6250" r="-6250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Pfeil: eingekerbt nach rechts 32">
            <a:extLst>
              <a:ext uri="{FF2B5EF4-FFF2-40B4-BE49-F238E27FC236}">
                <a16:creationId xmlns:a16="http://schemas.microsoft.com/office/drawing/2014/main" id="{D83B488B-D8F6-4D0A-1716-FC33F423CEED}"/>
              </a:ext>
            </a:extLst>
          </p:cNvPr>
          <p:cNvSpPr/>
          <p:nvPr/>
        </p:nvSpPr>
        <p:spPr>
          <a:xfrm>
            <a:off x="5174319" y="4358640"/>
            <a:ext cx="696739" cy="33026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0,34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07E2FFF-F99E-E7AD-2E2A-CEC7E70E9E96}"/>
              </a:ext>
            </a:extLst>
          </p:cNvPr>
          <p:cNvSpPr txBox="1"/>
          <p:nvPr/>
        </p:nvSpPr>
        <p:spPr>
          <a:xfrm>
            <a:off x="5342302" y="397296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chemeClr val="accent1"/>
                </a:solidFill>
              </a:rPr>
              <a:t>Gini</a:t>
            </a:r>
          </a:p>
        </p:txBody>
      </p:sp>
    </p:spTree>
    <p:extLst>
      <p:ext uri="{BB962C8B-B14F-4D97-AF65-F5344CB8AC3E}">
        <p14:creationId xmlns:p14="http://schemas.microsoft.com/office/powerpoint/2010/main" val="17271079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BC356574-DBE7-9F47-A130-5F3FA65EF59D}"/>
              </a:ext>
            </a:extLst>
          </p:cNvPr>
          <p:cNvCxnSpPr/>
          <p:nvPr/>
        </p:nvCxnSpPr>
        <p:spPr>
          <a:xfrm flipV="1">
            <a:off x="3416300" y="5901072"/>
            <a:ext cx="0" cy="652128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23678C5-BE94-BB84-A54D-09EA09ADFFEA}"/>
              </a:ext>
            </a:extLst>
          </p:cNvPr>
          <p:cNvCxnSpPr/>
          <p:nvPr/>
        </p:nvCxnSpPr>
        <p:spPr>
          <a:xfrm flipV="1">
            <a:off x="6286500" y="5901072"/>
            <a:ext cx="0" cy="652128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FAF468B-036D-3AFE-AF8D-9BE959AB8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Numeric</a:t>
            </a:r>
            <a:r>
              <a:rPr lang="de-DE" dirty="0"/>
              <a:t> Features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25181165-67E7-161B-55FA-106C4FF990C3}"/>
              </a:ext>
            </a:extLst>
          </p:cNvPr>
          <p:cNvGraphicFramePr>
            <a:graphicFrameLocks noGrp="1"/>
          </p:cNvGraphicFramePr>
          <p:nvPr/>
        </p:nvGraphicFramePr>
        <p:xfrm>
          <a:off x="880741" y="2303894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63EE87E8-AAAB-026D-A48B-CA1B8C6425A3}"/>
              </a:ext>
            </a:extLst>
          </p:cNvPr>
          <p:cNvSpPr/>
          <p:nvPr/>
        </p:nvSpPr>
        <p:spPr>
          <a:xfrm>
            <a:off x="838200" y="2231010"/>
            <a:ext cx="2258839" cy="33576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7000">
                <a:schemeClr val="bg1"/>
              </a:gs>
              <a:gs pos="100000">
                <a:schemeClr val="bg1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Pfeil: nach rechts 40">
            <a:extLst>
              <a:ext uri="{FF2B5EF4-FFF2-40B4-BE49-F238E27FC236}">
                <a16:creationId xmlns:a16="http://schemas.microsoft.com/office/drawing/2014/main" id="{A1ED5CAF-1600-3460-BDA5-226749517AE0}"/>
              </a:ext>
            </a:extLst>
          </p:cNvPr>
          <p:cNvSpPr/>
          <p:nvPr/>
        </p:nvSpPr>
        <p:spPr>
          <a:xfrm>
            <a:off x="2400300" y="435864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44</a:t>
            </a:r>
          </a:p>
        </p:txBody>
      </p:sp>
      <p:pic>
        <p:nvPicPr>
          <p:cNvPr id="44" name="Grafik 43" descr="Benutzer mit einfarbiger Füllung">
            <a:extLst>
              <a:ext uri="{FF2B5EF4-FFF2-40B4-BE49-F238E27FC236}">
                <a16:creationId xmlns:a16="http://schemas.microsoft.com/office/drawing/2014/main" id="{E3DE7B16-E7A0-6D7E-53F3-0BBCFFD9D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4472" y="5889804"/>
            <a:ext cx="510426" cy="510426"/>
          </a:xfrm>
          <a:prstGeom prst="rect">
            <a:avLst/>
          </a:prstGeom>
        </p:spPr>
      </p:pic>
      <p:pic>
        <p:nvPicPr>
          <p:cNvPr id="45" name="Grafik 44" descr="Benutzer mit einfarbiger Füllung">
            <a:extLst>
              <a:ext uri="{FF2B5EF4-FFF2-40B4-BE49-F238E27FC236}">
                <a16:creationId xmlns:a16="http://schemas.microsoft.com/office/drawing/2014/main" id="{EE716BC9-4E42-7A0F-8EEF-5C226154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0863" y="5883820"/>
            <a:ext cx="510426" cy="510426"/>
          </a:xfrm>
          <a:prstGeom prst="rect">
            <a:avLst/>
          </a:prstGeom>
        </p:spPr>
      </p:pic>
      <p:pic>
        <p:nvPicPr>
          <p:cNvPr id="46" name="Grafik 45" descr="Benutzer mit einfarbiger Füllung">
            <a:extLst>
              <a:ext uri="{FF2B5EF4-FFF2-40B4-BE49-F238E27FC236}">
                <a16:creationId xmlns:a16="http://schemas.microsoft.com/office/drawing/2014/main" id="{EFF4D4FD-F14B-DAEC-9ED0-4096A5CF1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4062" y="5883820"/>
            <a:ext cx="510426" cy="510426"/>
          </a:xfrm>
          <a:prstGeom prst="rect">
            <a:avLst/>
          </a:prstGeom>
        </p:spPr>
      </p:pic>
      <p:pic>
        <p:nvPicPr>
          <p:cNvPr id="47" name="Grafik 46" descr="Benutzer mit einfarbiger Füllung">
            <a:extLst>
              <a:ext uri="{FF2B5EF4-FFF2-40B4-BE49-F238E27FC236}">
                <a16:creationId xmlns:a16="http://schemas.microsoft.com/office/drawing/2014/main" id="{BE4575D3-81A4-A1FF-0B0F-080B31244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7609" y="5893819"/>
            <a:ext cx="510426" cy="510426"/>
          </a:xfrm>
          <a:prstGeom prst="rect">
            <a:avLst/>
          </a:prstGeom>
        </p:spPr>
      </p:pic>
      <p:pic>
        <p:nvPicPr>
          <p:cNvPr id="48" name="Grafik 47" descr="Benutzer mit einfarbiger Füllung">
            <a:extLst>
              <a:ext uri="{FF2B5EF4-FFF2-40B4-BE49-F238E27FC236}">
                <a16:creationId xmlns:a16="http://schemas.microsoft.com/office/drawing/2014/main" id="{ABC71F6A-DBA9-50CE-ECC8-24D51E38B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1826" y="5894658"/>
            <a:ext cx="510426" cy="510426"/>
          </a:xfrm>
          <a:prstGeom prst="rect">
            <a:avLst/>
          </a:prstGeom>
        </p:spPr>
      </p:pic>
      <p:pic>
        <p:nvPicPr>
          <p:cNvPr id="49" name="Grafik 48" descr="Benutzer mit einfarbiger Füllung">
            <a:extLst>
              <a:ext uri="{FF2B5EF4-FFF2-40B4-BE49-F238E27FC236}">
                <a16:creationId xmlns:a16="http://schemas.microsoft.com/office/drawing/2014/main" id="{ADB2B5EE-89BE-E212-4613-C37A97778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4281" y="5890065"/>
            <a:ext cx="510426" cy="510426"/>
          </a:xfrm>
          <a:prstGeom prst="rect">
            <a:avLst/>
          </a:prstGeom>
        </p:spPr>
      </p:pic>
      <p:pic>
        <p:nvPicPr>
          <p:cNvPr id="50" name="Grafik 49" descr="Benutzer mit einfarbiger Füllung">
            <a:extLst>
              <a:ext uri="{FF2B5EF4-FFF2-40B4-BE49-F238E27FC236}">
                <a16:creationId xmlns:a16="http://schemas.microsoft.com/office/drawing/2014/main" id="{035C3577-85E8-E5AC-B628-9EB70BC7A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3614" y="5901072"/>
            <a:ext cx="510426" cy="510426"/>
          </a:xfrm>
          <a:prstGeom prst="rect">
            <a:avLst/>
          </a:prstGeom>
        </p:spPr>
      </p:pic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7F6EC131-55DD-5FCB-5C20-ED9F535157B2}"/>
              </a:ext>
            </a:extLst>
          </p:cNvPr>
          <p:cNvCxnSpPr>
            <a:cxnSpLocks/>
          </p:cNvCxnSpPr>
          <p:nvPr/>
        </p:nvCxnSpPr>
        <p:spPr>
          <a:xfrm>
            <a:off x="1646982" y="6422765"/>
            <a:ext cx="76417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17A2D13A-0045-0514-4A4E-583D861B0E0A}"/>
              </a:ext>
            </a:extLst>
          </p:cNvPr>
          <p:cNvSpPr txBox="1"/>
          <p:nvPr/>
        </p:nvSpPr>
        <p:spPr>
          <a:xfrm>
            <a:off x="2311979" y="6417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7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DA99300-2BBF-ED35-BC1A-833EF4E02862}"/>
              </a:ext>
            </a:extLst>
          </p:cNvPr>
          <p:cNvSpPr txBox="1"/>
          <p:nvPr/>
        </p:nvSpPr>
        <p:spPr>
          <a:xfrm>
            <a:off x="2877616" y="64173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12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5285B6F-41F2-D70D-9D5D-ADE9FDF2217C}"/>
              </a:ext>
            </a:extLst>
          </p:cNvPr>
          <p:cNvSpPr txBox="1"/>
          <p:nvPr/>
        </p:nvSpPr>
        <p:spPr>
          <a:xfrm>
            <a:off x="3549284" y="64171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18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8BFA12C1-2EBE-9AE1-3DDC-A7CFA8AD2AC3}"/>
              </a:ext>
            </a:extLst>
          </p:cNvPr>
          <p:cNvSpPr txBox="1"/>
          <p:nvPr/>
        </p:nvSpPr>
        <p:spPr>
          <a:xfrm>
            <a:off x="5001511" y="64165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35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05DE0C1-B2CA-5398-33D9-A1F01F037749}"/>
              </a:ext>
            </a:extLst>
          </p:cNvPr>
          <p:cNvSpPr txBox="1"/>
          <p:nvPr/>
        </p:nvSpPr>
        <p:spPr>
          <a:xfrm>
            <a:off x="5313337" y="64129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38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29C4CC7-A95E-C8C5-6583-B1E4EB126FD0}"/>
              </a:ext>
            </a:extLst>
          </p:cNvPr>
          <p:cNvSpPr txBox="1"/>
          <p:nvPr/>
        </p:nvSpPr>
        <p:spPr>
          <a:xfrm>
            <a:off x="6780975" y="63866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50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69F12788-0A8F-8C42-CC8E-ED5189F890A9}"/>
              </a:ext>
            </a:extLst>
          </p:cNvPr>
          <p:cNvSpPr txBox="1"/>
          <p:nvPr/>
        </p:nvSpPr>
        <p:spPr>
          <a:xfrm>
            <a:off x="8578642" y="6404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83</a:t>
            </a:r>
          </a:p>
        </p:txBody>
      </p:sp>
      <p:pic>
        <p:nvPicPr>
          <p:cNvPr id="66" name="Grafik 65" descr="Schere mit einfarbiger Füllung">
            <a:extLst>
              <a:ext uri="{FF2B5EF4-FFF2-40B4-BE49-F238E27FC236}">
                <a16:creationId xmlns:a16="http://schemas.microsoft.com/office/drawing/2014/main" id="{B4F15859-A86F-5E8A-E5F2-39A4B214D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083254">
            <a:off x="6051953" y="6313622"/>
            <a:ext cx="476499" cy="476499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3" name="Pfeil: eingekerbt nach rechts 32">
            <a:extLst>
              <a:ext uri="{FF2B5EF4-FFF2-40B4-BE49-F238E27FC236}">
                <a16:creationId xmlns:a16="http://schemas.microsoft.com/office/drawing/2014/main" id="{D83B488B-D8F6-4D0A-1716-FC33F423CEED}"/>
              </a:ext>
            </a:extLst>
          </p:cNvPr>
          <p:cNvSpPr/>
          <p:nvPr/>
        </p:nvSpPr>
        <p:spPr>
          <a:xfrm>
            <a:off x="5174319" y="4358640"/>
            <a:ext cx="696739" cy="330262"/>
          </a:xfrm>
          <a:prstGeom prst="notchedRightArrow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0,34</a:t>
            </a:r>
          </a:p>
        </p:txBody>
      </p:sp>
      <p:sp>
        <p:nvSpPr>
          <p:cNvPr id="34" name="Pfeil: nach rechts 33">
            <a:extLst>
              <a:ext uri="{FF2B5EF4-FFF2-40B4-BE49-F238E27FC236}">
                <a16:creationId xmlns:a16="http://schemas.microsoft.com/office/drawing/2014/main" id="{717FDD4B-AFD5-9049-2E1F-83D207ED48E5}"/>
              </a:ext>
            </a:extLst>
          </p:cNvPr>
          <p:cNvSpPr/>
          <p:nvPr/>
        </p:nvSpPr>
        <p:spPr>
          <a:xfrm>
            <a:off x="2400300" y="286512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9,5</a:t>
            </a:r>
          </a:p>
        </p:txBody>
      </p:sp>
      <p:sp>
        <p:nvSpPr>
          <p:cNvPr id="35" name="Pfeil: nach rechts 34">
            <a:extLst>
              <a:ext uri="{FF2B5EF4-FFF2-40B4-BE49-F238E27FC236}">
                <a16:creationId xmlns:a16="http://schemas.microsoft.com/office/drawing/2014/main" id="{E10C0CCD-B4B6-0529-7B07-DFF5525ED37D}"/>
              </a:ext>
            </a:extLst>
          </p:cNvPr>
          <p:cNvSpPr/>
          <p:nvPr/>
        </p:nvSpPr>
        <p:spPr>
          <a:xfrm>
            <a:off x="2400300" y="323850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15</a:t>
            </a:r>
          </a:p>
        </p:txBody>
      </p:sp>
      <p:sp>
        <p:nvSpPr>
          <p:cNvPr id="36" name="Pfeil: nach rechts 35">
            <a:extLst>
              <a:ext uri="{FF2B5EF4-FFF2-40B4-BE49-F238E27FC236}">
                <a16:creationId xmlns:a16="http://schemas.microsoft.com/office/drawing/2014/main" id="{D2423A2F-58A2-DADF-53B4-2A07B0454855}"/>
              </a:ext>
            </a:extLst>
          </p:cNvPr>
          <p:cNvSpPr/>
          <p:nvPr/>
        </p:nvSpPr>
        <p:spPr>
          <a:xfrm>
            <a:off x="2400300" y="361188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26,5</a:t>
            </a:r>
          </a:p>
        </p:txBody>
      </p:sp>
      <p:sp>
        <p:nvSpPr>
          <p:cNvPr id="37" name="Pfeil: nach rechts 36">
            <a:extLst>
              <a:ext uri="{FF2B5EF4-FFF2-40B4-BE49-F238E27FC236}">
                <a16:creationId xmlns:a16="http://schemas.microsoft.com/office/drawing/2014/main" id="{CB633DA2-903A-BFD0-5B88-1DDF270F702E}"/>
              </a:ext>
            </a:extLst>
          </p:cNvPr>
          <p:cNvSpPr/>
          <p:nvPr/>
        </p:nvSpPr>
        <p:spPr>
          <a:xfrm>
            <a:off x="2400300" y="398526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36,5</a:t>
            </a:r>
          </a:p>
        </p:txBody>
      </p:sp>
      <p:sp>
        <p:nvSpPr>
          <p:cNvPr id="51" name="Pfeil: nach rechts 50">
            <a:extLst>
              <a:ext uri="{FF2B5EF4-FFF2-40B4-BE49-F238E27FC236}">
                <a16:creationId xmlns:a16="http://schemas.microsoft.com/office/drawing/2014/main" id="{BE417A36-C9CE-5F6C-C505-D809F70126B9}"/>
              </a:ext>
            </a:extLst>
          </p:cNvPr>
          <p:cNvSpPr/>
          <p:nvPr/>
        </p:nvSpPr>
        <p:spPr>
          <a:xfrm>
            <a:off x="2400300" y="473202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66,5</a:t>
            </a:r>
          </a:p>
        </p:txBody>
      </p:sp>
      <p:sp>
        <p:nvSpPr>
          <p:cNvPr id="53" name="Pfeil: eingekerbt nach rechts 52">
            <a:extLst>
              <a:ext uri="{FF2B5EF4-FFF2-40B4-BE49-F238E27FC236}">
                <a16:creationId xmlns:a16="http://schemas.microsoft.com/office/drawing/2014/main" id="{CC092A83-D18E-444A-648B-329E4D7BD256}"/>
              </a:ext>
            </a:extLst>
          </p:cNvPr>
          <p:cNvSpPr/>
          <p:nvPr/>
        </p:nvSpPr>
        <p:spPr>
          <a:xfrm>
            <a:off x="5174318" y="4737038"/>
            <a:ext cx="696739" cy="33026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0,42</a:t>
            </a:r>
          </a:p>
        </p:txBody>
      </p:sp>
      <p:sp>
        <p:nvSpPr>
          <p:cNvPr id="62" name="Pfeil: eingekerbt nach rechts 61">
            <a:extLst>
              <a:ext uri="{FF2B5EF4-FFF2-40B4-BE49-F238E27FC236}">
                <a16:creationId xmlns:a16="http://schemas.microsoft.com/office/drawing/2014/main" id="{D87AF2F8-4229-91D4-DF84-558F56E8F58D}"/>
              </a:ext>
            </a:extLst>
          </p:cNvPr>
          <p:cNvSpPr/>
          <p:nvPr/>
        </p:nvSpPr>
        <p:spPr>
          <a:xfrm>
            <a:off x="5174318" y="3985260"/>
            <a:ext cx="696739" cy="33026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0,47</a:t>
            </a:r>
          </a:p>
        </p:txBody>
      </p:sp>
      <p:sp>
        <p:nvSpPr>
          <p:cNvPr id="64" name="Pfeil: eingekerbt nach rechts 63">
            <a:extLst>
              <a:ext uri="{FF2B5EF4-FFF2-40B4-BE49-F238E27FC236}">
                <a16:creationId xmlns:a16="http://schemas.microsoft.com/office/drawing/2014/main" id="{D0600A59-8FA5-3EDF-26AE-52275D5BBB5A}"/>
              </a:ext>
            </a:extLst>
          </p:cNvPr>
          <p:cNvSpPr/>
          <p:nvPr/>
        </p:nvSpPr>
        <p:spPr>
          <a:xfrm>
            <a:off x="5174317" y="3611880"/>
            <a:ext cx="696739" cy="33026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0,47</a:t>
            </a:r>
          </a:p>
        </p:txBody>
      </p:sp>
      <p:sp>
        <p:nvSpPr>
          <p:cNvPr id="71" name="Pfeil: eingekerbt nach rechts 70">
            <a:extLst>
              <a:ext uri="{FF2B5EF4-FFF2-40B4-BE49-F238E27FC236}">
                <a16:creationId xmlns:a16="http://schemas.microsoft.com/office/drawing/2014/main" id="{881C7826-FFBF-D4D8-1254-F47D4C4914E4}"/>
              </a:ext>
            </a:extLst>
          </p:cNvPr>
          <p:cNvSpPr/>
          <p:nvPr/>
        </p:nvSpPr>
        <p:spPr>
          <a:xfrm>
            <a:off x="5174316" y="3238500"/>
            <a:ext cx="696739" cy="330262"/>
          </a:xfrm>
          <a:prstGeom prst="notchedRightArrow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0,34</a:t>
            </a:r>
          </a:p>
        </p:txBody>
      </p:sp>
      <p:sp>
        <p:nvSpPr>
          <p:cNvPr id="72" name="Pfeil: eingekerbt nach rechts 71">
            <a:extLst>
              <a:ext uri="{FF2B5EF4-FFF2-40B4-BE49-F238E27FC236}">
                <a16:creationId xmlns:a16="http://schemas.microsoft.com/office/drawing/2014/main" id="{5166E763-1D14-57B4-BD18-D56452005D74}"/>
              </a:ext>
            </a:extLst>
          </p:cNvPr>
          <p:cNvSpPr/>
          <p:nvPr/>
        </p:nvSpPr>
        <p:spPr>
          <a:xfrm>
            <a:off x="5174315" y="2865120"/>
            <a:ext cx="696739" cy="33026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0,42</a:t>
            </a:r>
          </a:p>
        </p:txBody>
      </p:sp>
      <p:pic>
        <p:nvPicPr>
          <p:cNvPr id="73" name="Grafik 72" descr="Schere mit einfarbiger Füllung">
            <a:extLst>
              <a:ext uri="{FF2B5EF4-FFF2-40B4-BE49-F238E27FC236}">
                <a16:creationId xmlns:a16="http://schemas.microsoft.com/office/drawing/2014/main" id="{D238B594-6121-A79F-BA92-786E41A15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083254">
            <a:off x="3179555" y="6353380"/>
            <a:ext cx="476499" cy="476499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75" name="Inhaltsplatzhalter 2">
            <a:extLst>
              <a:ext uri="{FF2B5EF4-FFF2-40B4-BE49-F238E27FC236}">
                <a16:creationId xmlns:a16="http://schemas.microsoft.com/office/drawing/2014/main" id="{C8EFCDAE-466E-8680-4F32-F9F64BC6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340" y="1825625"/>
            <a:ext cx="4823460" cy="4351338"/>
          </a:xfrm>
        </p:spPr>
        <p:txBody>
          <a:bodyPr/>
          <a:lstStyle/>
          <a:p>
            <a:r>
              <a:rPr lang="en-US" dirty="0"/>
              <a:t>If several parameters are optimal, any one can be chosen.</a:t>
            </a:r>
            <a:endParaRPr lang="de-DE" dirty="0"/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948A7A72-579F-31B6-5937-307537C68E35}"/>
              </a:ext>
            </a:extLst>
          </p:cNvPr>
          <p:cNvSpPr txBox="1"/>
          <p:nvPr/>
        </p:nvSpPr>
        <p:spPr>
          <a:xfrm>
            <a:off x="5312888" y="250524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chemeClr val="accent1"/>
                </a:solidFill>
              </a:rPr>
              <a:t>Gini</a:t>
            </a:r>
          </a:p>
        </p:txBody>
      </p:sp>
    </p:spTree>
    <p:extLst>
      <p:ext uri="{BB962C8B-B14F-4D97-AF65-F5344CB8AC3E}">
        <p14:creationId xmlns:p14="http://schemas.microsoft.com/office/powerpoint/2010/main" val="2882909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2ACC1F-613A-6A33-8568-DD5CCCC96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DataFrame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6EB3A6-F626-4BB1-15CA-CA636ADFC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hlinkClick r:id="rId3"/>
              </a:rPr>
              <a:t>DataFrame</a:t>
            </a:r>
            <a:r>
              <a:rPr lang="en-US" dirty="0"/>
              <a:t> represents a table in pandas.</a:t>
            </a:r>
          </a:p>
          <a:p>
            <a:r>
              <a:rPr lang="en-US" dirty="0"/>
              <a:t>Each column has a name, each row an index.</a:t>
            </a:r>
          </a:p>
          <a:p>
            <a:r>
              <a:rPr lang="en-US" dirty="0"/>
              <a:t>Index and columns can consist of several levels and do not have to be unique.</a:t>
            </a:r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F307C5-5383-FEC2-377B-F36346618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40" y="3715955"/>
            <a:ext cx="8134027" cy="306106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0836101-B140-E4BF-78FE-B23E19B23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7838" y="3715955"/>
            <a:ext cx="3514725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EF7C51-C0E7-BF96-0F1F-F6C0E169E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3440" y="4717859"/>
            <a:ext cx="7715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463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7DD22-09A2-C195-C090-8889C850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Make</a:t>
            </a:r>
            <a:r>
              <a:rPr lang="de-DE" dirty="0"/>
              <a:t> a </a:t>
            </a:r>
            <a:r>
              <a:rPr lang="de-DE" dirty="0" err="1"/>
              <a:t>selection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3A04F4-A071-0EF2-0F92-3F9AB5280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smallest</a:t>
            </a:r>
            <a:r>
              <a:rPr lang="de-DE" dirty="0"/>
              <a:t> </a:t>
            </a:r>
            <a:r>
              <a:rPr lang="de-DE" dirty="0" err="1"/>
              <a:t>gini</a:t>
            </a:r>
            <a:r>
              <a:rPr lang="de-DE" dirty="0"/>
              <a:t> </a:t>
            </a:r>
            <a:r>
              <a:rPr lang="de-DE" dirty="0" err="1"/>
              <a:t>impurity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.</a:t>
            </a:r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D48B5554-193D-FB7C-03B1-14D436B699AE}"/>
              </a:ext>
            </a:extLst>
          </p:cNvPr>
          <p:cNvGrpSpPr/>
          <p:nvPr/>
        </p:nvGrpSpPr>
        <p:grpSpPr>
          <a:xfrm>
            <a:off x="8025070" y="4361727"/>
            <a:ext cx="3664736" cy="1950173"/>
            <a:chOff x="7770897" y="3555760"/>
            <a:chExt cx="3664736" cy="1950173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588817F9-32D4-A62B-8F11-6217433DD6D2}"/>
                </a:ext>
              </a:extLst>
            </p:cNvPr>
            <p:cNvSpPr/>
            <p:nvPr/>
          </p:nvSpPr>
          <p:spPr>
            <a:xfrm>
              <a:off x="9030585" y="3555760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C &lt; 44 ?</a:t>
              </a:r>
            </a:p>
          </p:txBody>
        </p: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CEB40E3A-803C-4713-A88B-6D1C0467B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1973" y="4206294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3BBD5105-674A-65B5-DABF-AB01722CAEC1}"/>
                </a:ext>
              </a:extLst>
            </p:cNvPr>
            <p:cNvCxnSpPr>
              <a:cxnSpLocks/>
            </p:cNvCxnSpPr>
            <p:nvPr/>
          </p:nvCxnSpPr>
          <p:spPr>
            <a:xfrm>
              <a:off x="10516380" y="4206294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A753FB18-0CE0-7A52-1937-A2EEC7501B70}"/>
                </a:ext>
              </a:extLst>
            </p:cNvPr>
            <p:cNvSpPr txBox="1"/>
            <p:nvPr/>
          </p:nvSpPr>
          <p:spPr>
            <a:xfrm>
              <a:off x="8622001" y="4122831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374BECB-8E20-2634-7E09-5E6CB9AC8ECB}"/>
                </a:ext>
              </a:extLst>
            </p:cNvPr>
            <p:cNvSpPr txBox="1"/>
            <p:nvPr/>
          </p:nvSpPr>
          <p:spPr>
            <a:xfrm>
              <a:off x="10688835" y="4122831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16" name="Grafik 15" descr="Benutzer mit einfarbiger Füllung">
              <a:extLst>
                <a:ext uri="{FF2B5EF4-FFF2-40B4-BE49-F238E27FC236}">
                  <a16:creationId xmlns:a16="http://schemas.microsoft.com/office/drawing/2014/main" id="{05267DD0-0016-86FE-5497-33A396F2B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52211" y="4554511"/>
              <a:ext cx="510426" cy="510426"/>
            </a:xfrm>
            <a:prstGeom prst="rect">
              <a:avLst/>
            </a:prstGeom>
          </p:spPr>
        </p:pic>
        <p:pic>
          <p:nvPicPr>
            <p:cNvPr id="17" name="Grafik 16" descr="Benutzer mit einfarbiger Füllung">
              <a:extLst>
                <a:ext uri="{FF2B5EF4-FFF2-40B4-BE49-F238E27FC236}">
                  <a16:creationId xmlns:a16="http://schemas.microsoft.com/office/drawing/2014/main" id="{5C279EEA-CCAA-F7A5-BF30-A5AEE77B6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26586" y="4554511"/>
              <a:ext cx="510426" cy="510426"/>
            </a:xfrm>
            <a:prstGeom prst="rect">
              <a:avLst/>
            </a:prstGeom>
          </p:spPr>
        </p:pic>
        <p:pic>
          <p:nvPicPr>
            <p:cNvPr id="18" name="Grafik 17" descr="Benutzer mit einfarbiger Füllung">
              <a:extLst>
                <a:ext uri="{FF2B5EF4-FFF2-40B4-BE49-F238E27FC236}">
                  <a16:creationId xmlns:a16="http://schemas.microsoft.com/office/drawing/2014/main" id="{BBEB9175-D4EB-D6FA-D6B8-4ACA4B5C1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25207" y="4554511"/>
              <a:ext cx="510426" cy="510426"/>
            </a:xfrm>
            <a:prstGeom prst="rect">
              <a:avLst/>
            </a:prstGeom>
          </p:spPr>
        </p:pic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7945C7B2-973D-BD53-168D-E6D884053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70897" y="4554511"/>
              <a:ext cx="510426" cy="510426"/>
            </a:xfrm>
            <a:prstGeom prst="rect">
              <a:avLst/>
            </a:prstGeom>
          </p:spPr>
        </p:pic>
        <p:pic>
          <p:nvPicPr>
            <p:cNvPr id="20" name="Grafik 19" descr="Benutzer mit einfarbiger Füllung">
              <a:extLst>
                <a:ext uri="{FF2B5EF4-FFF2-40B4-BE49-F238E27FC236}">
                  <a16:creationId xmlns:a16="http://schemas.microsoft.com/office/drawing/2014/main" id="{3C909C39-7FF9-8C28-073F-72AF9127E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69518" y="4554511"/>
              <a:ext cx="510426" cy="510426"/>
            </a:xfrm>
            <a:prstGeom prst="rect">
              <a:avLst/>
            </a:prstGeom>
          </p:spPr>
        </p:pic>
        <p:pic>
          <p:nvPicPr>
            <p:cNvPr id="21" name="Grafik 20" descr="Benutzer mit einfarbiger Füllung">
              <a:extLst>
                <a:ext uri="{FF2B5EF4-FFF2-40B4-BE49-F238E27FC236}">
                  <a16:creationId xmlns:a16="http://schemas.microsoft.com/office/drawing/2014/main" id="{70759A79-0775-C7DF-E662-7E7502A2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68139" y="4554511"/>
              <a:ext cx="510426" cy="510426"/>
            </a:xfrm>
            <a:prstGeom prst="rect">
              <a:avLst/>
            </a:prstGeom>
          </p:spPr>
        </p:pic>
        <p:pic>
          <p:nvPicPr>
            <p:cNvPr id="22" name="Grafik 21" descr="Benutzer mit einfarbiger Füllung">
              <a:extLst>
                <a:ext uri="{FF2B5EF4-FFF2-40B4-BE49-F238E27FC236}">
                  <a16:creationId xmlns:a16="http://schemas.microsoft.com/office/drawing/2014/main" id="{28252153-FF93-2780-54B2-21526788C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66760" y="4554511"/>
              <a:ext cx="510426" cy="51042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08068788-1B96-10B2-E83D-F244EF17B3CB}"/>
                    </a:ext>
                  </a:extLst>
                </p:cNvPr>
                <p:cNvSpPr txBox="1"/>
                <p:nvPr/>
              </p:nvSpPr>
              <p:spPr>
                <a:xfrm>
                  <a:off x="9593846" y="5228934"/>
                  <a:ext cx="8777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𝐺𝐼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0,34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08068788-1B96-10B2-E83D-F244EF17B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3846" y="5228934"/>
                  <a:ext cx="87774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r="-694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EAA93139-041D-F78B-9B44-FBCCBC11183D}"/>
              </a:ext>
            </a:extLst>
          </p:cNvPr>
          <p:cNvGrpSpPr/>
          <p:nvPr/>
        </p:nvGrpSpPr>
        <p:grpSpPr>
          <a:xfrm>
            <a:off x="309753" y="4097829"/>
            <a:ext cx="3681772" cy="1890527"/>
            <a:chOff x="329664" y="3206263"/>
            <a:chExt cx="3681772" cy="1890527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0ED699F-6E45-E8BC-4EE8-13792F218188}"/>
                </a:ext>
              </a:extLst>
            </p:cNvPr>
            <p:cNvGrpSpPr/>
            <p:nvPr/>
          </p:nvGrpSpPr>
          <p:grpSpPr>
            <a:xfrm>
              <a:off x="329664" y="3206263"/>
              <a:ext cx="3681772" cy="1568743"/>
              <a:chOff x="7041833" y="2648449"/>
              <a:chExt cx="3681772" cy="1568743"/>
            </a:xfrm>
          </p:grpSpPr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22B584AE-85B6-1F0C-DDF4-0983F6B8F45E}"/>
                  </a:ext>
                </a:extLst>
              </p:cNvPr>
              <p:cNvSpPr/>
              <p:nvPr/>
            </p:nvSpPr>
            <p:spPr>
              <a:xfrm>
                <a:off x="8059478" y="2648449"/>
                <a:ext cx="1765005" cy="602511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Feature A ?</a:t>
                </a:r>
              </a:p>
            </p:txBody>
          </p:sp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4660535D-2118-70BC-65AC-9D07D89CF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0866" y="3298983"/>
                <a:ext cx="171615" cy="345207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A0DCCDF8-EDEF-6750-30BA-81B034330E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5273" y="3298983"/>
                <a:ext cx="194151" cy="345207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5E58851-7AE3-E939-C125-B82134F06A32}"/>
                  </a:ext>
                </a:extLst>
              </p:cNvPr>
              <p:cNvSpPr txBox="1"/>
              <p:nvPr/>
            </p:nvSpPr>
            <p:spPr>
              <a:xfrm>
                <a:off x="7650894" y="3215520"/>
                <a:ext cx="5999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True</a:t>
                </a:r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D3FA093-962C-4FF5-A62B-4EEC589FB5E2}"/>
                  </a:ext>
                </a:extLst>
              </p:cNvPr>
              <p:cNvSpPr txBox="1"/>
              <p:nvPr/>
            </p:nvSpPr>
            <p:spPr>
              <a:xfrm>
                <a:off x="9717728" y="3215520"/>
                <a:ext cx="652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False</a:t>
                </a:r>
              </a:p>
            </p:txBody>
          </p:sp>
          <p:pic>
            <p:nvPicPr>
              <p:cNvPr id="39" name="Grafik 38" descr="Benutzer mit einfarbiger Füllung">
                <a:extLst>
                  <a:ext uri="{FF2B5EF4-FFF2-40B4-BE49-F238E27FC236}">
                    <a16:creationId xmlns:a16="http://schemas.microsoft.com/office/drawing/2014/main" id="{9598E699-6F6E-1F39-1D85-EF9E846F9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41833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40" name="Grafik 39" descr="Benutzer mit einfarbiger Füllung">
                <a:extLst>
                  <a:ext uri="{FF2B5EF4-FFF2-40B4-BE49-F238E27FC236}">
                    <a16:creationId xmlns:a16="http://schemas.microsoft.com/office/drawing/2014/main" id="{B36C4982-0E36-B06F-458B-87C6332169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40454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41" name="Grafik 40" descr="Benutzer mit einfarbiger Füllung">
                <a:extLst>
                  <a:ext uri="{FF2B5EF4-FFF2-40B4-BE49-F238E27FC236}">
                    <a16:creationId xmlns:a16="http://schemas.microsoft.com/office/drawing/2014/main" id="{B84259F1-24AA-06CB-B29C-226704E1D5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839075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42" name="Grafik 41" descr="Benutzer mit einfarbiger Füllung">
                <a:extLst>
                  <a:ext uri="{FF2B5EF4-FFF2-40B4-BE49-F238E27FC236}">
                    <a16:creationId xmlns:a16="http://schemas.microsoft.com/office/drawing/2014/main" id="{856F364A-AAE8-EB11-C58E-4646B6008D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237696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43" name="Grafik 42" descr="Benutzer mit einfarbiger Füllung">
                <a:extLst>
                  <a:ext uri="{FF2B5EF4-FFF2-40B4-BE49-F238E27FC236}">
                    <a16:creationId xmlns:a16="http://schemas.microsoft.com/office/drawing/2014/main" id="{5915926F-EE78-DB27-BE9D-687B9CEFF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415937" y="3706766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44" name="Grafik 43" descr="Benutzer mit einfarbiger Füllung">
                <a:extLst>
                  <a:ext uri="{FF2B5EF4-FFF2-40B4-BE49-F238E27FC236}">
                    <a16:creationId xmlns:a16="http://schemas.microsoft.com/office/drawing/2014/main" id="{5A830FCF-BA58-3381-7EEF-8A3B71FEE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14558" y="3706766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45" name="Grafik 44" descr="Benutzer mit einfarbiger Füllung">
                <a:extLst>
                  <a:ext uri="{FF2B5EF4-FFF2-40B4-BE49-F238E27FC236}">
                    <a16:creationId xmlns:a16="http://schemas.microsoft.com/office/drawing/2014/main" id="{DADA21DF-CEAE-A13F-E3E7-12A83ABA48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213179" y="3706766"/>
                <a:ext cx="510426" cy="510426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DD88DA4-D763-32C7-94A8-6BD94CED22F0}"/>
                    </a:ext>
                  </a:extLst>
                </p:cNvPr>
                <p:cNvSpPr txBox="1"/>
                <p:nvPr/>
              </p:nvSpPr>
              <p:spPr>
                <a:xfrm>
                  <a:off x="1766705" y="4819791"/>
                  <a:ext cx="9546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𝐺𝐼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:0,405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DD88DA4-D763-32C7-94A8-6BD94CED2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705" y="4819791"/>
                  <a:ext cx="954685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769" r="-641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17DEF632-CAFD-E718-6912-985AEC33A0A8}"/>
              </a:ext>
            </a:extLst>
          </p:cNvPr>
          <p:cNvGrpSpPr/>
          <p:nvPr/>
        </p:nvGrpSpPr>
        <p:grpSpPr>
          <a:xfrm>
            <a:off x="4217061" y="3274692"/>
            <a:ext cx="3664736" cy="1867590"/>
            <a:chOff x="4020160" y="4615697"/>
            <a:chExt cx="3664736" cy="1867590"/>
          </a:xfrm>
        </p:grpSpPr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2800B8EF-9B21-76BD-E7F5-C0011D60992B}"/>
                </a:ext>
              </a:extLst>
            </p:cNvPr>
            <p:cNvGrpSpPr/>
            <p:nvPr/>
          </p:nvGrpSpPr>
          <p:grpSpPr>
            <a:xfrm>
              <a:off x="4020160" y="4615697"/>
              <a:ext cx="3664736" cy="1518710"/>
              <a:chOff x="3568769" y="5217844"/>
              <a:chExt cx="3664736" cy="1518710"/>
            </a:xfrm>
          </p:grpSpPr>
          <p:sp>
            <p:nvSpPr>
              <p:cNvPr id="47" name="Rechteck: abgerundete Ecken 46">
                <a:extLst>
                  <a:ext uri="{FF2B5EF4-FFF2-40B4-BE49-F238E27FC236}">
                    <a16:creationId xmlns:a16="http://schemas.microsoft.com/office/drawing/2014/main" id="{FE4DBA56-BDD9-CD7A-454C-BAD03E0BCE28}"/>
                  </a:ext>
                </a:extLst>
              </p:cNvPr>
              <p:cNvSpPr/>
              <p:nvPr/>
            </p:nvSpPr>
            <p:spPr>
              <a:xfrm>
                <a:off x="4573244" y="5217844"/>
                <a:ext cx="1765005" cy="602511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Feature B ?</a:t>
                </a:r>
              </a:p>
            </p:txBody>
          </p:sp>
          <p:cxnSp>
            <p:nvCxnSpPr>
              <p:cNvPr id="48" name="Gerade Verbindung mit Pfeil 47">
                <a:extLst>
                  <a:ext uri="{FF2B5EF4-FFF2-40B4-BE49-F238E27FC236}">
                    <a16:creationId xmlns:a16="http://schemas.microsoft.com/office/drawing/2014/main" id="{8FB37BC6-8A38-DD1B-BF1F-EE43DC3AF9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64632" y="5868378"/>
                <a:ext cx="171615" cy="345207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mit Pfeil 48">
                <a:extLst>
                  <a:ext uri="{FF2B5EF4-FFF2-40B4-BE49-F238E27FC236}">
                    <a16:creationId xmlns:a16="http://schemas.microsoft.com/office/drawing/2014/main" id="{DBE1E757-583E-F905-A4A4-F90265063A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9039" y="5868378"/>
                <a:ext cx="194151" cy="345207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05ED9699-5F01-5D1D-AC74-8F55D4DDE9B4}"/>
                  </a:ext>
                </a:extLst>
              </p:cNvPr>
              <p:cNvSpPr txBox="1"/>
              <p:nvPr/>
            </p:nvSpPr>
            <p:spPr>
              <a:xfrm>
                <a:off x="4164660" y="5784915"/>
                <a:ext cx="5999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True</a:t>
                </a:r>
              </a:p>
            </p:txBody>
          </p:sp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37485210-3B8C-762F-FCE0-3DFC390FD202}"/>
                  </a:ext>
                </a:extLst>
              </p:cNvPr>
              <p:cNvSpPr txBox="1"/>
              <p:nvPr/>
            </p:nvSpPr>
            <p:spPr>
              <a:xfrm>
                <a:off x="6231494" y="5784915"/>
                <a:ext cx="652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False</a:t>
                </a:r>
              </a:p>
            </p:txBody>
          </p:sp>
          <p:pic>
            <p:nvPicPr>
              <p:cNvPr id="59" name="Grafik 58" descr="Benutzer mit einfarbiger Füllung">
                <a:extLst>
                  <a:ext uri="{FF2B5EF4-FFF2-40B4-BE49-F238E27FC236}">
                    <a16:creationId xmlns:a16="http://schemas.microsoft.com/office/drawing/2014/main" id="{0BB4A945-B631-4F8C-0EA0-B57A46078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25837" y="6226128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60" name="Grafik 59" descr="Benutzer mit einfarbiger Füllung">
                <a:extLst>
                  <a:ext uri="{FF2B5EF4-FFF2-40B4-BE49-F238E27FC236}">
                    <a16:creationId xmlns:a16="http://schemas.microsoft.com/office/drawing/2014/main" id="{1DDF6555-4A41-AA53-5648-56A372D95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324458" y="6226128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61" name="Grafik 60" descr="Benutzer mit einfarbiger Füllung">
                <a:extLst>
                  <a:ext uri="{FF2B5EF4-FFF2-40B4-BE49-F238E27FC236}">
                    <a16:creationId xmlns:a16="http://schemas.microsoft.com/office/drawing/2014/main" id="{D27B453B-41B0-D79A-E232-A67AE7971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23079" y="6226128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62" name="Grafik 61" descr="Benutzer mit einfarbiger Füllung">
                <a:extLst>
                  <a:ext uri="{FF2B5EF4-FFF2-40B4-BE49-F238E27FC236}">
                    <a16:creationId xmlns:a16="http://schemas.microsoft.com/office/drawing/2014/main" id="{20E5F913-911F-FC76-7056-C19512F87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568769" y="6226128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63" name="Grafik 62" descr="Benutzer mit einfarbiger Füllung">
                <a:extLst>
                  <a:ext uri="{FF2B5EF4-FFF2-40B4-BE49-F238E27FC236}">
                    <a16:creationId xmlns:a16="http://schemas.microsoft.com/office/drawing/2014/main" id="{1CB4E253-D757-F7B4-87D2-7291154CB8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967390" y="6226128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64" name="Grafik 63" descr="Benutzer mit einfarbiger Füllung">
                <a:extLst>
                  <a:ext uri="{FF2B5EF4-FFF2-40B4-BE49-F238E27FC236}">
                    <a16:creationId xmlns:a16="http://schemas.microsoft.com/office/drawing/2014/main" id="{760AA2AF-CF06-D4C5-509D-36280B18AF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66011" y="6226128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65" name="Grafik 64" descr="Benutzer mit einfarbiger Füllung">
                <a:extLst>
                  <a:ext uri="{FF2B5EF4-FFF2-40B4-BE49-F238E27FC236}">
                    <a16:creationId xmlns:a16="http://schemas.microsoft.com/office/drawing/2014/main" id="{7ABB4D92-4BED-E720-E247-C8DB6A65A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4632" y="6226128"/>
                <a:ext cx="510426" cy="510426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C08833E0-EDB0-9429-02AB-BA6FDEB40A83}"/>
                    </a:ext>
                  </a:extLst>
                </p:cNvPr>
                <p:cNvSpPr txBox="1"/>
                <p:nvPr/>
              </p:nvSpPr>
              <p:spPr>
                <a:xfrm>
                  <a:off x="5472086" y="6206288"/>
                  <a:ext cx="954685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𝐺𝐼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:0,214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C08833E0-EDB0-9429-02AB-BA6FDEB40A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086" y="6206288"/>
                  <a:ext cx="954685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420843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6B5E06-5D46-5DFD-1CCF-13639845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Repeat </a:t>
            </a:r>
            <a:r>
              <a:rPr lang="de-DE" dirty="0" err="1"/>
              <a:t>recursivly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CC93A7-CE09-6E1F-B9A9-878022515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repeat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inpure</a:t>
            </a:r>
            <a:r>
              <a:rPr lang="de-DE" dirty="0"/>
              <a:t> </a:t>
            </a:r>
            <a:r>
              <a:rPr lang="de-DE" dirty="0" err="1"/>
              <a:t>leafs</a:t>
            </a:r>
            <a:r>
              <a:rPr lang="de-DE" dirty="0"/>
              <a:t>…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AFF8646-AD13-A638-A45A-80F80DB1C818}"/>
              </a:ext>
            </a:extLst>
          </p:cNvPr>
          <p:cNvSpPr/>
          <p:nvPr/>
        </p:nvSpPr>
        <p:spPr>
          <a:xfrm>
            <a:off x="8432568" y="3398783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 B ?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EEBB4A2-B312-24D9-C556-B38322DECC69}"/>
              </a:ext>
            </a:extLst>
          </p:cNvPr>
          <p:cNvCxnSpPr>
            <a:cxnSpLocks/>
          </p:cNvCxnSpPr>
          <p:nvPr/>
        </p:nvCxnSpPr>
        <p:spPr>
          <a:xfrm flipH="1">
            <a:off x="8623956" y="4049317"/>
            <a:ext cx="171615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56439276-C210-7F6C-9394-137E9CDD212F}"/>
              </a:ext>
            </a:extLst>
          </p:cNvPr>
          <p:cNvCxnSpPr>
            <a:cxnSpLocks/>
          </p:cNvCxnSpPr>
          <p:nvPr/>
        </p:nvCxnSpPr>
        <p:spPr>
          <a:xfrm>
            <a:off x="9918363" y="4049317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A341890F-5D5D-2D74-0373-36BB78AC8FE9}"/>
              </a:ext>
            </a:extLst>
          </p:cNvPr>
          <p:cNvSpPr txBox="1"/>
          <p:nvPr/>
        </p:nvSpPr>
        <p:spPr>
          <a:xfrm>
            <a:off x="8023984" y="3965854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True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A969DFA-FE3E-46C2-BDBA-5FFE398F40A0}"/>
              </a:ext>
            </a:extLst>
          </p:cNvPr>
          <p:cNvSpPr txBox="1"/>
          <p:nvPr/>
        </p:nvSpPr>
        <p:spPr>
          <a:xfrm>
            <a:off x="10090818" y="3965854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False</a:t>
            </a:r>
          </a:p>
        </p:txBody>
      </p:sp>
      <p:pic>
        <p:nvPicPr>
          <p:cNvPr id="19" name="Grafik 18" descr="Benutzer mit einfarbiger Füllung">
            <a:extLst>
              <a:ext uri="{FF2B5EF4-FFF2-40B4-BE49-F238E27FC236}">
                <a16:creationId xmlns:a16="http://schemas.microsoft.com/office/drawing/2014/main" id="{2380EBF2-5F26-B567-6785-D9743A62A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5161" y="4407067"/>
            <a:ext cx="510426" cy="510426"/>
          </a:xfrm>
          <a:prstGeom prst="rect">
            <a:avLst/>
          </a:prstGeom>
        </p:spPr>
      </p:pic>
      <p:pic>
        <p:nvPicPr>
          <p:cNvPr id="20" name="Grafik 19" descr="Benutzer mit einfarbiger Füllung">
            <a:extLst>
              <a:ext uri="{FF2B5EF4-FFF2-40B4-BE49-F238E27FC236}">
                <a16:creationId xmlns:a16="http://schemas.microsoft.com/office/drawing/2014/main" id="{99ACFA07-893D-4904-38B9-D3DE44A25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3782" y="4407067"/>
            <a:ext cx="510426" cy="510426"/>
          </a:xfrm>
          <a:prstGeom prst="rect">
            <a:avLst/>
          </a:prstGeom>
        </p:spPr>
      </p:pic>
      <p:pic>
        <p:nvPicPr>
          <p:cNvPr id="21" name="Grafik 20" descr="Benutzer mit einfarbiger Füllung">
            <a:extLst>
              <a:ext uri="{FF2B5EF4-FFF2-40B4-BE49-F238E27FC236}">
                <a16:creationId xmlns:a16="http://schemas.microsoft.com/office/drawing/2014/main" id="{6F03C31A-780E-32CE-F28C-E5236831E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82403" y="4407067"/>
            <a:ext cx="510426" cy="510426"/>
          </a:xfrm>
          <a:prstGeom prst="rect">
            <a:avLst/>
          </a:prstGeom>
        </p:spPr>
      </p:pic>
      <p:pic>
        <p:nvPicPr>
          <p:cNvPr id="22" name="Grafik 21" descr="Benutzer mit einfarbiger Füllung">
            <a:extLst>
              <a:ext uri="{FF2B5EF4-FFF2-40B4-BE49-F238E27FC236}">
                <a16:creationId xmlns:a16="http://schemas.microsoft.com/office/drawing/2014/main" id="{A2E2B89C-729E-FD34-F8DB-06F1E4B95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8093" y="4407067"/>
            <a:ext cx="510426" cy="510426"/>
          </a:xfrm>
          <a:prstGeom prst="rect">
            <a:avLst/>
          </a:prstGeom>
        </p:spPr>
      </p:pic>
      <p:pic>
        <p:nvPicPr>
          <p:cNvPr id="23" name="Grafik 22" descr="Benutzer mit einfarbiger Füllung">
            <a:extLst>
              <a:ext uri="{FF2B5EF4-FFF2-40B4-BE49-F238E27FC236}">
                <a16:creationId xmlns:a16="http://schemas.microsoft.com/office/drawing/2014/main" id="{C58D62B1-9375-49B2-48E3-8E90B5B24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6714" y="4407067"/>
            <a:ext cx="510426" cy="510426"/>
          </a:xfrm>
          <a:prstGeom prst="rect">
            <a:avLst/>
          </a:prstGeom>
        </p:spPr>
      </p:pic>
      <p:pic>
        <p:nvPicPr>
          <p:cNvPr id="24" name="Grafik 23" descr="Benutzer mit einfarbiger Füllung">
            <a:extLst>
              <a:ext uri="{FF2B5EF4-FFF2-40B4-BE49-F238E27FC236}">
                <a16:creationId xmlns:a16="http://schemas.microsoft.com/office/drawing/2014/main" id="{79BC9A66-86BC-90A6-97BF-3C0CFE5DB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5335" y="4407067"/>
            <a:ext cx="510426" cy="510426"/>
          </a:xfrm>
          <a:prstGeom prst="rect">
            <a:avLst/>
          </a:prstGeom>
        </p:spPr>
      </p:pic>
      <p:pic>
        <p:nvPicPr>
          <p:cNvPr id="25" name="Grafik 24" descr="Benutzer mit einfarbiger Füllung">
            <a:extLst>
              <a:ext uri="{FF2B5EF4-FFF2-40B4-BE49-F238E27FC236}">
                <a16:creationId xmlns:a16="http://schemas.microsoft.com/office/drawing/2014/main" id="{85EDA91C-085F-0E5A-48E8-D673570EF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3956" y="4407067"/>
            <a:ext cx="510426" cy="510426"/>
          </a:xfrm>
          <a:prstGeom prst="rect">
            <a:avLst/>
          </a:prstGeom>
        </p:spPr>
      </p:pic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DF054C7A-B984-73CD-4C97-7285A2F3569F}"/>
              </a:ext>
            </a:extLst>
          </p:cNvPr>
          <p:cNvSpPr/>
          <p:nvPr/>
        </p:nvSpPr>
        <p:spPr>
          <a:xfrm>
            <a:off x="7428093" y="4989374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Feature ???</a:t>
            </a:r>
          </a:p>
        </p:txBody>
      </p:sp>
      <p:graphicFrame>
        <p:nvGraphicFramePr>
          <p:cNvPr id="31" name="Tabelle 4">
            <a:extLst>
              <a:ext uri="{FF2B5EF4-FFF2-40B4-BE49-F238E27FC236}">
                <a16:creationId xmlns:a16="http://schemas.microsoft.com/office/drawing/2014/main" id="{B4F092BA-C3E1-1FC8-0E29-AEEFB31FDF35}"/>
              </a:ext>
            </a:extLst>
          </p:cNvPr>
          <p:cNvGraphicFramePr>
            <a:graphicFrameLocks noGrp="1"/>
          </p:cNvGraphicFramePr>
          <p:nvPr/>
        </p:nvGraphicFramePr>
        <p:xfrm>
          <a:off x="1003971" y="3087159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sp>
        <p:nvSpPr>
          <p:cNvPr id="28" name="Rechteck 27">
            <a:extLst>
              <a:ext uri="{FF2B5EF4-FFF2-40B4-BE49-F238E27FC236}">
                <a16:creationId xmlns:a16="http://schemas.microsoft.com/office/drawing/2014/main" id="{02F9A1DB-8E13-F416-6B9B-2C7E7F4DC6A2}"/>
              </a:ext>
            </a:extLst>
          </p:cNvPr>
          <p:cNvSpPr/>
          <p:nvPr/>
        </p:nvSpPr>
        <p:spPr>
          <a:xfrm>
            <a:off x="925520" y="3832696"/>
            <a:ext cx="4700542" cy="36671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BB96A61-36D3-A15B-18B1-D9D14177EE38}"/>
              </a:ext>
            </a:extLst>
          </p:cNvPr>
          <p:cNvSpPr/>
          <p:nvPr/>
        </p:nvSpPr>
        <p:spPr>
          <a:xfrm>
            <a:off x="838200" y="5316777"/>
            <a:ext cx="4700542" cy="86018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703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479E3A-7D56-0940-EFB9-5820ED0C2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Fertiger Baum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15CB21-D17A-D002-0992-BD4F1C7BF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Wie können nun einen neuen </a:t>
            </a:r>
            <a:r>
              <a:rPr lang="de-DE" err="1"/>
              <a:t>Imput</a:t>
            </a:r>
            <a:r>
              <a:rPr lang="de-DE"/>
              <a:t> mit Hilfe des Baumes klassifizieren.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F4825FD-7D6F-407C-3B1D-6AAA12E49272}"/>
              </a:ext>
            </a:extLst>
          </p:cNvPr>
          <p:cNvSpPr/>
          <p:nvPr/>
        </p:nvSpPr>
        <p:spPr>
          <a:xfrm>
            <a:off x="7900940" y="2732476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 B ?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A1A4C98-5FE4-1DB3-650D-80594EA66C42}"/>
              </a:ext>
            </a:extLst>
          </p:cNvPr>
          <p:cNvCxnSpPr>
            <a:cxnSpLocks/>
          </p:cNvCxnSpPr>
          <p:nvPr/>
        </p:nvCxnSpPr>
        <p:spPr>
          <a:xfrm flipH="1">
            <a:off x="8092328" y="3383010"/>
            <a:ext cx="171615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5359A73-4FD8-CD94-290B-0060A61D0535}"/>
              </a:ext>
            </a:extLst>
          </p:cNvPr>
          <p:cNvCxnSpPr>
            <a:cxnSpLocks/>
          </p:cNvCxnSpPr>
          <p:nvPr/>
        </p:nvCxnSpPr>
        <p:spPr>
          <a:xfrm>
            <a:off x="9386735" y="3383010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437D7A2B-D7B1-4907-E175-89D759A108DB}"/>
              </a:ext>
            </a:extLst>
          </p:cNvPr>
          <p:cNvSpPr txBox="1"/>
          <p:nvPr/>
        </p:nvSpPr>
        <p:spPr>
          <a:xfrm>
            <a:off x="7492356" y="3299547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True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3570D3A-6F32-9CC5-B085-301F27E38FD7}"/>
              </a:ext>
            </a:extLst>
          </p:cNvPr>
          <p:cNvSpPr txBox="1"/>
          <p:nvPr/>
        </p:nvSpPr>
        <p:spPr>
          <a:xfrm>
            <a:off x="9559190" y="3299547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False</a:t>
            </a:r>
          </a:p>
        </p:txBody>
      </p:sp>
      <p:pic>
        <p:nvPicPr>
          <p:cNvPr id="9" name="Grafik 8" descr="Benutzer mit einfarbiger Füllung">
            <a:extLst>
              <a:ext uri="{FF2B5EF4-FFF2-40B4-BE49-F238E27FC236}">
                <a16:creationId xmlns:a16="http://schemas.microsoft.com/office/drawing/2014/main" id="{EB37468E-11C4-A914-15DF-ADB01A012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3533" y="3740760"/>
            <a:ext cx="510426" cy="510426"/>
          </a:xfrm>
          <a:prstGeom prst="rect">
            <a:avLst/>
          </a:prstGeom>
        </p:spPr>
      </p:pic>
      <p:pic>
        <p:nvPicPr>
          <p:cNvPr id="10" name="Grafik 9" descr="Benutzer mit einfarbiger Füllung">
            <a:extLst>
              <a:ext uri="{FF2B5EF4-FFF2-40B4-BE49-F238E27FC236}">
                <a16:creationId xmlns:a16="http://schemas.microsoft.com/office/drawing/2014/main" id="{F0F5D2D6-0A78-2B08-C32B-DD115DA9F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2154" y="3740760"/>
            <a:ext cx="510426" cy="510426"/>
          </a:xfrm>
          <a:prstGeom prst="rect">
            <a:avLst/>
          </a:prstGeom>
        </p:spPr>
      </p:pic>
      <p:pic>
        <p:nvPicPr>
          <p:cNvPr id="11" name="Grafik 10" descr="Benutzer mit einfarbiger Füllung">
            <a:extLst>
              <a:ext uri="{FF2B5EF4-FFF2-40B4-BE49-F238E27FC236}">
                <a16:creationId xmlns:a16="http://schemas.microsoft.com/office/drawing/2014/main" id="{58406601-650F-940A-7A60-330905CBE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0775" y="3740760"/>
            <a:ext cx="510426" cy="510426"/>
          </a:xfrm>
          <a:prstGeom prst="rect">
            <a:avLst/>
          </a:prstGeom>
        </p:spPr>
      </p:pic>
      <p:pic>
        <p:nvPicPr>
          <p:cNvPr id="12" name="Grafik 11" descr="Benutzer mit einfarbiger Füllung">
            <a:extLst>
              <a:ext uri="{FF2B5EF4-FFF2-40B4-BE49-F238E27FC236}">
                <a16:creationId xmlns:a16="http://schemas.microsoft.com/office/drawing/2014/main" id="{1F611505-C820-9850-47D5-BE76BEF76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067" y="4837195"/>
            <a:ext cx="510426" cy="510426"/>
          </a:xfrm>
          <a:prstGeom prst="rect">
            <a:avLst/>
          </a:prstGeom>
        </p:spPr>
      </p:pic>
      <p:pic>
        <p:nvPicPr>
          <p:cNvPr id="13" name="Grafik 12" descr="Benutzer mit einfarbiger Füllung">
            <a:extLst>
              <a:ext uri="{FF2B5EF4-FFF2-40B4-BE49-F238E27FC236}">
                <a16:creationId xmlns:a16="http://schemas.microsoft.com/office/drawing/2014/main" id="{DC613C7D-B43B-E4C0-9E19-8BADA4DC5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7688" y="4837195"/>
            <a:ext cx="510426" cy="510426"/>
          </a:xfrm>
          <a:prstGeom prst="rect">
            <a:avLst/>
          </a:prstGeom>
        </p:spPr>
      </p:pic>
      <p:pic>
        <p:nvPicPr>
          <p:cNvPr id="14" name="Grafik 13" descr="Benutzer mit einfarbiger Füllung">
            <a:extLst>
              <a:ext uri="{FF2B5EF4-FFF2-40B4-BE49-F238E27FC236}">
                <a16:creationId xmlns:a16="http://schemas.microsoft.com/office/drawing/2014/main" id="{5D05DCC8-DC43-46C7-314F-A014D3609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6309" y="4837195"/>
            <a:ext cx="510426" cy="510426"/>
          </a:xfrm>
          <a:prstGeom prst="rect">
            <a:avLst/>
          </a:prstGeom>
        </p:spPr>
      </p:pic>
      <p:pic>
        <p:nvPicPr>
          <p:cNvPr id="15" name="Grafik 14" descr="Benutzer mit einfarbiger Füllung">
            <a:extLst>
              <a:ext uri="{FF2B5EF4-FFF2-40B4-BE49-F238E27FC236}">
                <a16:creationId xmlns:a16="http://schemas.microsoft.com/office/drawing/2014/main" id="{17CB34CC-C6BF-2BAA-1D2A-6DC38A29E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4650" y="4837195"/>
            <a:ext cx="510426" cy="510426"/>
          </a:xfrm>
          <a:prstGeom prst="rect">
            <a:avLst/>
          </a:prstGeom>
        </p:spPr>
      </p:pic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37EFA731-A553-F22E-44AF-417F1302509E}"/>
              </a:ext>
            </a:extLst>
          </p:cNvPr>
          <p:cNvSpPr/>
          <p:nvPr/>
        </p:nvSpPr>
        <p:spPr>
          <a:xfrm>
            <a:off x="7070241" y="3800098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Feature C &lt; 12,5 ? 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3EB84F5-7226-4342-04AA-F029D723952F}"/>
              </a:ext>
            </a:extLst>
          </p:cNvPr>
          <p:cNvCxnSpPr>
            <a:cxnSpLocks/>
          </p:cNvCxnSpPr>
          <p:nvPr/>
        </p:nvCxnSpPr>
        <p:spPr>
          <a:xfrm flipH="1">
            <a:off x="7244343" y="4491988"/>
            <a:ext cx="171615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7A24A75-B895-4273-DF95-270D5CE12D47}"/>
              </a:ext>
            </a:extLst>
          </p:cNvPr>
          <p:cNvCxnSpPr>
            <a:cxnSpLocks/>
          </p:cNvCxnSpPr>
          <p:nvPr/>
        </p:nvCxnSpPr>
        <p:spPr>
          <a:xfrm>
            <a:off x="8538750" y="4491988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EA63726-371A-F9F0-AB1E-5DF98939A8FD}"/>
              </a:ext>
            </a:extLst>
          </p:cNvPr>
          <p:cNvSpPr txBox="1"/>
          <p:nvPr/>
        </p:nvSpPr>
        <p:spPr>
          <a:xfrm>
            <a:off x="8216443" y="5446929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1     1.5    2</a:t>
            </a:r>
          </a:p>
        </p:txBody>
      </p:sp>
      <p:pic>
        <p:nvPicPr>
          <p:cNvPr id="20" name="Grafik 19" descr="Benutzer mit einfarbiger Füllung">
            <a:extLst>
              <a:ext uri="{FF2B5EF4-FFF2-40B4-BE49-F238E27FC236}">
                <a16:creationId xmlns:a16="http://schemas.microsoft.com/office/drawing/2014/main" id="{8FDBE8BD-2F29-118A-0C45-B7FB3F77B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1096" y="6052969"/>
            <a:ext cx="510426" cy="510426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56468BDE-32E6-6480-878A-07B05F6B9F06}"/>
              </a:ext>
            </a:extLst>
          </p:cNvPr>
          <p:cNvSpPr txBox="1"/>
          <p:nvPr/>
        </p:nvSpPr>
        <p:spPr>
          <a:xfrm>
            <a:off x="8655110" y="654388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1.5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BF007B5D-5B16-43B9-C86C-BD9FC29C8584}"/>
              </a:ext>
            </a:extLst>
          </p:cNvPr>
          <p:cNvSpPr/>
          <p:nvPr/>
        </p:nvSpPr>
        <p:spPr>
          <a:xfrm>
            <a:off x="3436623" y="5285280"/>
            <a:ext cx="2130688" cy="13510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831218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76E00E-5291-E4E9-7D6F-7A2681D5A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Problem: </a:t>
            </a:r>
            <a:r>
              <a:rPr lang="de-DE" err="1"/>
              <a:t>Overfitting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E09FAC-E317-A6C8-3595-32B66BB1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decision tree can always be fitted perfectly on its training data.</a:t>
            </a:r>
          </a:p>
          <a:p>
            <a:r>
              <a:rPr lang="en-US" dirty="0"/>
              <a:t>This is not desired, because the predictive power of such a perfect fitted tree is low.</a:t>
            </a:r>
          </a:p>
          <a:p>
            <a:r>
              <a:rPr lang="en-US" dirty="0"/>
              <a:t>There are several techniques to constrain the size of the tree:</a:t>
            </a:r>
          </a:p>
          <a:p>
            <a:pPr lvl="1"/>
            <a:r>
              <a:rPr lang="en-US" dirty="0"/>
              <a:t>Pruning (reduce tree size afterwards),</a:t>
            </a:r>
          </a:p>
          <a:p>
            <a:pPr lvl="1"/>
            <a:r>
              <a:rPr lang="en-US" dirty="0"/>
              <a:t>Determine maximum depth beforehand,</a:t>
            </a:r>
          </a:p>
          <a:p>
            <a:pPr lvl="1"/>
            <a:r>
              <a:rPr lang="en-US" dirty="0"/>
              <a:t>Set the minimum number of samples in a sheet,</a:t>
            </a:r>
          </a:p>
          <a:p>
            <a:pPr lvl="1"/>
            <a:r>
              <a:rPr lang="en-US" dirty="0"/>
              <a:t>and others... .</a:t>
            </a:r>
          </a:p>
          <a:p>
            <a:r>
              <a:rPr lang="de-DE" dirty="0">
                <a:hlinkClick r:id="rId3"/>
              </a:rPr>
              <a:t>Blogpost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choosing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.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56131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AD30BB-8DE4-814B-0F6D-3E13E1DF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Regression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BCE8D1-DF14-EC9D-9367-0F2F64356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7642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>
                <a:hlinkClick r:id="rId2"/>
              </a:rPr>
              <a:t>DecisionTreeRegressor</a:t>
            </a:r>
            <a:r>
              <a:rPr lang="de-DE" dirty="0"/>
              <a:t> (</a:t>
            </a:r>
            <a:r>
              <a:rPr lang="de-DE" dirty="0" err="1">
                <a:hlinkClick r:id="rId3"/>
              </a:rPr>
              <a:t>Example</a:t>
            </a:r>
            <a:r>
              <a:rPr lang="de-DE" dirty="0"/>
              <a:t>)</a:t>
            </a:r>
          </a:p>
          <a:p>
            <a:r>
              <a:rPr lang="en-US" dirty="0"/>
              <a:t>The procedure for calculating the tree is essentially the same.</a:t>
            </a:r>
          </a:p>
          <a:p>
            <a:r>
              <a:rPr lang="en-US" dirty="0"/>
              <a:t>Other distance measures are used to determine the criterions</a:t>
            </a:r>
          </a:p>
          <a:p>
            <a:pPr lvl="1"/>
            <a:r>
              <a:rPr lang="en-US" dirty="0" err="1"/>
              <a:t>quared_error</a:t>
            </a:r>
            <a:r>
              <a:rPr lang="en-US" dirty="0"/>
              <a:t>,</a:t>
            </a:r>
          </a:p>
          <a:p>
            <a:pPr lvl="1"/>
            <a:r>
              <a:rPr lang="en-US" dirty="0" err="1"/>
              <a:t>friedman_mse</a:t>
            </a:r>
            <a:r>
              <a:rPr lang="en-US" dirty="0"/>
              <a:t>,</a:t>
            </a:r>
          </a:p>
          <a:p>
            <a:pPr lvl="1"/>
            <a:r>
              <a:rPr lang="en-US" dirty="0" err="1"/>
              <a:t>absolute_error</a:t>
            </a:r>
            <a:r>
              <a:rPr lang="en-US" dirty="0"/>
              <a:t>,</a:t>
            </a:r>
          </a:p>
          <a:p>
            <a:pPr lvl="1"/>
            <a:r>
              <a:rPr lang="en-US" dirty="0" err="1"/>
              <a:t>poisson</a:t>
            </a:r>
            <a:r>
              <a:rPr lang="en-US" dirty="0"/>
              <a:t>,…</a:t>
            </a:r>
          </a:p>
          <a:p>
            <a:r>
              <a:rPr lang="en-US" dirty="0"/>
              <a:t>Furthermore, the average of the assigned samples is returned as a result for a sheet.</a:t>
            </a:r>
            <a:endParaRPr lang="de-DE" dirty="0"/>
          </a:p>
        </p:txBody>
      </p:sp>
      <p:pic>
        <p:nvPicPr>
          <p:cNvPr id="1026" name="Picture 2" descr="Decision Tree Regression">
            <a:extLst>
              <a:ext uri="{FF2B5EF4-FFF2-40B4-BE49-F238E27FC236}">
                <a16:creationId xmlns:a16="http://schemas.microsoft.com/office/drawing/2014/main" id="{D1081DE4-C3BC-17E1-4784-DB737E9DF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256" y="1825625"/>
            <a:ext cx="4810471" cy="360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587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AD30BB-8DE4-814B-0F6D-3E13E1DF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Regression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6D6E314-44CE-2F6E-8E1A-28762D27E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1392" y="1825625"/>
            <a:ext cx="9629215" cy="4351338"/>
          </a:xfrm>
        </p:spPr>
      </p:pic>
    </p:spTree>
    <p:extLst>
      <p:ext uri="{BB962C8B-B14F-4D97-AF65-F5344CB8AC3E}">
        <p14:creationId xmlns:p14="http://schemas.microsoft.com/office/powerpoint/2010/main" val="12190687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D819D-92B5-C186-5293-A0249369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Many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variants</a:t>
            </a:r>
            <a:r>
              <a:rPr lang="de-DE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FD7018-EC2A-39E3-5AB6-5AFE0AAE5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 are just the tip of the iceberg of tree-based models.</a:t>
            </a:r>
          </a:p>
          <a:p>
            <a:pPr lvl="1"/>
            <a:r>
              <a:rPr lang="de-DE" dirty="0" err="1"/>
              <a:t>Adaboost</a:t>
            </a:r>
            <a:endParaRPr lang="de-DE" dirty="0"/>
          </a:p>
          <a:p>
            <a:pPr lvl="1"/>
            <a:r>
              <a:rPr lang="de-DE" dirty="0" err="1"/>
              <a:t>Gradientboost</a:t>
            </a:r>
            <a:endParaRPr lang="de-DE" dirty="0"/>
          </a:p>
          <a:p>
            <a:pPr lvl="1"/>
            <a:r>
              <a:rPr lang="de-DE" dirty="0" err="1"/>
              <a:t>XGBoost</a:t>
            </a:r>
            <a:endParaRPr lang="de-DE" dirty="0"/>
          </a:p>
          <a:p>
            <a:pPr lvl="1"/>
            <a:r>
              <a:rPr lang="de-DE" dirty="0"/>
              <a:t>…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26221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958A50-9C08-C9E8-808A-2E4B1594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PCA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B9A858-FA3B-7D95-2080-EF07C32FA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Analysis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technic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preserving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possible.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D69E2A-BC76-5651-71B6-7B5A0353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874" y="3049863"/>
            <a:ext cx="61722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6491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E7E2B02-10BC-5118-3896-61CA70C6D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7" y="2582166"/>
            <a:ext cx="3309135" cy="18843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B71E3F-BC4C-4FB1-8522-7A2A391EA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8510" y="230009"/>
            <a:ext cx="3232534" cy="227082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BC56FC4-35CC-29AB-EDC2-B9CD644D4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9474" y="2577249"/>
            <a:ext cx="3157752" cy="18128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FA00FFE-1F25-5F73-0EC8-BFFDB3D87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9474" y="4466535"/>
            <a:ext cx="3141771" cy="229801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5D8B7C1-0F90-0E12-F2B5-C2C88FBB3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328" y="393837"/>
            <a:ext cx="4330620" cy="5225084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8835298-EC8D-8179-2921-40763526F3F3}"/>
              </a:ext>
            </a:extLst>
          </p:cNvPr>
          <p:cNvSpPr txBox="1"/>
          <p:nvPr/>
        </p:nvSpPr>
        <p:spPr>
          <a:xfrm>
            <a:off x="7580914" y="411811"/>
            <a:ext cx="2037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accent1"/>
                </a:solidFill>
              </a:rPr>
              <a:t>Projected</a:t>
            </a:r>
            <a:r>
              <a:rPr lang="de-DE" dirty="0">
                <a:solidFill>
                  <a:schemeClr val="accent1"/>
                </a:solidFill>
              </a:rPr>
              <a:t> on x-Axis:</a:t>
            </a:r>
          </a:p>
          <a:p>
            <a:r>
              <a:rPr lang="de-DE" dirty="0" err="1">
                <a:solidFill>
                  <a:schemeClr val="accent1"/>
                </a:solidFill>
              </a:rPr>
              <a:t>Variance</a:t>
            </a:r>
            <a:r>
              <a:rPr lang="de-DE" dirty="0">
                <a:solidFill>
                  <a:schemeClr val="accent1"/>
                </a:solidFill>
              </a:rPr>
              <a:t>: 0.0143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628A78-0AE3-71A4-223F-E5F0BCB2C992}"/>
              </a:ext>
            </a:extLst>
          </p:cNvPr>
          <p:cNvSpPr txBox="1"/>
          <p:nvPr/>
        </p:nvSpPr>
        <p:spPr>
          <a:xfrm>
            <a:off x="7578510" y="2613277"/>
            <a:ext cx="2042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Projected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on y-Axis:</a:t>
            </a:r>
          </a:p>
          <a:p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Variance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: 0.0293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151AF89-AFC7-0643-1DE0-1090C36D8011}"/>
              </a:ext>
            </a:extLst>
          </p:cNvPr>
          <p:cNvSpPr txBox="1"/>
          <p:nvPr/>
        </p:nvSpPr>
        <p:spPr>
          <a:xfrm>
            <a:off x="7578510" y="4521590"/>
            <a:ext cx="2593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Projected</a:t>
            </a:r>
            <a:r>
              <a:rPr lang="de-DE" dirty="0">
                <a:solidFill>
                  <a:srgbClr val="FF0000"/>
                </a:solidFill>
              </a:rPr>
              <a:t> on </a:t>
            </a:r>
            <a:r>
              <a:rPr lang="de-DE" dirty="0" err="1">
                <a:solidFill>
                  <a:srgbClr val="FF0000"/>
                </a:solidFill>
              </a:rPr>
              <a:t>eigenvector</a:t>
            </a:r>
            <a:r>
              <a:rPr lang="de-DE" dirty="0">
                <a:solidFill>
                  <a:srgbClr val="FF0000"/>
                </a:solidFill>
              </a:rPr>
              <a:t>:</a:t>
            </a:r>
          </a:p>
          <a:p>
            <a:r>
              <a:rPr lang="de-DE" dirty="0" err="1">
                <a:solidFill>
                  <a:srgbClr val="FF0000"/>
                </a:solidFill>
              </a:rPr>
              <a:t>Variance</a:t>
            </a:r>
            <a:r>
              <a:rPr lang="de-DE" dirty="0">
                <a:solidFill>
                  <a:srgbClr val="FF0000"/>
                </a:solidFill>
              </a:rPr>
              <a:t>: 0.038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CBDB0B9F-F55B-D017-4147-5A0C60333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296" y="1635129"/>
            <a:ext cx="1423504" cy="473703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7A6897C-3C64-F483-C83F-A02577FF72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8623" y="1537439"/>
            <a:ext cx="1358501" cy="473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8854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6760F-E424-A913-60B3-4D2A59E54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Centralizing</a:t>
            </a:r>
            <a:r>
              <a:rPr lang="de-DE" dirty="0"/>
              <a:t>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78B00C8-951D-CC1B-EF28-EAE369DE6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66861" cy="4351338"/>
              </a:xfrm>
            </p:spPr>
            <p:txBody>
              <a:bodyPr/>
              <a:lstStyle/>
              <a:p>
                <a:r>
                  <a:rPr lang="de-DE" dirty="0"/>
                  <a:t>The </a:t>
                </a:r>
                <a:r>
                  <a:rPr lang="de-DE" dirty="0" err="1"/>
                  <a:t>first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PCA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centrilize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de-DE" dirty="0"/>
              </a:p>
              <a:p>
                <a:r>
                  <a:rPr lang="de-DE" dirty="0"/>
                  <a:t>All </a:t>
                </a:r>
                <a:r>
                  <a:rPr lang="de-DE" dirty="0" err="1"/>
                  <a:t>calculations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Eigenvectors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standardized</a:t>
                </a:r>
                <a:r>
                  <a:rPr lang="de-DE" dirty="0"/>
                  <a:t> </a:t>
                </a:r>
                <a:r>
                  <a:rPr lang="de-DE" dirty="0" err="1"/>
                  <a:t>dataset</a:t>
                </a:r>
                <a:r>
                  <a:rPr lang="de-DE" dirty="0"/>
                  <a:t>,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will </a:t>
                </a:r>
                <a:r>
                  <a:rPr lang="de-DE" dirty="0" err="1"/>
                  <a:t>see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78B00C8-951D-CC1B-EF28-EAE369DE6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66861" cy="4351338"/>
              </a:xfrm>
              <a:blipFill>
                <a:blip r:embed="rId2"/>
                <a:stretch>
                  <a:fillRect l="-2256" t="-2241" r="-16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CC550F9A-3F56-03AC-DF72-C08733E4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251" y="1590053"/>
            <a:ext cx="5876925" cy="4486275"/>
          </a:xfrm>
          <a:prstGeom prst="rect">
            <a:avLst/>
          </a:prstGeom>
        </p:spPr>
      </p:pic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934C3DB5-F49E-D8A1-2801-F7AAAC0CE7B3}"/>
              </a:ext>
            </a:extLst>
          </p:cNvPr>
          <p:cNvSpPr/>
          <p:nvPr/>
        </p:nvSpPr>
        <p:spPr>
          <a:xfrm rot="2612727">
            <a:off x="9055273" y="2623932"/>
            <a:ext cx="484632" cy="1813063"/>
          </a:xfrm>
          <a:prstGeom prst="down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396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4B929-5F4A-8B86-8D97-956917D55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B000E-8868-CE23-7B50-DD1A7EA02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columns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DataFram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type </a:t>
            </a:r>
            <a:r>
              <a:rPr lang="de-DE" dirty="0">
                <a:hlinkClick r:id="rId3"/>
              </a:rPr>
              <a:t>Series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ECD0E9-3D9C-5992-2FF1-0D3783520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507" y="3038476"/>
            <a:ext cx="5907739" cy="313848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E6D594C4-0B91-78DD-4456-72679479D4F9}"/>
              </a:ext>
            </a:extLst>
          </p:cNvPr>
          <p:cNvSpPr/>
          <p:nvPr/>
        </p:nvSpPr>
        <p:spPr>
          <a:xfrm>
            <a:off x="8711609" y="5784112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0857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988C4E1-8873-6EEA-A709-5462816559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Derivation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988C4E1-8873-6EEA-A709-5462816559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011F9AD-B507-79B7-9612-8A3C8268C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dirty="0"/>
                  <a:t>We can </a:t>
                </a:r>
                <a:r>
                  <a:rPr lang="de-DE" dirty="0" err="1"/>
                  <a:t>proof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de-DE" dirty="0"/>
                  <a:t> 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any</a:t>
                </a:r>
                <a:r>
                  <a:rPr lang="de-DE" dirty="0"/>
                  <a:t> </a:t>
                </a:r>
                <a:r>
                  <a:rPr lang="de-DE" dirty="0" err="1"/>
                  <a:t>symetric</a:t>
                </a:r>
                <a:r>
                  <a:rPr lang="de-DE" dirty="0"/>
                  <a:t> </a:t>
                </a:r>
                <a:r>
                  <a:rPr lang="de-DE" dirty="0" err="1"/>
                  <a:t>matrix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as </a:t>
                </a:r>
                <a:r>
                  <a:rPr lang="de-DE" dirty="0" err="1"/>
                  <a:t>follows</a:t>
                </a:r>
                <a:r>
                  <a:rPr lang="de-DE" dirty="0"/>
                  <a:t>:</a:t>
                </a:r>
              </a:p>
              <a:p>
                <a:r>
                  <a:rPr lang="de-DE" dirty="0"/>
                  <a:t>First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𝑥𝐴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bring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a multivariate polynomial form: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eqAr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de-DE" dirty="0"/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parital</a:t>
                </a:r>
                <a:r>
                  <a:rPr lang="de-DE" dirty="0"/>
                  <a:t> </a:t>
                </a:r>
                <a:r>
                  <a:rPr lang="de-DE" dirty="0" err="1"/>
                  <a:t>derivation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summand</a:t>
                </a:r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0           ,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,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𝑘𝑘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011F9AD-B507-79B7-9612-8A3C8268C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" r="-11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9137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5011B0C-BC22-459F-34AA-162BDB9D718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Derivation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5011B0C-BC22-459F-34AA-162BDB9D71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156995C-7676-274B-9555-4F18006A88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So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write</a:t>
                </a:r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𝑘𝑘</m:t>
                        </m:r>
                      </m:sub>
                    </m:sSub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𝑘𝑖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de-DE" dirty="0"/>
              </a:p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symetric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𝐴𝑥</m:t>
                            </m:r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de-DE" dirty="0"/>
              </a:p>
              <a:p>
                <a:r>
                  <a:rPr lang="de-DE" dirty="0"/>
                  <a:t>So </a:t>
                </a:r>
                <a:r>
                  <a:rPr lang="de-DE" dirty="0" err="1"/>
                  <a:t>combined</a:t>
                </a:r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156995C-7676-274B-9555-4F18006A88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70835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A7AA2-C0F2-7F07-9578-42582B2B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Vector </a:t>
            </a:r>
            <a:r>
              <a:rPr lang="de-DE" dirty="0" err="1"/>
              <a:t>Projection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A0677B-BADC-0553-A68E-16BA4CB578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125817" cy="4351338"/>
              </a:xfrm>
            </p:spPr>
            <p:txBody>
              <a:bodyPr/>
              <a:lstStyle/>
              <a:p>
                <a:r>
                  <a:rPr lang="de-DE" dirty="0"/>
                  <a:t>Goal: Project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onto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Result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de-DE" dirty="0"/>
              </a:p>
              <a:p>
                <a:r>
                  <a:rPr lang="de-DE" dirty="0" err="1"/>
                  <a:t>Furthermore</a:t>
                </a:r>
                <a:r>
                  <a:rPr lang="de-DE" dirty="0"/>
                  <a:t>,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𝑤𝑣𝑣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𝑤𝑣</m:t>
                    </m:r>
                  </m:oMath>
                </a14:m>
                <a:endParaRPr lang="de-DE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 ist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vector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>
                    <a:hlinkClick r:id="rId3"/>
                  </a:rPr>
                  <a:t>Geogebra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A0677B-BADC-0553-A68E-16BA4CB578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125817" cy="4351338"/>
              </a:xfrm>
              <a:blipFill>
                <a:blip r:embed="rId4"/>
                <a:stretch>
                  <a:fillRect l="-1692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67F316FB-85C6-E744-1638-5222AAF4E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2258" y="3645499"/>
            <a:ext cx="4572930" cy="244026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7A04D4C-1FEE-C43C-231D-B23C15D0D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6036" y="772238"/>
            <a:ext cx="4585376" cy="240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296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A7AA2-C0F2-7F07-9578-42582B2B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Vector </a:t>
            </a:r>
            <a:r>
              <a:rPr lang="de-DE" dirty="0" err="1"/>
              <a:t>Projection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A0677B-BADC-0553-A68E-16BA4CB578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dirty="0"/>
                  <a:t>Proof: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normilze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de-DE" dirty="0"/>
                  <a:t> as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searching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𝑘𝑢</m:t>
                    </m:r>
                  </m:oMath>
                </a14:m>
                <a:r>
                  <a:rPr lang="de-DE" dirty="0"/>
                  <a:t> and 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write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equation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𝑘𝑢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know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0=</m:t>
                    </m:r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𝑘𝑢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DE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𝑘𝑤𝑢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know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and so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0=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𝑘𝑤𝑢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This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reordered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So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finally</a:t>
                </a:r>
                <a:r>
                  <a:rPr lang="de-DE" dirty="0"/>
                  <a:t> </a:t>
                </a:r>
                <a:r>
                  <a:rPr lang="de-DE" dirty="0" err="1"/>
                  <a:t>say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A0677B-BADC-0553-A68E-16BA4CB578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67F316FB-85C6-E744-1638-5222AAF4E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1400" y="365125"/>
            <a:ext cx="4572930" cy="244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57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000C8-1819-22F9-6CA6-6D2C09C31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Prerequisits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A1F9687-D0A9-9305-F882-5928F1C68E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Let‘s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Project </a:t>
                </a:r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consisting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-dimensional </a:t>
                </a:r>
                <a:r>
                  <a:rPr lang="de-DE" dirty="0" err="1"/>
                  <a:t>datapoints</a:t>
                </a:r>
                <a:r>
                  <a:rPr lang="de-DE" dirty="0"/>
                  <a:t> </a:t>
                </a:r>
                <a:r>
                  <a:rPr lang="de-DE" dirty="0" err="1"/>
                  <a:t>onto</a:t>
                </a:r>
                <a:r>
                  <a:rPr lang="de-DE" dirty="0"/>
                  <a:t> an </a:t>
                </a:r>
                <a:r>
                  <a:rPr lang="de-DE" dirty="0" err="1"/>
                  <a:t>unitvector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(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=1=</m:t>
                    </m:r>
                    <m:sSup>
                      <m:sSup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).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know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projections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described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𝑥𝑢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Let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covariancematrix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dirty="0"/>
                  <a:t> describes all </a:t>
                </a:r>
                <a:r>
                  <a:rPr lang="de-DE" dirty="0" err="1"/>
                  <a:t>covariances</a:t>
                </a:r>
                <a:r>
                  <a:rPr lang="de-DE" dirty="0"/>
                  <a:t> </a:t>
                </a:r>
                <a:r>
                  <a:rPr lang="de-DE" dirty="0" err="1"/>
                  <a:t>present</a:t>
                </a:r>
                <a:r>
                  <a:rPr lang="de-DE" dirty="0"/>
                  <a:t> in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dataset</a:t>
                </a:r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follows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projections</a:t>
                </a:r>
                <a:r>
                  <a:rPr lang="de-DE" dirty="0"/>
                  <a:t> </a:t>
                </a:r>
                <a:r>
                  <a:rPr lang="de-DE" dirty="0" err="1"/>
                  <a:t>should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choosen</a:t>
                </a:r>
                <a:r>
                  <a:rPr lang="de-DE" dirty="0"/>
                  <a:t> in such a </a:t>
                </a:r>
                <a:r>
                  <a:rPr lang="de-DE" dirty="0" err="1"/>
                  <a:t>way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covarianve</a:t>
                </a:r>
                <a:r>
                  <a:rPr lang="de-DE" dirty="0"/>
                  <a:t> </a:t>
                </a:r>
                <a:r>
                  <a:rPr lang="de-DE" dirty="0" err="1"/>
                  <a:t>matrix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possible.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A1F9687-D0A9-9305-F882-5928F1C68E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37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108263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F5EEC-F5C3-DE9A-A87D-58E0F518A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C889992-E060-BC73-5B42-D6BABBFC13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f>
                              <m:f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limLow>
                                  <m:limLow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groupChr>
                                      <m:groupChrPr>
                                        <m:chr m:val="⏟"/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groupChrPr>
                                      <m:e>
                                        <m:sSup>
                                          <m:sSup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groupChr>
                                  </m:e>
                                  <m:li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lim>
                                </m:limLow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d>
                                          <m:d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sSup>
                              <m:sSupPr>
                                <m:ctrlP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𝑆𝑢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C889992-E060-BC73-5B42-D6BABBFC1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1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E70DE6CD-CC99-A86F-EF6E-AD03CE8B51AD}"/>
              </a:ext>
            </a:extLst>
          </p:cNvPr>
          <p:cNvSpPr txBox="1"/>
          <p:nvPr/>
        </p:nvSpPr>
        <p:spPr>
          <a:xfrm>
            <a:off x="1066800" y="1573491"/>
            <a:ext cx="3584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matric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088416A-5C8E-465F-C564-3EAE0C56C947}"/>
                  </a:ext>
                </a:extLst>
              </p:cNvPr>
              <p:cNvSpPr txBox="1"/>
              <p:nvPr/>
            </p:nvSpPr>
            <p:spPr>
              <a:xfrm>
                <a:off x="7589790" y="4192981"/>
                <a:ext cx="974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𝑢𝑥</m:t>
                      </m:r>
                    </m:oMath>
                  </m:oMathPara>
                </a14:m>
                <a:endParaRPr lang="de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088416A-5C8E-465F-C564-3EAE0C56C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790" y="4192981"/>
                <a:ext cx="974819" cy="276999"/>
              </a:xfrm>
              <a:prstGeom prst="rect">
                <a:avLst/>
              </a:prstGeom>
              <a:blipFill>
                <a:blip r:embed="rId3"/>
                <a:stretch>
                  <a:fillRect l="-3125" t="-2222" r="-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06051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EBADCA55-1310-45C7-6A0A-887EC9DA30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Maximize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𝑆𝑢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EBADCA55-1310-45C7-6A0A-887EC9DA30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4F3A27-5D46-5133-25D8-8E0705FC2C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use</a:t>
                </a:r>
                <a:r>
                  <a:rPr lang="de-DE" dirty="0"/>
                  <a:t> Lagrange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maximum </a:t>
                </a:r>
                <a:r>
                  <a:rPr lang="de-DE" dirty="0" err="1"/>
                  <a:t>under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constrain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unit</a:t>
                </a:r>
                <a:r>
                  <a:rPr lang="de-DE" dirty="0"/>
                  <a:t> </a:t>
                </a:r>
                <a:r>
                  <a:rPr lang="de-DE" dirty="0" err="1"/>
                  <a:t>vector</a:t>
                </a:r>
                <a:r>
                  <a:rPr lang="de-DE" dirty="0"/>
                  <a:t>):</a:t>
                </a:r>
              </a:p>
              <a:p>
                <a:r>
                  <a:rPr lang="de-DE" dirty="0" err="1">
                    <a:ea typeface="Cambria Math" panose="02040503050406030204" pitchFamily="18" charset="0"/>
                  </a:rPr>
                  <a:t>Maximize</a:t>
                </a:r>
                <a:r>
                  <a:rPr lang="de-DE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𝑆𝑢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Set </a:t>
                </a:r>
                <a:r>
                  <a:rPr lang="de-DE" dirty="0" err="1"/>
                  <a:t>derivation</a:t>
                </a:r>
                <a:r>
                  <a:rPr lang="de-DE" dirty="0"/>
                  <a:t> </a:t>
                </a:r>
                <a:r>
                  <a:rPr lang="de-DE" dirty="0" err="1"/>
                  <a:t>equal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zero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𝑆𝑢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dirty="0"/>
              </a:p>
              <a:p>
                <a:r>
                  <a:rPr lang="de-DE" dirty="0"/>
                  <a:t>This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equivalent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being</a:t>
                </a:r>
                <a:r>
                  <a:rPr lang="de-DE" dirty="0"/>
                  <a:t> an </a:t>
                </a:r>
                <a:r>
                  <a:rPr lang="de-DE" dirty="0" err="1"/>
                  <a:t>eigenvalue</a:t>
                </a:r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being</a:t>
                </a:r>
                <a:r>
                  <a:rPr lang="de-DE" dirty="0"/>
                  <a:t> an </a:t>
                </a:r>
                <a:r>
                  <a:rPr lang="de-DE" dirty="0" err="1"/>
                  <a:t>eigenvector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𝑆𝑢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 ⇔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𝑆𝑢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see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calculation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very</a:t>
                </a:r>
                <a:r>
                  <a:rPr lang="de-DE" dirty="0"/>
                  <a:t> easy: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⇔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𝑆𝑢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𝑢𝑢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maximize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choose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biggest</a:t>
                </a:r>
                <a:r>
                  <a:rPr lang="de-DE" dirty="0"/>
                  <a:t> </a:t>
                </a:r>
                <a:r>
                  <a:rPr lang="de-DE" dirty="0" err="1"/>
                  <a:t>eigenvalue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4F3A27-5D46-5133-25D8-8E0705FC2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 r="-9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1984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E1D04F-8EA8-C2BF-3584-BA923FD5D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sklearn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E29643-8BD6-266D-45E1-79C7B1063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r>
              <a:rPr lang="de-DE" dirty="0">
                <a:hlinkClick r:id="rId2"/>
              </a:rPr>
              <a:t>PCA</a:t>
            </a:r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3"/>
              </a:rPr>
              <a:t>https://www.kaggle.com/code/viktorreichert/pca-breast-cancer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F511F6-FE8F-C5EB-9239-F231614C7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956" y="1128712"/>
            <a:ext cx="58674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937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77B317-9C3E-6F88-1322-726E6B02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Non-Negative Matrix </a:t>
            </a:r>
            <a:r>
              <a:rPr lang="de-DE" dirty="0" err="1"/>
              <a:t>Factorization</a:t>
            </a:r>
            <a:r>
              <a:rPr lang="de-DE" dirty="0"/>
              <a:t> (NMF)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98C7DE-F361-C130-092E-0AFFF0D3F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751314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1A3FF-2BE0-8053-9E4D-6EE17B19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0F94D5-698B-F9D1-52A2-2B6D1D9C3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determined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blood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.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prescribe</a:t>
            </a:r>
            <a:r>
              <a:rPr lang="de-DE" dirty="0"/>
              <a:t>  </a:t>
            </a:r>
            <a:r>
              <a:rPr lang="de-DE" dirty="0" err="1"/>
              <a:t>them</a:t>
            </a:r>
            <a:r>
              <a:rPr lang="de-DE" dirty="0"/>
              <a:t> a nutritional </a:t>
            </a:r>
            <a:r>
              <a:rPr lang="de-DE" dirty="0" err="1"/>
              <a:t>supplement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supplement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three</a:t>
            </a:r>
            <a:r>
              <a:rPr lang="de-DE" dirty="0"/>
              <a:t> different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mixed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a </a:t>
            </a:r>
            <a:r>
              <a:rPr lang="de-DE" dirty="0" err="1"/>
              <a:t>patients</a:t>
            </a:r>
            <a:r>
              <a:rPr lang="de-DE" dirty="0"/>
              <a:t> </a:t>
            </a:r>
            <a:r>
              <a:rPr lang="de-DE" dirty="0" err="1"/>
              <a:t>blood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Flasche mit einfarbiger Füllung">
            <a:extLst>
              <a:ext uri="{FF2B5EF4-FFF2-40B4-BE49-F238E27FC236}">
                <a16:creationId xmlns:a16="http://schemas.microsoft.com/office/drawing/2014/main" id="{50450AB9-7B80-E22F-C15C-4FB59DDA8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9200" y="3866587"/>
            <a:ext cx="914400" cy="914400"/>
          </a:xfrm>
          <a:prstGeom prst="rect">
            <a:avLst/>
          </a:prstGeom>
        </p:spPr>
      </p:pic>
      <p:pic>
        <p:nvPicPr>
          <p:cNvPr id="6" name="Grafik 5" descr="Flasche mit einfarbiger Füllung">
            <a:extLst>
              <a:ext uri="{FF2B5EF4-FFF2-40B4-BE49-F238E27FC236}">
                <a16:creationId xmlns:a16="http://schemas.microsoft.com/office/drawing/2014/main" id="{06260B47-E8F0-57BB-ECD9-521B7D79A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6260" y="3915010"/>
            <a:ext cx="914400" cy="914400"/>
          </a:xfrm>
          <a:prstGeom prst="rect">
            <a:avLst/>
          </a:prstGeom>
        </p:spPr>
      </p:pic>
      <p:pic>
        <p:nvPicPr>
          <p:cNvPr id="7" name="Grafik 6" descr="Flasche mit einfarbiger Füllung">
            <a:extLst>
              <a:ext uri="{FF2B5EF4-FFF2-40B4-BE49-F238E27FC236}">
                <a16:creationId xmlns:a16="http://schemas.microsoft.com/office/drawing/2014/main" id="{407AE7DB-BF98-8883-DF4E-62BD0D1B68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97730" y="3915010"/>
            <a:ext cx="914400" cy="914400"/>
          </a:xfrm>
          <a:prstGeom prst="rect">
            <a:avLst/>
          </a:prstGeom>
        </p:spPr>
      </p:pic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AA716BF1-7EA1-1333-91BE-A6E17CC53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441328"/>
              </p:ext>
            </p:extLst>
          </p:nvPr>
        </p:nvGraphicFramePr>
        <p:xfrm>
          <a:off x="1057966" y="3829015"/>
          <a:ext cx="3336234" cy="25146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12078">
                  <a:extLst>
                    <a:ext uri="{9D8B030D-6E8A-4147-A177-3AD203B41FA5}">
                      <a16:colId xmlns:a16="http://schemas.microsoft.com/office/drawing/2014/main" val="399122481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86111086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038715390"/>
                    </a:ext>
                  </a:extLst>
                </a:gridCol>
              </a:tblGrid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Blood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/>
                        <a:t>Result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Normal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5350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WBCs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62906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Neutrophils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8017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Lymphocytes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4633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Monocytes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02381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Eosinophils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8786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Basophils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95248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RBCs (</a:t>
                      </a:r>
                      <a:r>
                        <a:rPr lang="de-DE" sz="900" dirty="0" err="1"/>
                        <a:t>trillion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4.3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8789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Hb (g/</a:t>
                      </a:r>
                      <a:r>
                        <a:rPr lang="de-DE" sz="900" dirty="0" err="1"/>
                        <a:t>dL</a:t>
                      </a:r>
                      <a:r>
                        <a:rPr lang="de-DE" sz="9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165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Hematocrit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34369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Pletelets</a:t>
                      </a:r>
                      <a:r>
                        <a:rPr lang="de-DE" sz="900" dirty="0"/>
                        <a:t>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150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14729"/>
                  </a:ext>
                </a:extLst>
              </a:tr>
            </a:tbl>
          </a:graphicData>
        </a:graphic>
      </p:graphicFrame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686C71A1-CD06-5363-807C-962C0831175E}"/>
              </a:ext>
            </a:extLst>
          </p:cNvPr>
          <p:cNvSpPr/>
          <p:nvPr/>
        </p:nvSpPr>
        <p:spPr>
          <a:xfrm>
            <a:off x="5264426" y="5183550"/>
            <a:ext cx="1663148" cy="768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Translate</a:t>
            </a:r>
            <a:r>
              <a:rPr lang="de-DE" dirty="0"/>
              <a:t> </a:t>
            </a:r>
            <a:r>
              <a:rPr lang="de-DE" dirty="0" err="1"/>
              <a:t>to</a:t>
            </a:r>
            <a:endParaRPr lang="de-DE" dirty="0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45D16B44-6891-CF09-21D1-CE23A9D6E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541174"/>
              </p:ext>
            </p:extLst>
          </p:nvPr>
        </p:nvGraphicFramePr>
        <p:xfrm>
          <a:off x="7356060" y="4964347"/>
          <a:ext cx="39977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580">
                  <a:extLst>
                    <a:ext uri="{9D8B030D-6E8A-4147-A177-3AD203B41FA5}">
                      <a16:colId xmlns:a16="http://schemas.microsoft.com/office/drawing/2014/main" val="1216666724"/>
                    </a:ext>
                  </a:extLst>
                </a:gridCol>
                <a:gridCol w="1332580">
                  <a:extLst>
                    <a:ext uri="{9D8B030D-6E8A-4147-A177-3AD203B41FA5}">
                      <a16:colId xmlns:a16="http://schemas.microsoft.com/office/drawing/2014/main" val="1760058539"/>
                    </a:ext>
                  </a:extLst>
                </a:gridCol>
                <a:gridCol w="1332580">
                  <a:extLst>
                    <a:ext uri="{9D8B030D-6E8A-4147-A177-3AD203B41FA5}">
                      <a16:colId xmlns:a16="http://schemas.microsoft.com/office/drawing/2014/main" val="3681621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Serum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Serum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Serum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0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257949"/>
                  </a:ext>
                </a:extLst>
              </a:tr>
            </a:tbl>
          </a:graphicData>
        </a:graphic>
      </p:graphicFrame>
      <p:sp>
        <p:nvSpPr>
          <p:cNvPr id="14" name="Rechteck 13">
            <a:extLst>
              <a:ext uri="{FF2B5EF4-FFF2-40B4-BE49-F238E27FC236}">
                <a16:creationId xmlns:a16="http://schemas.microsoft.com/office/drawing/2014/main" id="{1D864162-C35C-DFFA-9483-BBFB9727B933}"/>
              </a:ext>
            </a:extLst>
          </p:cNvPr>
          <p:cNvSpPr/>
          <p:nvPr/>
        </p:nvSpPr>
        <p:spPr>
          <a:xfrm>
            <a:off x="1057966" y="3829015"/>
            <a:ext cx="3336234" cy="25146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5" name="Tabelle 8">
            <a:extLst>
              <a:ext uri="{FF2B5EF4-FFF2-40B4-BE49-F238E27FC236}">
                <a16:creationId xmlns:a16="http://schemas.microsoft.com/office/drawing/2014/main" id="{0FB7DAC2-FD4B-2437-F422-693169A40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789822"/>
              </p:ext>
            </p:extLst>
          </p:nvPr>
        </p:nvGraphicFramePr>
        <p:xfrm>
          <a:off x="1210366" y="3981415"/>
          <a:ext cx="3336234" cy="25146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12078">
                  <a:extLst>
                    <a:ext uri="{9D8B030D-6E8A-4147-A177-3AD203B41FA5}">
                      <a16:colId xmlns:a16="http://schemas.microsoft.com/office/drawing/2014/main" val="399122481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86111086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038715390"/>
                    </a:ext>
                  </a:extLst>
                </a:gridCol>
              </a:tblGrid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Blood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/>
                        <a:t>Result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Normal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5350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WBCs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62906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Neutrophils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8017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Lymphocytes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4633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Monocytes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02381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Eosinophils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8786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Basophils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95248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RBCs (</a:t>
                      </a:r>
                      <a:r>
                        <a:rPr lang="de-DE" sz="900" dirty="0" err="1"/>
                        <a:t>trillion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4.3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8789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Hb (g/</a:t>
                      </a:r>
                      <a:r>
                        <a:rPr lang="de-DE" sz="900" dirty="0" err="1"/>
                        <a:t>dL</a:t>
                      </a:r>
                      <a:r>
                        <a:rPr lang="de-DE" sz="9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165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Hematocrit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34369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Pletelets</a:t>
                      </a:r>
                      <a:r>
                        <a:rPr lang="de-DE" sz="900" dirty="0"/>
                        <a:t>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150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14729"/>
                  </a:ext>
                </a:extLst>
              </a:tr>
            </a:tbl>
          </a:graphicData>
        </a:graphic>
      </p:graphicFrame>
      <p:sp>
        <p:nvSpPr>
          <p:cNvPr id="16" name="Rechteck 15">
            <a:extLst>
              <a:ext uri="{FF2B5EF4-FFF2-40B4-BE49-F238E27FC236}">
                <a16:creationId xmlns:a16="http://schemas.microsoft.com/office/drawing/2014/main" id="{0CC932D4-17ED-DD2C-7B58-3F72E7444C17}"/>
              </a:ext>
            </a:extLst>
          </p:cNvPr>
          <p:cNvSpPr/>
          <p:nvPr/>
        </p:nvSpPr>
        <p:spPr>
          <a:xfrm>
            <a:off x="1210366" y="3981415"/>
            <a:ext cx="3336234" cy="2514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7" name="Tabelle 8">
            <a:extLst>
              <a:ext uri="{FF2B5EF4-FFF2-40B4-BE49-F238E27FC236}">
                <a16:creationId xmlns:a16="http://schemas.microsoft.com/office/drawing/2014/main" id="{06A0F415-EAB5-9FFD-565D-3D8604FC4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789822"/>
              </p:ext>
            </p:extLst>
          </p:nvPr>
        </p:nvGraphicFramePr>
        <p:xfrm>
          <a:off x="1362766" y="4133815"/>
          <a:ext cx="3336234" cy="25146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12078">
                  <a:extLst>
                    <a:ext uri="{9D8B030D-6E8A-4147-A177-3AD203B41FA5}">
                      <a16:colId xmlns:a16="http://schemas.microsoft.com/office/drawing/2014/main" val="399122481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86111086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038715390"/>
                    </a:ext>
                  </a:extLst>
                </a:gridCol>
              </a:tblGrid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Blood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/>
                        <a:t>Result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Normal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5350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WBCs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62906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Neutrophils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8017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Lymphocytes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4633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Monocytes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02381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Eosinophils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8786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Basophils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95248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RBCs (</a:t>
                      </a:r>
                      <a:r>
                        <a:rPr lang="de-DE" sz="900" dirty="0" err="1"/>
                        <a:t>trillion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4.3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8789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Hb (g/</a:t>
                      </a:r>
                      <a:r>
                        <a:rPr lang="de-DE" sz="900" dirty="0" err="1"/>
                        <a:t>dL</a:t>
                      </a:r>
                      <a:r>
                        <a:rPr lang="de-DE" sz="9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165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Hematocrit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34369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Pletelets</a:t>
                      </a:r>
                      <a:r>
                        <a:rPr lang="de-DE" sz="900" dirty="0"/>
                        <a:t>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150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1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256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8E6E7-5052-B3CA-FDEE-40349BB5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First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4AA1CF-A297-3DDD-75EA-EBD45FA09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>
                <a:hlinkClick r:id="rId3"/>
              </a:rPr>
              <a:t>describe</a:t>
            </a:r>
            <a:r>
              <a:rPr lang="de-DE" dirty="0"/>
              <a:t> and </a:t>
            </a:r>
            <a:r>
              <a:rPr lang="de-DE" dirty="0" err="1">
                <a:hlinkClick r:id="rId4"/>
              </a:rPr>
              <a:t>info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fast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.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>
                <a:hlinkClick r:id="rId5"/>
              </a:rPr>
              <a:t>dtypes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66AF743-6C3C-3478-2665-B9313E260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3742" y="3665469"/>
            <a:ext cx="4533900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36AF6A2-46C3-ED05-413A-378BE4A6BB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9082" y="3665469"/>
            <a:ext cx="1133475" cy="40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80510DD-AF12-E29B-F4D7-3AE1EE5175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587" y="4446519"/>
            <a:ext cx="1533525" cy="515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517AC84-FF10-C352-ACE8-B3CF3D1B4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4587" y="5028612"/>
            <a:ext cx="3181350" cy="436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67F565B-AF37-9A4F-2D71-EB23E867E6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4587" y="5531406"/>
            <a:ext cx="2724150" cy="465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764493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1A3FF-2BE0-8053-9E4D-6EE17B19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0F94D5-698B-F9D1-52A2-2B6D1D9C3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converted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dimensionality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handle.</a:t>
            </a:r>
          </a:p>
          <a:p>
            <a:r>
              <a:rPr lang="de-DE" dirty="0"/>
              <a:t>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translation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propably</a:t>
            </a:r>
            <a:r>
              <a:rPr lang="de-DE" dirty="0"/>
              <a:t> not </a:t>
            </a:r>
            <a:r>
              <a:rPr lang="de-DE" dirty="0" err="1"/>
              <a:t>perfect</a:t>
            </a:r>
            <a:r>
              <a:rPr lang="de-DE" dirty="0"/>
              <a:t> (but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ok).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Flasche mit einfarbiger Füllung">
            <a:extLst>
              <a:ext uri="{FF2B5EF4-FFF2-40B4-BE49-F238E27FC236}">
                <a16:creationId xmlns:a16="http://schemas.microsoft.com/office/drawing/2014/main" id="{50450AB9-7B80-E22F-C15C-4FB59DDA8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9200" y="3866587"/>
            <a:ext cx="914400" cy="914400"/>
          </a:xfrm>
          <a:prstGeom prst="rect">
            <a:avLst/>
          </a:prstGeom>
        </p:spPr>
      </p:pic>
      <p:pic>
        <p:nvPicPr>
          <p:cNvPr id="6" name="Grafik 5" descr="Flasche mit einfarbiger Füllung">
            <a:extLst>
              <a:ext uri="{FF2B5EF4-FFF2-40B4-BE49-F238E27FC236}">
                <a16:creationId xmlns:a16="http://schemas.microsoft.com/office/drawing/2014/main" id="{06260B47-E8F0-57BB-ECD9-521B7D79A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6260" y="3915010"/>
            <a:ext cx="914400" cy="914400"/>
          </a:xfrm>
          <a:prstGeom prst="rect">
            <a:avLst/>
          </a:prstGeom>
        </p:spPr>
      </p:pic>
      <p:pic>
        <p:nvPicPr>
          <p:cNvPr id="7" name="Grafik 6" descr="Flasche mit einfarbiger Füllung">
            <a:extLst>
              <a:ext uri="{FF2B5EF4-FFF2-40B4-BE49-F238E27FC236}">
                <a16:creationId xmlns:a16="http://schemas.microsoft.com/office/drawing/2014/main" id="{407AE7DB-BF98-8883-DF4E-62BD0D1B68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97730" y="3915010"/>
            <a:ext cx="914400" cy="914400"/>
          </a:xfrm>
          <a:prstGeom prst="rect">
            <a:avLst/>
          </a:prstGeom>
        </p:spPr>
      </p:pic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AA716BF1-7EA1-1333-91BE-A6E17CC5301F}"/>
              </a:ext>
            </a:extLst>
          </p:cNvPr>
          <p:cNvGraphicFramePr>
            <a:graphicFrameLocks noGrp="1"/>
          </p:cNvGraphicFramePr>
          <p:nvPr/>
        </p:nvGraphicFramePr>
        <p:xfrm>
          <a:off x="1057966" y="3829015"/>
          <a:ext cx="3336234" cy="25146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12078">
                  <a:extLst>
                    <a:ext uri="{9D8B030D-6E8A-4147-A177-3AD203B41FA5}">
                      <a16:colId xmlns:a16="http://schemas.microsoft.com/office/drawing/2014/main" val="399122481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86111086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038715390"/>
                    </a:ext>
                  </a:extLst>
                </a:gridCol>
              </a:tblGrid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Blood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/>
                        <a:t>Result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Normal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5350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WBCs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62906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Neutrophils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8017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Lymphocytes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4633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Monocytes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02381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Eosinophils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8786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Basophils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95248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RBCs (</a:t>
                      </a:r>
                      <a:r>
                        <a:rPr lang="de-DE" sz="900" dirty="0" err="1"/>
                        <a:t>trillion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4.3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8789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Hb (g/</a:t>
                      </a:r>
                      <a:r>
                        <a:rPr lang="de-DE" sz="900" dirty="0" err="1"/>
                        <a:t>dL</a:t>
                      </a:r>
                      <a:r>
                        <a:rPr lang="de-DE" sz="9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165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Hematocrit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34369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Pletelets</a:t>
                      </a:r>
                      <a:r>
                        <a:rPr lang="de-DE" sz="900" dirty="0"/>
                        <a:t>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150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14729"/>
                  </a:ext>
                </a:extLst>
              </a:tr>
            </a:tbl>
          </a:graphicData>
        </a:graphic>
      </p:graphicFrame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686C71A1-CD06-5363-807C-962C0831175E}"/>
              </a:ext>
            </a:extLst>
          </p:cNvPr>
          <p:cNvSpPr/>
          <p:nvPr/>
        </p:nvSpPr>
        <p:spPr>
          <a:xfrm>
            <a:off x="5264426" y="5183550"/>
            <a:ext cx="1663148" cy="768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Translate</a:t>
            </a:r>
            <a:r>
              <a:rPr lang="de-DE" dirty="0"/>
              <a:t> </a:t>
            </a:r>
            <a:r>
              <a:rPr lang="de-DE" dirty="0" err="1"/>
              <a:t>to</a:t>
            </a:r>
            <a:endParaRPr lang="de-DE" dirty="0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45D16B44-6891-CF09-21D1-CE23A9D6E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649599"/>
              </p:ext>
            </p:extLst>
          </p:nvPr>
        </p:nvGraphicFramePr>
        <p:xfrm>
          <a:off x="7356060" y="4964347"/>
          <a:ext cx="39977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580">
                  <a:extLst>
                    <a:ext uri="{9D8B030D-6E8A-4147-A177-3AD203B41FA5}">
                      <a16:colId xmlns:a16="http://schemas.microsoft.com/office/drawing/2014/main" val="1216666724"/>
                    </a:ext>
                  </a:extLst>
                </a:gridCol>
                <a:gridCol w="1332580">
                  <a:extLst>
                    <a:ext uri="{9D8B030D-6E8A-4147-A177-3AD203B41FA5}">
                      <a16:colId xmlns:a16="http://schemas.microsoft.com/office/drawing/2014/main" val="1760058539"/>
                    </a:ext>
                  </a:extLst>
                </a:gridCol>
                <a:gridCol w="1332580">
                  <a:extLst>
                    <a:ext uri="{9D8B030D-6E8A-4147-A177-3AD203B41FA5}">
                      <a16:colId xmlns:a16="http://schemas.microsoft.com/office/drawing/2014/main" val="3681621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Serum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Serum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Serum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0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257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87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881364"/>
                  </a:ext>
                </a:extLst>
              </a:tr>
            </a:tbl>
          </a:graphicData>
        </a:graphic>
      </p:graphicFrame>
      <p:sp>
        <p:nvSpPr>
          <p:cNvPr id="14" name="Rechteck 13">
            <a:extLst>
              <a:ext uri="{FF2B5EF4-FFF2-40B4-BE49-F238E27FC236}">
                <a16:creationId xmlns:a16="http://schemas.microsoft.com/office/drawing/2014/main" id="{1D864162-C35C-DFFA-9483-BBFB9727B933}"/>
              </a:ext>
            </a:extLst>
          </p:cNvPr>
          <p:cNvSpPr/>
          <p:nvPr/>
        </p:nvSpPr>
        <p:spPr>
          <a:xfrm>
            <a:off x="1057966" y="3829015"/>
            <a:ext cx="3336234" cy="25146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5" name="Tabelle 8">
            <a:extLst>
              <a:ext uri="{FF2B5EF4-FFF2-40B4-BE49-F238E27FC236}">
                <a16:creationId xmlns:a16="http://schemas.microsoft.com/office/drawing/2014/main" id="{0FB7DAC2-FD4B-2437-F422-693169A4005B}"/>
              </a:ext>
            </a:extLst>
          </p:cNvPr>
          <p:cNvGraphicFramePr>
            <a:graphicFrameLocks noGrp="1"/>
          </p:cNvGraphicFramePr>
          <p:nvPr/>
        </p:nvGraphicFramePr>
        <p:xfrm>
          <a:off x="1210366" y="3981415"/>
          <a:ext cx="3336234" cy="25146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12078">
                  <a:extLst>
                    <a:ext uri="{9D8B030D-6E8A-4147-A177-3AD203B41FA5}">
                      <a16:colId xmlns:a16="http://schemas.microsoft.com/office/drawing/2014/main" val="399122481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86111086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038715390"/>
                    </a:ext>
                  </a:extLst>
                </a:gridCol>
              </a:tblGrid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Blood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/>
                        <a:t>Result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Normal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5350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WBCs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62906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Neutrophils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8017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Lymphocytes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4633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Monocytes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02381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Eosinophils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8786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Basophils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95248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RBCs (</a:t>
                      </a:r>
                      <a:r>
                        <a:rPr lang="de-DE" sz="900" dirty="0" err="1"/>
                        <a:t>trillion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4.3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8789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Hb (g/</a:t>
                      </a:r>
                      <a:r>
                        <a:rPr lang="de-DE" sz="900" dirty="0" err="1"/>
                        <a:t>dL</a:t>
                      </a:r>
                      <a:r>
                        <a:rPr lang="de-DE" sz="9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165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Hematocrit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34369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Pletelets</a:t>
                      </a:r>
                      <a:r>
                        <a:rPr lang="de-DE" sz="900" dirty="0"/>
                        <a:t>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150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14729"/>
                  </a:ext>
                </a:extLst>
              </a:tr>
            </a:tbl>
          </a:graphicData>
        </a:graphic>
      </p:graphicFrame>
      <p:sp>
        <p:nvSpPr>
          <p:cNvPr id="16" name="Rechteck 15">
            <a:extLst>
              <a:ext uri="{FF2B5EF4-FFF2-40B4-BE49-F238E27FC236}">
                <a16:creationId xmlns:a16="http://schemas.microsoft.com/office/drawing/2014/main" id="{0CC932D4-17ED-DD2C-7B58-3F72E7444C17}"/>
              </a:ext>
            </a:extLst>
          </p:cNvPr>
          <p:cNvSpPr/>
          <p:nvPr/>
        </p:nvSpPr>
        <p:spPr>
          <a:xfrm>
            <a:off x="1210366" y="3981415"/>
            <a:ext cx="3336234" cy="2514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7" name="Tabelle 8">
            <a:extLst>
              <a:ext uri="{FF2B5EF4-FFF2-40B4-BE49-F238E27FC236}">
                <a16:creationId xmlns:a16="http://schemas.microsoft.com/office/drawing/2014/main" id="{06A0F415-EAB5-9FFD-565D-3D8604FC44D4}"/>
              </a:ext>
            </a:extLst>
          </p:cNvPr>
          <p:cNvGraphicFramePr>
            <a:graphicFrameLocks noGrp="1"/>
          </p:cNvGraphicFramePr>
          <p:nvPr/>
        </p:nvGraphicFramePr>
        <p:xfrm>
          <a:off x="1362766" y="4133815"/>
          <a:ext cx="3336234" cy="25146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12078">
                  <a:extLst>
                    <a:ext uri="{9D8B030D-6E8A-4147-A177-3AD203B41FA5}">
                      <a16:colId xmlns:a16="http://schemas.microsoft.com/office/drawing/2014/main" val="399122481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86111086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038715390"/>
                    </a:ext>
                  </a:extLst>
                </a:gridCol>
              </a:tblGrid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Blood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/>
                        <a:t>Result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Normal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5350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WBCs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62906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Neutrophils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8017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Lymphocytes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4633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Monocytes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02381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Eosinophils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8786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Basophils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95248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RBCs (</a:t>
                      </a:r>
                      <a:r>
                        <a:rPr lang="de-DE" sz="900" dirty="0" err="1"/>
                        <a:t>trillion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4.3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8789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Hb (g/</a:t>
                      </a:r>
                      <a:r>
                        <a:rPr lang="de-DE" sz="900" dirty="0" err="1"/>
                        <a:t>dL</a:t>
                      </a:r>
                      <a:r>
                        <a:rPr lang="de-DE" sz="9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165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Hematocrit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34369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Pletelets</a:t>
                      </a:r>
                      <a:r>
                        <a:rPr lang="de-DE" sz="900" dirty="0"/>
                        <a:t>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150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1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3499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2B063-3DAD-B083-CE4B-C9848267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 </a:t>
            </a:r>
            <a:r>
              <a:rPr lang="de-DE" dirty="0" err="1"/>
              <a:t>behind</a:t>
            </a:r>
            <a:r>
              <a:rPr lang="de-DE" dirty="0"/>
              <a:t> NMF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50086F5-3439-BFF0-1D51-DEC31275F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2332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dirty="0"/>
                  <a:t>Asume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</a:t>
                </a:r>
                <a:r>
                  <a:rPr lang="de-DE" dirty="0" err="1"/>
                  <a:t>dataset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dirty="0"/>
                  <a:t> positive features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samples</a:t>
                </a:r>
                <a:r>
                  <a:rPr lang="de-DE" dirty="0"/>
                  <a:t>. So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</a:t>
                </a:r>
                <a:r>
                  <a:rPr lang="de-DE" dirty="0" err="1"/>
                  <a:t>transposed</a:t>
                </a:r>
                <a:r>
                  <a:rPr lang="de-DE" dirty="0"/>
                  <a:t> matrix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samples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every</a:t>
                </a:r>
                <a:r>
                  <a:rPr lang="de-DE" dirty="0"/>
                  <a:t> </a:t>
                </a:r>
                <a:r>
                  <a:rPr lang="de-DE" b="1" dirty="0" err="1"/>
                  <a:t>column</a:t>
                </a:r>
                <a:r>
                  <a:rPr lang="de-DE" dirty="0"/>
                  <a:t> </a:t>
                </a:r>
                <a:r>
                  <a:rPr lang="de-DE" dirty="0" err="1"/>
                  <a:t>represents</a:t>
                </a:r>
                <a:r>
                  <a:rPr lang="de-DE" dirty="0"/>
                  <a:t> a sample).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reduce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dimensionality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dataset</a:t>
                </a:r>
                <a:r>
                  <a:rPr lang="de-DE" dirty="0"/>
                  <a:t>, so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represent</a:t>
                </a:r>
                <a:r>
                  <a:rPr lang="de-DE" dirty="0"/>
                  <a:t> </a:t>
                </a:r>
                <a:r>
                  <a:rPr lang="de-DE" dirty="0" err="1"/>
                  <a:t>every</a:t>
                </a:r>
                <a:r>
                  <a:rPr lang="de-DE" dirty="0"/>
                  <a:t> sample </a:t>
                </a:r>
                <a:r>
                  <a:rPr lang="de-DE" dirty="0" err="1"/>
                  <a:t>as</a:t>
                </a:r>
                <a:r>
                  <a:rPr lang="de-DE" dirty="0"/>
                  <a:t> a linear </a:t>
                </a:r>
                <a:r>
                  <a:rPr lang="de-DE" dirty="0" err="1"/>
                  <a:t>combination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vectors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In </a:t>
                </a:r>
                <a:r>
                  <a:rPr lang="de-DE" dirty="0" err="1"/>
                  <a:t>other</a:t>
                </a:r>
                <a:r>
                  <a:rPr lang="de-DE" dirty="0"/>
                  <a:t> </a:t>
                </a:r>
                <a:r>
                  <a:rPr lang="de-DE" dirty="0" err="1"/>
                  <a:t>words</a:t>
                </a:r>
                <a:r>
                  <a:rPr lang="de-DE" dirty="0"/>
                  <a:t>: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looking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matrices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b="0" dirty="0"/>
                  <a:t> an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de-DE" b="0" dirty="0"/>
                  <a:t> </a:t>
                </a:r>
                <a:r>
                  <a:rPr lang="de-DE" b="0" dirty="0" err="1"/>
                  <a:t>with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best</a:t>
                </a:r>
                <a:r>
                  <a:rPr lang="de-DE" b="0" dirty="0"/>
                  <a:t> </a:t>
                </a:r>
                <a:r>
                  <a:rPr lang="de-DE" b="0" dirty="0" err="1"/>
                  <a:t>approximation</a:t>
                </a:r>
                <a:r>
                  <a:rPr lang="de-DE" b="0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de-DE" b="0" dirty="0"/>
                  <a:t>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50086F5-3439-BFF0-1D51-DEC31275F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23321"/>
              </a:xfrm>
              <a:blipFill>
                <a:blip r:embed="rId2"/>
                <a:stretch>
                  <a:fillRect l="-928" t="-4474" r="-1391" b="-55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6D576CE-13B7-D354-AF20-53CE2145BF6A}"/>
              </a:ext>
            </a:extLst>
          </p:cNvPr>
          <p:cNvGrpSpPr/>
          <p:nvPr/>
        </p:nvGrpSpPr>
        <p:grpSpPr>
          <a:xfrm>
            <a:off x="2157303" y="4741102"/>
            <a:ext cx="7877393" cy="1929822"/>
            <a:chOff x="1530470" y="1554150"/>
            <a:chExt cx="7877393" cy="1929822"/>
          </a:xfrm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B0D65D0E-39B5-1FA1-AEE9-8E2A7818F015}"/>
                </a:ext>
              </a:extLst>
            </p:cNvPr>
            <p:cNvSpPr/>
            <p:nvPr/>
          </p:nvSpPr>
          <p:spPr>
            <a:xfrm>
              <a:off x="3371719" y="2327935"/>
              <a:ext cx="282389" cy="574095"/>
            </a:xfrm>
            <a:prstGeom prst="roundRect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  <a:alpha val="50000"/>
                  </a:schemeClr>
                </a:gs>
                <a:gs pos="83000">
                  <a:schemeClr val="accent4">
                    <a:lumMod val="60000"/>
                    <a:lumOff val="40000"/>
                    <a:alpha val="50000"/>
                  </a:schemeClr>
                </a:gs>
                <a:gs pos="100000">
                  <a:schemeClr val="accent4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E95B718C-E593-057E-0EB0-B81A749FFE4C}"/>
                </a:ext>
              </a:extLst>
            </p:cNvPr>
            <p:cNvSpPr/>
            <p:nvPr/>
          </p:nvSpPr>
          <p:spPr>
            <a:xfrm>
              <a:off x="1842510" y="2090173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6">
                    <a:lumMod val="20000"/>
                    <a:lumOff val="80000"/>
                    <a:alpha val="50000"/>
                  </a:schemeClr>
                </a:gs>
                <a:gs pos="83000">
                  <a:schemeClr val="accent6">
                    <a:lumMod val="60000"/>
                    <a:lumOff val="40000"/>
                    <a:alpha val="50000"/>
                  </a:schemeClr>
                </a:gs>
                <a:gs pos="100000">
                  <a:schemeClr val="accent6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078BCC69-1EB3-9AB1-57C7-4CCD49869CAF}"/>
                </a:ext>
              </a:extLst>
            </p:cNvPr>
            <p:cNvSpPr/>
            <p:nvPr/>
          </p:nvSpPr>
          <p:spPr>
            <a:xfrm>
              <a:off x="5854454" y="2345635"/>
              <a:ext cx="2584174" cy="242576"/>
            </a:xfrm>
            <a:prstGeom prst="roundRect">
              <a:avLst/>
            </a:prstGeom>
            <a:gradFill flip="none" rotWithShape="1">
              <a:gsLst>
                <a:gs pos="1000">
                  <a:schemeClr val="accent1">
                    <a:lumMod val="20000"/>
                    <a:lumOff val="80000"/>
                    <a:alpha val="50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FAFE9D20-FA3B-029D-FE4E-E10973662D35}"/>
                </a:ext>
              </a:extLst>
            </p:cNvPr>
            <p:cNvSpPr/>
            <p:nvPr/>
          </p:nvSpPr>
          <p:spPr>
            <a:xfrm>
              <a:off x="6347595" y="2070889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2">
                    <a:lumMod val="20000"/>
                    <a:lumOff val="80000"/>
                    <a:alpha val="50000"/>
                  </a:schemeClr>
                </a:gs>
                <a:gs pos="83000">
                  <a:schemeClr val="accent2">
                    <a:lumMod val="60000"/>
                    <a:lumOff val="40000"/>
                    <a:alpha val="5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2F5B7622-A100-F359-E2ED-9386DBCF2C59}"/>
                    </a:ext>
                  </a:extLst>
                </p:cNvPr>
                <p:cNvSpPr txBox="1"/>
                <p:nvPr/>
              </p:nvSpPr>
              <p:spPr>
                <a:xfrm>
                  <a:off x="1644123" y="2079999"/>
                  <a:ext cx="6924331" cy="10346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6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6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2F5B7622-A100-F359-E2ED-9386DBCF2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4123" y="2079999"/>
                  <a:ext cx="6924331" cy="10346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E391CF-3D97-831D-2E0C-E5884705708A}"/>
                </a:ext>
              </a:extLst>
            </p:cNvPr>
            <p:cNvSpPr txBox="1"/>
            <p:nvPr/>
          </p:nvSpPr>
          <p:spPr>
            <a:xfrm>
              <a:off x="6096000" y="3114640"/>
              <a:ext cx="85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2"/>
                  </a:solidFill>
                </a:rPr>
                <a:t>sample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3DA6C6F-4D40-79D3-889E-91DEA5D8C366}"/>
                </a:ext>
              </a:extLst>
            </p:cNvPr>
            <p:cNvSpPr txBox="1"/>
            <p:nvPr/>
          </p:nvSpPr>
          <p:spPr>
            <a:xfrm>
              <a:off x="8543203" y="2282257"/>
              <a:ext cx="86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feature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FF9E1998-B15A-397D-3EC6-37A157354CCD}"/>
                    </a:ext>
                  </a:extLst>
                </p:cNvPr>
                <p:cNvSpPr txBox="1"/>
                <p:nvPr/>
              </p:nvSpPr>
              <p:spPr>
                <a:xfrm>
                  <a:off x="6613448" y="1554150"/>
                  <a:ext cx="11059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Dataset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FF9E1998-B15A-397D-3EC6-37A157354C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3448" y="1554150"/>
                  <a:ext cx="110594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972" t="-10000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5B481A9-75DB-2A81-3C7F-E265CAAE1346}"/>
                </a:ext>
              </a:extLst>
            </p:cNvPr>
            <p:cNvSpPr txBox="1"/>
            <p:nvPr/>
          </p:nvSpPr>
          <p:spPr>
            <a:xfrm>
              <a:off x="1546658" y="3114640"/>
              <a:ext cx="1294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6"/>
                  </a:solidFill>
                </a:rPr>
                <a:t>basis vector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E089C3D5-3DD8-03DF-6AEC-E4F040978DFD}"/>
                </a:ext>
              </a:extLst>
            </p:cNvPr>
            <p:cNvSpPr txBox="1"/>
            <p:nvPr/>
          </p:nvSpPr>
          <p:spPr>
            <a:xfrm>
              <a:off x="2953345" y="3086492"/>
              <a:ext cx="1105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4"/>
                  </a:solidFill>
                </a:rPr>
                <a:t>activation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3529AB7-AE14-5041-07A1-625BFA16001B}"/>
                    </a:ext>
                  </a:extLst>
                </p:cNvPr>
                <p:cNvSpPr txBox="1"/>
                <p:nvPr/>
              </p:nvSpPr>
              <p:spPr>
                <a:xfrm>
                  <a:off x="3137192" y="1841359"/>
                  <a:ext cx="20111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Activation matrix </a:t>
                  </a:r>
                  <a14:m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3529AB7-AE14-5041-07A1-625BFA160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192" y="1841359"/>
                  <a:ext cx="2011192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424" t="-10000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BFDBADD6-3E0A-5035-B3D4-FD64C77687F4}"/>
                    </a:ext>
                  </a:extLst>
                </p:cNvPr>
                <p:cNvSpPr txBox="1"/>
                <p:nvPr/>
              </p:nvSpPr>
              <p:spPr>
                <a:xfrm>
                  <a:off x="1530470" y="1554150"/>
                  <a:ext cx="14083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de-DE" dirty="0"/>
                    <a:t>dictionary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BFDBADD6-3E0A-5035-B3D4-FD64C7768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470" y="1554150"/>
                  <a:ext cx="140833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030" t="-10000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A25CE840-3549-A06C-CB30-0A388E53F4F3}"/>
              </a:ext>
            </a:extLst>
          </p:cNvPr>
          <p:cNvSpPr txBox="1"/>
          <p:nvPr/>
        </p:nvSpPr>
        <p:spPr>
          <a:xfrm>
            <a:off x="7914503" y="667265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3*5=15</a:t>
            </a:r>
          </a:p>
        </p:txBody>
      </p:sp>
    </p:spTree>
    <p:extLst>
      <p:ext uri="{BB962C8B-B14F-4D97-AF65-F5344CB8AC3E}">
        <p14:creationId xmlns:p14="http://schemas.microsoft.com/office/powerpoint/2010/main" val="27328385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2B063-3DAD-B083-CE4B-C9848267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 </a:t>
            </a:r>
            <a:r>
              <a:rPr lang="de-DE" dirty="0" err="1"/>
              <a:t>behind</a:t>
            </a:r>
            <a:r>
              <a:rPr lang="de-DE" dirty="0"/>
              <a:t> NMF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50086F5-3439-BFF0-1D51-DEC31275F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676256"/>
              </a:xfrm>
            </p:spPr>
            <p:txBody>
              <a:bodyPr>
                <a:normAutofit/>
              </a:bodyPr>
              <a:lstStyle/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call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1" dirty="0"/>
                  <a:t>dictionary matrix </a:t>
                </a:r>
                <a:r>
                  <a:rPr lang="de-DE" b="0" dirty="0"/>
                  <a:t>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de-DE" b="0" dirty="0"/>
                  <a:t> </a:t>
                </a:r>
                <a:r>
                  <a:rPr lang="de-DE" b="0" dirty="0" err="1"/>
                  <a:t>are</a:t>
                </a:r>
                <a:r>
                  <a:rPr lang="de-DE" b="0" dirty="0"/>
                  <a:t> </a:t>
                </a:r>
                <a:r>
                  <a:rPr lang="de-DE" b="0" dirty="0" err="1"/>
                  <a:t>called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1" dirty="0" err="1"/>
                  <a:t>activations</a:t>
                </a:r>
                <a:r>
                  <a:rPr lang="de-DE" b="0" dirty="0"/>
                  <a:t>.</a:t>
                </a:r>
              </a:p>
              <a:p>
                <a:r>
                  <a:rPr lang="de-DE" b="0" dirty="0"/>
                  <a:t>The </a:t>
                </a:r>
                <a:r>
                  <a:rPr lang="de-DE" b="0" dirty="0" err="1"/>
                  <a:t>columns</a:t>
                </a:r>
                <a:r>
                  <a:rPr lang="de-DE" b="0" dirty="0"/>
                  <a:t>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b="0" dirty="0"/>
                  <a:t> </a:t>
                </a:r>
                <a:r>
                  <a:rPr lang="de-DE" b="0" dirty="0" err="1"/>
                  <a:t>are</a:t>
                </a:r>
                <a:r>
                  <a:rPr lang="de-DE" b="0" dirty="0"/>
                  <a:t> </a:t>
                </a:r>
                <a:r>
                  <a:rPr lang="de-DE" b="0" dirty="0" err="1"/>
                  <a:t>called</a:t>
                </a:r>
                <a:r>
                  <a:rPr lang="de-DE" b="0" dirty="0"/>
                  <a:t> basis </a:t>
                </a:r>
                <a:r>
                  <a:rPr lang="de-DE" b="0" dirty="0" err="1"/>
                  <a:t>vectors</a:t>
                </a:r>
                <a:r>
                  <a:rPr lang="de-DE" b="0" dirty="0"/>
                  <a:t>. </a:t>
                </a:r>
                <a:r>
                  <a:rPr lang="de-DE" b="0" dirty="0" err="1"/>
                  <a:t>They</a:t>
                </a:r>
                <a:r>
                  <a:rPr lang="de-DE" b="0" dirty="0"/>
                  <a:t> </a:t>
                </a:r>
                <a:r>
                  <a:rPr lang="de-DE" b="0" dirty="0" err="1"/>
                  <a:t>are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building</a:t>
                </a:r>
                <a:r>
                  <a:rPr lang="de-DE" b="0" dirty="0"/>
                  <a:t> </a:t>
                </a:r>
                <a:r>
                  <a:rPr lang="de-DE" b="0" dirty="0" err="1"/>
                  <a:t>blocks</a:t>
                </a:r>
                <a:r>
                  <a:rPr lang="de-DE" b="0" dirty="0"/>
                  <a:t> </a:t>
                </a:r>
                <a:r>
                  <a:rPr lang="de-DE" b="0" dirty="0" err="1"/>
                  <a:t>of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samples</a:t>
                </a:r>
                <a:r>
                  <a:rPr lang="de-DE" b="0" dirty="0"/>
                  <a:t>.</a:t>
                </a:r>
              </a:p>
              <a:p>
                <a:r>
                  <a:rPr lang="de-DE" dirty="0"/>
                  <a:t>The </a:t>
                </a:r>
                <a:r>
                  <a:rPr lang="de-DE" dirty="0" err="1"/>
                  <a:t>columns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de-DE" b="0" dirty="0"/>
                  <a:t> describe </a:t>
                </a:r>
                <a:r>
                  <a:rPr lang="de-DE" b="0" dirty="0" err="1"/>
                  <a:t>how</a:t>
                </a:r>
                <a:r>
                  <a:rPr lang="de-DE" b="0" dirty="0"/>
                  <a:t> </a:t>
                </a:r>
                <a:r>
                  <a:rPr lang="de-DE" b="0" dirty="0" err="1"/>
                  <a:t>to</a:t>
                </a:r>
                <a:r>
                  <a:rPr lang="de-DE" b="0" dirty="0"/>
                  <a:t> </a:t>
                </a:r>
                <a:r>
                  <a:rPr lang="de-DE" b="0" dirty="0" err="1"/>
                  <a:t>combine</a:t>
                </a:r>
                <a:r>
                  <a:rPr lang="de-DE" b="0" dirty="0"/>
                  <a:t> </a:t>
                </a:r>
                <a:r>
                  <a:rPr lang="de-DE" b="0" dirty="0" err="1"/>
                  <a:t>these</a:t>
                </a:r>
                <a:r>
                  <a:rPr lang="de-DE" b="0" dirty="0"/>
                  <a:t> basis </a:t>
                </a:r>
                <a:r>
                  <a:rPr lang="de-DE" b="0" dirty="0" err="1"/>
                  <a:t>vectors</a:t>
                </a:r>
                <a:r>
                  <a:rPr lang="de-DE" b="0" dirty="0"/>
                  <a:t> </a:t>
                </a:r>
                <a:r>
                  <a:rPr lang="de-DE" b="0" dirty="0" err="1"/>
                  <a:t>to</a:t>
                </a:r>
                <a:r>
                  <a:rPr lang="de-DE" b="0" dirty="0"/>
                  <a:t> a sample.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50086F5-3439-BFF0-1D51-DEC31275F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676256"/>
              </a:xfrm>
              <a:blipFill>
                <a:blip r:embed="rId2"/>
                <a:stretch>
                  <a:fillRect l="-1043" t="-36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C12AB574-DA63-5564-5FA0-618D7CEAFA9A}"/>
                  </a:ext>
                </a:extLst>
              </p:cNvPr>
              <p:cNvSpPr txBox="1"/>
              <p:nvPr/>
            </p:nvSpPr>
            <p:spPr>
              <a:xfrm>
                <a:off x="9170036" y="773237"/>
                <a:ext cx="19053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3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32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sz="32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de-DE" sz="32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C12AB574-DA63-5564-5FA0-618D7CEAF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036" y="773237"/>
                <a:ext cx="190539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A535277-7D7A-0125-4BC1-BFC309F58022}"/>
              </a:ext>
            </a:extLst>
          </p:cNvPr>
          <p:cNvGrpSpPr/>
          <p:nvPr/>
        </p:nvGrpSpPr>
        <p:grpSpPr>
          <a:xfrm>
            <a:off x="2157303" y="4741102"/>
            <a:ext cx="7877393" cy="1929822"/>
            <a:chOff x="1530470" y="1554150"/>
            <a:chExt cx="7877393" cy="1929822"/>
          </a:xfrm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ED7692F2-D537-9237-444C-3491F268CB0A}"/>
                </a:ext>
              </a:extLst>
            </p:cNvPr>
            <p:cNvSpPr/>
            <p:nvPr/>
          </p:nvSpPr>
          <p:spPr>
            <a:xfrm>
              <a:off x="3371719" y="2327935"/>
              <a:ext cx="282389" cy="574095"/>
            </a:xfrm>
            <a:prstGeom prst="roundRect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  <a:alpha val="50000"/>
                  </a:schemeClr>
                </a:gs>
                <a:gs pos="83000">
                  <a:schemeClr val="accent4">
                    <a:lumMod val="60000"/>
                    <a:lumOff val="40000"/>
                    <a:alpha val="50000"/>
                  </a:schemeClr>
                </a:gs>
                <a:gs pos="100000">
                  <a:schemeClr val="accent4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409B6D61-F496-14FA-C9D4-D7AA65C22134}"/>
                </a:ext>
              </a:extLst>
            </p:cNvPr>
            <p:cNvSpPr/>
            <p:nvPr/>
          </p:nvSpPr>
          <p:spPr>
            <a:xfrm>
              <a:off x="1842510" y="2090173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6">
                    <a:lumMod val="20000"/>
                    <a:lumOff val="80000"/>
                    <a:alpha val="50000"/>
                  </a:schemeClr>
                </a:gs>
                <a:gs pos="83000">
                  <a:schemeClr val="accent6">
                    <a:lumMod val="60000"/>
                    <a:lumOff val="40000"/>
                    <a:alpha val="50000"/>
                  </a:schemeClr>
                </a:gs>
                <a:gs pos="100000">
                  <a:schemeClr val="accent6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C4DD4808-DFBE-6063-B8AE-53FFE2A906E3}"/>
                </a:ext>
              </a:extLst>
            </p:cNvPr>
            <p:cNvSpPr/>
            <p:nvPr/>
          </p:nvSpPr>
          <p:spPr>
            <a:xfrm>
              <a:off x="5854454" y="2345635"/>
              <a:ext cx="2584174" cy="242576"/>
            </a:xfrm>
            <a:prstGeom prst="roundRect">
              <a:avLst/>
            </a:prstGeom>
            <a:gradFill flip="none" rotWithShape="1">
              <a:gsLst>
                <a:gs pos="1000">
                  <a:schemeClr val="accent1">
                    <a:lumMod val="20000"/>
                    <a:lumOff val="80000"/>
                    <a:alpha val="50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6E0968B6-7899-3E43-8DE5-20DA3CD33BC9}"/>
                </a:ext>
              </a:extLst>
            </p:cNvPr>
            <p:cNvSpPr/>
            <p:nvPr/>
          </p:nvSpPr>
          <p:spPr>
            <a:xfrm>
              <a:off x="6347595" y="2070889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2">
                    <a:lumMod val="20000"/>
                    <a:lumOff val="80000"/>
                    <a:alpha val="50000"/>
                  </a:schemeClr>
                </a:gs>
                <a:gs pos="83000">
                  <a:schemeClr val="accent2">
                    <a:lumMod val="60000"/>
                    <a:lumOff val="40000"/>
                    <a:alpha val="5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1B6F4B7D-DBE7-98E6-41D4-8F88FF735B21}"/>
                    </a:ext>
                  </a:extLst>
                </p:cNvPr>
                <p:cNvSpPr txBox="1"/>
                <p:nvPr/>
              </p:nvSpPr>
              <p:spPr>
                <a:xfrm>
                  <a:off x="1644123" y="2079999"/>
                  <a:ext cx="6924331" cy="10346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6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6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1B6F4B7D-DBE7-98E6-41D4-8F88FF735B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4123" y="2079999"/>
                  <a:ext cx="6924331" cy="103464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3894274E-2022-3790-C620-E518925DC142}"/>
                </a:ext>
              </a:extLst>
            </p:cNvPr>
            <p:cNvSpPr txBox="1"/>
            <p:nvPr/>
          </p:nvSpPr>
          <p:spPr>
            <a:xfrm>
              <a:off x="6096000" y="3114640"/>
              <a:ext cx="85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2"/>
                  </a:solidFill>
                </a:rPr>
                <a:t>sample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40EE0E2A-BADD-D4E3-B104-A29C32914D06}"/>
                </a:ext>
              </a:extLst>
            </p:cNvPr>
            <p:cNvSpPr txBox="1"/>
            <p:nvPr/>
          </p:nvSpPr>
          <p:spPr>
            <a:xfrm>
              <a:off x="8543203" y="2282257"/>
              <a:ext cx="86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feature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F975D69B-A87C-1506-EE9D-627DAD4A1C7D}"/>
                    </a:ext>
                  </a:extLst>
                </p:cNvPr>
                <p:cNvSpPr txBox="1"/>
                <p:nvPr/>
              </p:nvSpPr>
              <p:spPr>
                <a:xfrm>
                  <a:off x="6613448" y="1554150"/>
                  <a:ext cx="11059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Dataset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F975D69B-A87C-1506-EE9D-627DAD4A1C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3448" y="1554150"/>
                  <a:ext cx="110594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4972" t="-10000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9B445D4D-77AC-7350-CFBE-0E13E6D24B10}"/>
                </a:ext>
              </a:extLst>
            </p:cNvPr>
            <p:cNvSpPr txBox="1"/>
            <p:nvPr/>
          </p:nvSpPr>
          <p:spPr>
            <a:xfrm>
              <a:off x="1546658" y="3114640"/>
              <a:ext cx="1294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6"/>
                  </a:solidFill>
                </a:rPr>
                <a:t>basis vector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117A1104-E3C1-B1E5-DD4E-E7FF1E1EE5F4}"/>
                </a:ext>
              </a:extLst>
            </p:cNvPr>
            <p:cNvSpPr txBox="1"/>
            <p:nvPr/>
          </p:nvSpPr>
          <p:spPr>
            <a:xfrm>
              <a:off x="2953345" y="3086492"/>
              <a:ext cx="1105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4"/>
                  </a:solidFill>
                </a:rPr>
                <a:t>activation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B920AA4C-0F79-A910-3098-409B34079C5C}"/>
                    </a:ext>
                  </a:extLst>
                </p:cNvPr>
                <p:cNvSpPr txBox="1"/>
                <p:nvPr/>
              </p:nvSpPr>
              <p:spPr>
                <a:xfrm>
                  <a:off x="3137192" y="1841359"/>
                  <a:ext cx="20111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Activation matrix </a:t>
                  </a:r>
                  <a14:m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B920AA4C-0F79-A910-3098-409B34079C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192" y="1841359"/>
                  <a:ext cx="201119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424" t="-10000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7786E459-E641-9AF4-34DA-A00FA726F1CF}"/>
                    </a:ext>
                  </a:extLst>
                </p:cNvPr>
                <p:cNvSpPr txBox="1"/>
                <p:nvPr/>
              </p:nvSpPr>
              <p:spPr>
                <a:xfrm>
                  <a:off x="1530470" y="1554150"/>
                  <a:ext cx="14083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de-DE" dirty="0"/>
                    <a:t>dictionary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7786E459-E641-9AF4-34DA-A00FA726F1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470" y="1554150"/>
                  <a:ext cx="140833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030" t="-10000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789702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8831EA-0C4A-0245-9B5B-E7ACA6FB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NMF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815276F-2E94-D8C0-9E1F-341FA852C763}"/>
              </a:ext>
            </a:extLst>
          </p:cNvPr>
          <p:cNvSpPr/>
          <p:nvPr/>
        </p:nvSpPr>
        <p:spPr>
          <a:xfrm>
            <a:off x="3406884" y="3357546"/>
            <a:ext cx="336855" cy="574095"/>
          </a:xfrm>
          <a:prstGeom prst="roundRect">
            <a:avLst/>
          </a:prstGeom>
          <a:gradFill>
            <a:gsLst>
              <a:gs pos="1000">
                <a:schemeClr val="accent4">
                  <a:lumMod val="20000"/>
                  <a:lumOff val="80000"/>
                  <a:alpha val="50000"/>
                </a:schemeClr>
              </a:gs>
              <a:gs pos="83000">
                <a:schemeClr val="accent4">
                  <a:lumMod val="60000"/>
                  <a:lumOff val="40000"/>
                  <a:alpha val="50000"/>
                </a:schemeClr>
              </a:gs>
              <a:gs pos="100000">
                <a:schemeClr val="accent4">
                  <a:alpha val="50000"/>
                </a:schemeClr>
              </a:gs>
            </a:gsLst>
            <a:path path="rect">
              <a:fillToRect l="50000" t="50000" r="50000" b="50000"/>
            </a:path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9D851D8D-EB2A-03C8-258B-3AD7120530E5}"/>
              </a:ext>
            </a:extLst>
          </p:cNvPr>
          <p:cNvSpPr/>
          <p:nvPr/>
        </p:nvSpPr>
        <p:spPr>
          <a:xfrm>
            <a:off x="1996943" y="3119784"/>
            <a:ext cx="282389" cy="1043751"/>
          </a:xfrm>
          <a:prstGeom prst="roundRect">
            <a:avLst/>
          </a:prstGeom>
          <a:gradFill>
            <a:gsLst>
              <a:gs pos="1000">
                <a:schemeClr val="accent6">
                  <a:lumMod val="20000"/>
                  <a:lumOff val="80000"/>
                  <a:alpha val="50000"/>
                </a:schemeClr>
              </a:gs>
              <a:gs pos="83000">
                <a:schemeClr val="accent6">
                  <a:lumMod val="60000"/>
                  <a:lumOff val="40000"/>
                  <a:alpha val="50000"/>
                </a:schemeClr>
              </a:gs>
              <a:gs pos="100000">
                <a:schemeClr val="accent6">
                  <a:alpha val="50000"/>
                </a:schemeClr>
              </a:gs>
            </a:gsLst>
            <a:path path="rect">
              <a:fillToRect l="50000" t="50000" r="50000" b="50000"/>
            </a:path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5882308-BE3B-04E6-D385-B4F4CD08931B}"/>
              </a:ext>
            </a:extLst>
          </p:cNvPr>
          <p:cNvSpPr/>
          <p:nvPr/>
        </p:nvSpPr>
        <p:spPr>
          <a:xfrm>
            <a:off x="8197616" y="3135339"/>
            <a:ext cx="336854" cy="1034642"/>
          </a:xfrm>
          <a:prstGeom prst="roundRect">
            <a:avLst/>
          </a:prstGeom>
          <a:gradFill>
            <a:gsLst>
              <a:gs pos="1000">
                <a:schemeClr val="accent2">
                  <a:lumMod val="20000"/>
                  <a:lumOff val="80000"/>
                  <a:alpha val="50000"/>
                </a:schemeClr>
              </a:gs>
              <a:gs pos="83000">
                <a:schemeClr val="accent2">
                  <a:lumMod val="60000"/>
                  <a:lumOff val="40000"/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path path="rect">
              <a:fillToRect l="50000" t="50000" r="50000" b="50000"/>
            </a:path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F326B3B-6272-A871-FC12-F58EE33BE64F}"/>
                  </a:ext>
                </a:extLst>
              </p:cNvPr>
              <p:cNvSpPr txBox="1"/>
              <p:nvPr/>
            </p:nvSpPr>
            <p:spPr>
              <a:xfrm>
                <a:off x="1805182" y="3109610"/>
                <a:ext cx="8738931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      ≈                  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2.5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F326B3B-6272-A871-FC12-F58EE33BE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182" y="3109610"/>
                <a:ext cx="8738931" cy="10346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A0A18D1C-524E-3CF9-BE52-E30C43353F4D}"/>
              </a:ext>
            </a:extLst>
          </p:cNvPr>
          <p:cNvSpPr txBox="1"/>
          <p:nvPr/>
        </p:nvSpPr>
        <p:spPr>
          <a:xfrm>
            <a:off x="7922652" y="2535052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accent2"/>
                </a:solidFill>
              </a:rPr>
              <a:t>original</a:t>
            </a:r>
          </a:p>
          <a:p>
            <a:pPr algn="ctr"/>
            <a:r>
              <a:rPr lang="de-DE" dirty="0" err="1">
                <a:solidFill>
                  <a:schemeClr val="accent2"/>
                </a:solidFill>
              </a:rPr>
              <a:t>value</a:t>
            </a:r>
            <a:endParaRPr lang="de-DE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1E2B1FA-DEB8-DC96-13FD-5C8550DB0ADC}"/>
                  </a:ext>
                </a:extLst>
              </p:cNvPr>
              <p:cNvSpPr txBox="1"/>
              <p:nvPr/>
            </p:nvSpPr>
            <p:spPr>
              <a:xfrm>
                <a:off x="9179777" y="2601043"/>
                <a:ext cx="1105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Dataset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1E2B1FA-DEB8-DC96-13FD-5C8550DB0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777" y="2601043"/>
                <a:ext cx="1105944" cy="369332"/>
              </a:xfrm>
              <a:prstGeom prst="rect">
                <a:avLst/>
              </a:prstGeom>
              <a:blipFill>
                <a:blip r:embed="rId4"/>
                <a:stretch>
                  <a:fillRect l="-4972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C9EB0C01-8660-3327-44D3-67D634B0FBDD}"/>
              </a:ext>
            </a:extLst>
          </p:cNvPr>
          <p:cNvSpPr txBox="1"/>
          <p:nvPr/>
        </p:nvSpPr>
        <p:spPr>
          <a:xfrm>
            <a:off x="1880791" y="2480297"/>
            <a:ext cx="862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accent6"/>
                </a:solidFill>
              </a:rPr>
              <a:t>basis</a:t>
            </a:r>
          </a:p>
          <a:p>
            <a:pPr algn="ctr"/>
            <a:r>
              <a:rPr lang="de-DE" dirty="0" err="1">
                <a:solidFill>
                  <a:schemeClr val="accent6"/>
                </a:solidFill>
              </a:rPr>
              <a:t>vectors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F87E0E9-5320-980E-39D5-CEBFF8E6F7CA}"/>
              </a:ext>
            </a:extLst>
          </p:cNvPr>
          <p:cNvSpPr txBox="1"/>
          <p:nvPr/>
        </p:nvSpPr>
        <p:spPr>
          <a:xfrm>
            <a:off x="3075835" y="3012642"/>
            <a:ext cx="110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activation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7938A0C-F84E-51EC-E429-D3FB22288488}"/>
                  </a:ext>
                </a:extLst>
              </p:cNvPr>
              <p:cNvSpPr txBox="1"/>
              <p:nvPr/>
            </p:nvSpPr>
            <p:spPr>
              <a:xfrm>
                <a:off x="3288856" y="2702535"/>
                <a:ext cx="2011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Activation matrix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7938A0C-F84E-51EC-E429-D3FB2228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856" y="2702535"/>
                <a:ext cx="2011192" cy="369332"/>
              </a:xfrm>
              <a:prstGeom prst="rect">
                <a:avLst/>
              </a:prstGeom>
              <a:blipFill>
                <a:blip r:embed="rId5"/>
                <a:stretch>
                  <a:fillRect l="-2736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D2E53CF-963C-F9AA-3304-BC232A5B4D72}"/>
                  </a:ext>
                </a:extLst>
              </p:cNvPr>
              <p:cNvSpPr txBox="1"/>
              <p:nvPr/>
            </p:nvSpPr>
            <p:spPr>
              <a:xfrm>
                <a:off x="1667500" y="2145210"/>
                <a:ext cx="14083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dirty="0"/>
                  <a:t>dictionary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D2E53CF-963C-F9AA-3304-BC232A5B4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500" y="2145210"/>
                <a:ext cx="1408335" cy="369332"/>
              </a:xfrm>
              <a:prstGeom prst="rect">
                <a:avLst/>
              </a:prstGeom>
              <a:blipFill>
                <a:blip r:embed="rId6"/>
                <a:stretch>
                  <a:fillRect l="-3463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FF27714-28C6-10F1-A3B7-03F215621C22}"/>
              </a:ext>
            </a:extLst>
          </p:cNvPr>
          <p:cNvSpPr/>
          <p:nvPr/>
        </p:nvSpPr>
        <p:spPr>
          <a:xfrm>
            <a:off x="2327371" y="3119784"/>
            <a:ext cx="282389" cy="1043751"/>
          </a:xfrm>
          <a:prstGeom prst="roundRect">
            <a:avLst/>
          </a:prstGeom>
          <a:gradFill>
            <a:gsLst>
              <a:gs pos="1000">
                <a:schemeClr val="accent6">
                  <a:lumMod val="20000"/>
                  <a:lumOff val="80000"/>
                  <a:alpha val="50000"/>
                </a:schemeClr>
              </a:gs>
              <a:gs pos="83000">
                <a:schemeClr val="accent6">
                  <a:lumMod val="75000"/>
                  <a:alpha val="25000"/>
                </a:schemeClr>
              </a:gs>
              <a:gs pos="100000">
                <a:schemeClr val="accent6">
                  <a:lumMod val="75000"/>
                  <a:alpha val="50000"/>
                </a:schemeClr>
              </a:gs>
            </a:gsLst>
            <a:path path="rect">
              <a:fillToRect l="50000" t="50000" r="50000" b="50000"/>
            </a:path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0E1A789-4F0D-648B-08CC-4F2067F56B83}"/>
              </a:ext>
            </a:extLst>
          </p:cNvPr>
          <p:cNvGrpSpPr/>
          <p:nvPr/>
        </p:nvGrpSpPr>
        <p:grpSpPr>
          <a:xfrm>
            <a:off x="2014053" y="4561246"/>
            <a:ext cx="6744154" cy="1052860"/>
            <a:chOff x="2744815" y="5315190"/>
            <a:chExt cx="6744154" cy="1052860"/>
          </a:xfrm>
        </p:grpSpPr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6BCE647B-2808-75C6-7D42-E428B7A076B0}"/>
                </a:ext>
              </a:extLst>
            </p:cNvPr>
            <p:cNvSpPr/>
            <p:nvPr/>
          </p:nvSpPr>
          <p:spPr>
            <a:xfrm>
              <a:off x="3871069" y="5549662"/>
              <a:ext cx="336855" cy="574095"/>
            </a:xfrm>
            <a:prstGeom prst="roundRect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  <a:alpha val="50000"/>
                  </a:schemeClr>
                </a:gs>
                <a:gs pos="83000">
                  <a:schemeClr val="accent4">
                    <a:lumMod val="60000"/>
                    <a:lumOff val="40000"/>
                    <a:alpha val="50000"/>
                  </a:schemeClr>
                </a:gs>
                <a:gs pos="100000">
                  <a:schemeClr val="accent4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49AEA408-0AAF-CF82-EE5D-5D3A697B1C15}"/>
                </a:ext>
              </a:extLst>
            </p:cNvPr>
            <p:cNvSpPr/>
            <p:nvPr/>
          </p:nvSpPr>
          <p:spPr>
            <a:xfrm>
              <a:off x="2898799" y="5315190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6">
                    <a:lumMod val="20000"/>
                    <a:lumOff val="80000"/>
                    <a:alpha val="50000"/>
                  </a:schemeClr>
                </a:gs>
                <a:gs pos="83000">
                  <a:schemeClr val="accent6">
                    <a:lumMod val="60000"/>
                    <a:lumOff val="40000"/>
                    <a:alpha val="50000"/>
                  </a:schemeClr>
                </a:gs>
                <a:gs pos="100000">
                  <a:schemeClr val="accent6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060736DA-E1A3-286E-AB36-FF320E04225D}"/>
                </a:ext>
              </a:extLst>
            </p:cNvPr>
            <p:cNvSpPr/>
            <p:nvPr/>
          </p:nvSpPr>
          <p:spPr>
            <a:xfrm>
              <a:off x="3229227" y="5315190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6">
                    <a:lumMod val="20000"/>
                    <a:lumOff val="80000"/>
                    <a:alpha val="50000"/>
                  </a:schemeClr>
                </a:gs>
                <a:gs pos="83000">
                  <a:schemeClr val="accent6">
                    <a:lumMod val="75000"/>
                    <a:alpha val="25000"/>
                  </a:schemeClr>
                </a:gs>
                <a:gs pos="100000">
                  <a:schemeClr val="accent6">
                    <a:lumMod val="75000"/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94FE017C-B28C-0AE2-E65A-67C46E8BA5A4}"/>
                </a:ext>
              </a:extLst>
            </p:cNvPr>
            <p:cNvSpPr/>
            <p:nvPr/>
          </p:nvSpPr>
          <p:spPr>
            <a:xfrm>
              <a:off x="4994622" y="5324299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6">
                    <a:lumMod val="20000"/>
                    <a:lumOff val="80000"/>
                    <a:alpha val="50000"/>
                  </a:schemeClr>
                </a:gs>
                <a:gs pos="83000">
                  <a:schemeClr val="accent6">
                    <a:lumMod val="60000"/>
                    <a:lumOff val="40000"/>
                    <a:alpha val="50000"/>
                  </a:schemeClr>
                </a:gs>
                <a:gs pos="100000">
                  <a:schemeClr val="accent6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A7A14BD6-2BA0-F726-3193-840806F382AF}"/>
                </a:ext>
              </a:extLst>
            </p:cNvPr>
            <p:cNvSpPr/>
            <p:nvPr/>
          </p:nvSpPr>
          <p:spPr>
            <a:xfrm>
              <a:off x="6198025" y="5315190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6">
                    <a:lumMod val="20000"/>
                    <a:lumOff val="80000"/>
                    <a:alpha val="50000"/>
                  </a:schemeClr>
                </a:gs>
                <a:gs pos="83000">
                  <a:schemeClr val="accent6">
                    <a:lumMod val="75000"/>
                    <a:alpha val="25000"/>
                  </a:schemeClr>
                </a:gs>
                <a:gs pos="100000">
                  <a:schemeClr val="accent6">
                    <a:lumMod val="75000"/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074C9708-1553-A3ED-9E30-958F7D047DB4}"/>
                    </a:ext>
                  </a:extLst>
                </p:cNvPr>
                <p:cNvSpPr txBox="1"/>
                <p:nvPr/>
              </p:nvSpPr>
              <p:spPr>
                <a:xfrm>
                  <a:off x="2744815" y="5324299"/>
                  <a:ext cx="6744154" cy="10346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074C9708-1553-A3ED-9E30-958F7D047D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4815" y="5324299"/>
                  <a:ext cx="6744154" cy="103464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73CAFDDE-976C-EA40-22B8-07F4D29FD5F4}"/>
              </a:ext>
            </a:extLst>
          </p:cNvPr>
          <p:cNvSpPr/>
          <p:nvPr/>
        </p:nvSpPr>
        <p:spPr>
          <a:xfrm rot="5400000">
            <a:off x="2778452" y="3404620"/>
            <a:ext cx="200887" cy="1901962"/>
          </a:xfrm>
          <a:prstGeom prst="rightBrace">
            <a:avLst>
              <a:gd name="adj1" fmla="val 37663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2F658EF-664B-B384-05C2-70CF335DC51A}"/>
                  </a:ext>
                </a:extLst>
              </p:cNvPr>
              <p:cNvSpPr txBox="1"/>
              <p:nvPr/>
            </p:nvSpPr>
            <p:spPr>
              <a:xfrm rot="16200000">
                <a:off x="8136645" y="4139335"/>
                <a:ext cx="479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2F658EF-664B-B384-05C2-70CF335DC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36645" y="4139335"/>
                <a:ext cx="47961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feld 29">
            <a:extLst>
              <a:ext uri="{FF2B5EF4-FFF2-40B4-BE49-F238E27FC236}">
                <a16:creationId xmlns:a16="http://schemas.microsoft.com/office/drawing/2014/main" id="{3D4F4140-12B5-5F83-03B4-658B3D93C03B}"/>
              </a:ext>
            </a:extLst>
          </p:cNvPr>
          <p:cNvSpPr txBox="1"/>
          <p:nvPr/>
        </p:nvSpPr>
        <p:spPr>
          <a:xfrm>
            <a:off x="7710145" y="566912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accent2"/>
                </a:solidFill>
              </a:rPr>
              <a:t>approximated</a:t>
            </a:r>
            <a:endParaRPr lang="de-DE" dirty="0">
              <a:solidFill>
                <a:schemeClr val="accent2"/>
              </a:solidFill>
            </a:endParaRPr>
          </a:p>
          <a:p>
            <a:pPr algn="ctr"/>
            <a:r>
              <a:rPr lang="de-DE" dirty="0" err="1">
                <a:solidFill>
                  <a:schemeClr val="accent2"/>
                </a:solidFill>
              </a:rPr>
              <a:t>value</a:t>
            </a:r>
            <a:endParaRPr lang="de-DE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98130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C246418-6EE8-A458-6782-65DAC226FA4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Calculating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C246418-6EE8-A458-6782-65DAC226FA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DF20CA6-5B0C-B49C-5349-43E2C34F02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first</a:t>
                </a:r>
                <a:r>
                  <a:rPr lang="de-DE" dirty="0"/>
                  <a:t> </a:t>
                </a:r>
                <a:r>
                  <a:rPr lang="de-DE" dirty="0" err="1"/>
                  <a:t>inizialize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randomly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Update </a:t>
                </a:r>
                <a:r>
                  <a:rPr lang="de-DE" dirty="0" err="1"/>
                  <a:t>them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follows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𝑊𝐻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⨀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𝑊𝐻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𝑊𝐻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de-DE" dirty="0"/>
                  <a:t>. (Frobenius)</a:t>
                </a:r>
              </a:p>
              <a:p>
                <a:r>
                  <a:rPr lang="de-DE" dirty="0"/>
                  <a:t>Repeat </a:t>
                </a:r>
                <a:r>
                  <a:rPr lang="de-DE" dirty="0" err="1"/>
                  <a:t>updating</a:t>
                </a:r>
                <a:r>
                  <a:rPr lang="de-DE" dirty="0"/>
                  <a:t>, </a:t>
                </a:r>
                <a:r>
                  <a:rPr lang="de-DE" dirty="0" err="1"/>
                  <a:t>until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converging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r>
                  <a:rPr lang="de-DE" dirty="0"/>
                  <a:t>This </a:t>
                </a:r>
                <a:r>
                  <a:rPr lang="de-DE" dirty="0" err="1"/>
                  <a:t>Algorithm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Gradient Descent.</a:t>
                </a:r>
              </a:p>
              <a:p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also </a:t>
                </a:r>
                <a:r>
                  <a:rPr lang="de-DE" dirty="0" err="1"/>
                  <a:t>other</a:t>
                </a:r>
                <a:r>
                  <a:rPr lang="de-DE" dirty="0"/>
                  <a:t> Loss-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use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DF20CA6-5B0C-B49C-5349-43E2C34F02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B689643-45BB-6C02-232D-0FAEB75E7D4B}"/>
                  </a:ext>
                </a:extLst>
              </p:cNvPr>
              <p:cNvSpPr txBox="1"/>
              <p:nvPr/>
            </p:nvSpPr>
            <p:spPr>
              <a:xfrm>
                <a:off x="7745896" y="636104"/>
                <a:ext cx="432956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⨀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Hadarmard</a:t>
                </a:r>
                <a:r>
                  <a:rPr lang="de-DE" dirty="0"/>
                  <a:t> </a:t>
                </a:r>
                <a:r>
                  <a:rPr lang="de-DE" dirty="0" err="1"/>
                  <a:t>product</a:t>
                </a:r>
                <a:r>
                  <a:rPr lang="de-DE" dirty="0"/>
                  <a:t>, </a:t>
                </a: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just </a:t>
                </a:r>
                <a:r>
                  <a:rPr lang="de-DE" dirty="0" err="1"/>
                  <a:t>elementwise</a:t>
                </a:r>
                <a:r>
                  <a:rPr lang="de-DE" dirty="0"/>
                  <a:t> </a:t>
                </a:r>
                <a:r>
                  <a:rPr lang="de-DE" dirty="0" err="1"/>
                  <a:t>multiplications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matrices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same </a:t>
                </a:r>
                <a:r>
                  <a:rPr lang="de-DE" dirty="0" err="1"/>
                  <a:t>dimension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B689643-45BB-6C02-232D-0FAEB75E7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896" y="636104"/>
                <a:ext cx="4329563" cy="923330"/>
              </a:xfrm>
              <a:prstGeom prst="rect">
                <a:avLst/>
              </a:prstGeom>
              <a:blipFill>
                <a:blip r:embed="rId4"/>
                <a:stretch>
                  <a:fillRect l="-1268" t="-3289" r="-845" b="-92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2639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F24429-E781-421E-B459-EFB195073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NMF in </a:t>
            </a:r>
            <a:r>
              <a:rPr lang="de-DE" dirty="0" err="1"/>
              <a:t>scikit-learn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4D094B-9CAF-49CA-EC73-DD27A3ED9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sklearn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NMF</a:t>
            </a:r>
            <a:r>
              <a:rPr lang="de-DE" dirty="0"/>
              <a:t>.</a:t>
            </a:r>
          </a:p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3"/>
              </a:rPr>
              <a:t>https://www.kaggle.com/viktorreichert/nmf-image-compression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E66DC6D-56AF-D939-EAC5-F3036B72E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3692179"/>
            <a:ext cx="75438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220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7C9E38-B217-5978-BCCB-F6E18361C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t-SNE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D4DC5F-2E89-F795-D880-0F27BA701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Clustering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visualizing</a:t>
            </a:r>
            <a:r>
              <a:rPr lang="de-DE" dirty="0"/>
              <a:t> high dimensional </a:t>
            </a:r>
            <a:r>
              <a:rPr lang="de-DE" dirty="0" err="1"/>
              <a:t>data</a:t>
            </a:r>
            <a:r>
              <a:rPr lang="de-DE" dirty="0"/>
              <a:t> in a </a:t>
            </a:r>
            <a:r>
              <a:rPr lang="de-DE" dirty="0" err="1"/>
              <a:t>lowdimensional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(2d </a:t>
            </a:r>
            <a:r>
              <a:rPr lang="de-DE" dirty="0" err="1"/>
              <a:t>or</a:t>
            </a:r>
            <a:r>
              <a:rPr lang="de-DE" dirty="0"/>
              <a:t> 3d)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07486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Let‘ </a:t>
                </a:r>
                <a:r>
                  <a:rPr lang="de-DE" dirty="0" err="1"/>
                  <a:t>asume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</a:t>
                </a:r>
                <a:r>
                  <a:rPr lang="de-DE" dirty="0" err="1"/>
                  <a:t>dataset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3D777157-A21A-4C9C-684B-8FFD0501AF36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493D5A2-32D6-2EA7-DE26-06E145D2928D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C76DB80-A6A2-6EDD-EB63-3A06DB012FF1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05C873F-7357-0888-22B2-887026B0C90D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76955DD-7344-6554-92F4-FB036BDFAA9B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6A7390C-4865-1250-4703-EDAD8DA6B53F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2435735-2D5A-D884-EDBF-F8DC0768633C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82620392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distances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09017" cy="4351338"/>
              </a:xfrm>
            </p:spPr>
            <p:txBody>
              <a:bodyPr/>
              <a:lstStyle/>
              <a:p>
                <a:r>
                  <a:rPr lang="de-DE" dirty="0"/>
                  <a:t>Let‘s fix a </a:t>
                </a:r>
                <a:r>
                  <a:rPr lang="de-DE" dirty="0" err="1"/>
                  <a:t>datapoint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.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datapoint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dirty="0"/>
                  <a:t>)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calcutate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also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standard</a:t>
                </a:r>
                <a:r>
                  <a:rPr lang="de-DE" dirty="0"/>
                  <a:t> </a:t>
                </a:r>
                <a:r>
                  <a:rPr lang="de-DE" dirty="0" err="1"/>
                  <a:t>deviation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09017" cy="4351338"/>
              </a:xfrm>
              <a:blipFill>
                <a:blip r:embed="rId2"/>
                <a:stretch>
                  <a:fillRect l="-1503" t="-1961" r="-14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CF1EA93E-8DB5-310F-C92C-0912D87E03DE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2F96D9B-2DC0-64DA-879A-2EE2A5A07A97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8C2053A-E307-A890-F2A6-480BB7D1A5BD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CEF0180-DF98-5870-7351-522CC0A253F0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AE43C1B-2A62-7F2A-B3DE-EB71B1B73BA1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5DCFA03-3B67-90F9-D8D4-B5C9DD69A5C3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8AAB0A3-CB40-4A16-C813-2636B8B1E0BB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Calculate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distances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B954C47-8F35-566D-9646-26122E840D5F}"/>
              </a:ext>
            </a:extLst>
          </p:cNvPr>
          <p:cNvCxnSpPr>
            <a:cxnSpLocks/>
          </p:cNvCxnSpPr>
          <p:nvPr/>
        </p:nvCxnSpPr>
        <p:spPr>
          <a:xfrm>
            <a:off x="9866083" y="1335714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5908BC5-CF59-6352-087C-5A407996C31C}"/>
              </a:ext>
            </a:extLst>
          </p:cNvPr>
          <p:cNvCxnSpPr>
            <a:cxnSpLocks/>
          </p:cNvCxnSpPr>
          <p:nvPr/>
        </p:nvCxnSpPr>
        <p:spPr>
          <a:xfrm flipV="1">
            <a:off x="9836554" y="1512391"/>
            <a:ext cx="602888" cy="527169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F2308EA3-8AE0-4AD9-C768-3139CDE88BF4}"/>
              </a:ext>
            </a:extLst>
          </p:cNvPr>
          <p:cNvCxnSpPr>
            <a:cxnSpLocks/>
          </p:cNvCxnSpPr>
          <p:nvPr/>
        </p:nvCxnSpPr>
        <p:spPr>
          <a:xfrm flipV="1">
            <a:off x="10228009" y="1527162"/>
            <a:ext cx="211433" cy="1669641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7C5FBBA-45DC-AD01-878A-F5CAF1C826BF}"/>
              </a:ext>
            </a:extLst>
          </p:cNvPr>
          <p:cNvCxnSpPr>
            <a:cxnSpLocks/>
          </p:cNvCxnSpPr>
          <p:nvPr/>
        </p:nvCxnSpPr>
        <p:spPr>
          <a:xfrm flipH="1" flipV="1">
            <a:off x="10452200" y="1527162"/>
            <a:ext cx="351436" cy="1792010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A7132CBD-840E-B410-F1E1-DA0AE5BE149D}"/>
                  </a:ext>
                </a:extLst>
              </p:cNvPr>
              <p:cNvSpPr txBox="1"/>
              <p:nvPr/>
            </p:nvSpPr>
            <p:spPr>
              <a:xfrm>
                <a:off x="10072289" y="1178290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A7132CBD-840E-B410-F1E1-DA0AE5BE1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289" y="1178290"/>
                <a:ext cx="181139" cy="276999"/>
              </a:xfrm>
              <a:prstGeom prst="rect">
                <a:avLst/>
              </a:prstGeom>
              <a:blipFill>
                <a:blip r:embed="rId3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5B917E2-3DFD-39DF-5A03-A00CA258574D}"/>
                  </a:ext>
                </a:extLst>
              </p:cNvPr>
              <p:cNvSpPr txBox="1"/>
              <p:nvPr/>
            </p:nvSpPr>
            <p:spPr>
              <a:xfrm>
                <a:off x="9744870" y="1609710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1.2</m:t>
                      </m:r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5B917E2-3DFD-39DF-5A03-A00CA2585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870" y="1609710"/>
                <a:ext cx="357470" cy="276999"/>
              </a:xfrm>
              <a:prstGeom prst="rect">
                <a:avLst/>
              </a:prstGeom>
              <a:blipFill>
                <a:blip r:embed="rId4"/>
                <a:stretch>
                  <a:fillRect l="-15517" r="-17241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0AEACA8C-051C-24B5-87A2-0144ABE95F18}"/>
                  </a:ext>
                </a:extLst>
              </p:cNvPr>
              <p:cNvSpPr txBox="1"/>
              <p:nvPr/>
            </p:nvSpPr>
            <p:spPr>
              <a:xfrm>
                <a:off x="9905295" y="244567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3.5</m:t>
                      </m:r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0AEACA8C-051C-24B5-87A2-0144ABE95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295" y="2445675"/>
                <a:ext cx="357470" cy="276999"/>
              </a:xfrm>
              <a:prstGeom prst="rect">
                <a:avLst/>
              </a:prstGeom>
              <a:blipFill>
                <a:blip r:embed="rId5"/>
                <a:stretch>
                  <a:fillRect l="-15254" r="-16949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95256EDC-B0FA-2549-598D-EAA38E303AC1}"/>
                  </a:ext>
                </a:extLst>
              </p:cNvPr>
              <p:cNvSpPr txBox="1"/>
              <p:nvPr/>
            </p:nvSpPr>
            <p:spPr>
              <a:xfrm>
                <a:off x="10713240" y="2606581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3.6</m:t>
                      </m:r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95256EDC-B0FA-2549-598D-EAA38E303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3240" y="2606581"/>
                <a:ext cx="357470" cy="276999"/>
              </a:xfrm>
              <a:prstGeom prst="rect">
                <a:avLst/>
              </a:prstGeom>
              <a:blipFill>
                <a:blip r:embed="rId6"/>
                <a:stretch>
                  <a:fillRect l="-13559" r="-16949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E6F05602-A4F7-4EB7-92B5-70028D63C94E}"/>
                  </a:ext>
                </a:extLst>
              </p:cNvPr>
              <p:cNvSpPr txBox="1"/>
              <p:nvPr/>
            </p:nvSpPr>
            <p:spPr>
              <a:xfrm>
                <a:off x="2488057" y="3592111"/>
                <a:ext cx="3881960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1.2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3.5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3.6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ra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≈2.62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E6F05602-A4F7-4EB7-92B5-70028D63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057" y="3592111"/>
                <a:ext cx="3881960" cy="818366"/>
              </a:xfrm>
              <a:prstGeom prst="rect">
                <a:avLst/>
              </a:prstGeom>
              <a:blipFill>
                <a:blip r:embed="rId7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5774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unscaled</a:t>
            </a:r>
            <a:r>
              <a:rPr lang="de-DE" dirty="0"/>
              <a:t> z-</a:t>
            </a:r>
            <a:r>
              <a:rPr lang="de-DE" dirty="0" err="1"/>
              <a:t>values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70943" cy="4351338"/>
              </a:xfrm>
            </p:spPr>
            <p:txBody>
              <a:bodyPr/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transform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a z-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gausian</a:t>
                </a:r>
                <a:r>
                  <a:rPr lang="de-DE" dirty="0"/>
                  <a:t> </a:t>
                </a:r>
                <a:r>
                  <a:rPr lang="de-DE" dirty="0" err="1"/>
                  <a:t>curve</a:t>
                </a:r>
                <a:r>
                  <a:rPr lang="de-DE" dirty="0"/>
                  <a:t>: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These z-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also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:r>
                  <a:rPr lang="de-DE" b="1" dirty="0" err="1"/>
                  <a:t>similarites</a:t>
                </a:r>
                <a:r>
                  <a:rPr lang="de-DE" dirty="0"/>
                  <a:t>.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highly</a:t>
                </a:r>
                <a:r>
                  <a:rPr lang="de-DE" dirty="0"/>
                  <a:t> </a:t>
                </a:r>
                <a:r>
                  <a:rPr lang="de-DE" dirty="0" err="1"/>
                  <a:t>similar</a:t>
                </a:r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z-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small</a:t>
                </a:r>
                <a:r>
                  <a:rPr lang="de-DE" dirty="0"/>
                  <a:t> (</a:t>
                </a:r>
                <a:r>
                  <a:rPr lang="de-DE" dirty="0" err="1"/>
                  <a:t>near</a:t>
                </a:r>
                <a:r>
                  <a:rPr lang="de-DE" dirty="0"/>
                  <a:t> </a:t>
                </a:r>
                <a:r>
                  <a:rPr lang="de-DE" dirty="0" err="1"/>
                  <a:t>zero</a:t>
                </a:r>
                <a:r>
                  <a:rPr lang="de-DE" dirty="0"/>
                  <a:t>).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70943" cy="4351338"/>
              </a:xfrm>
              <a:blipFill>
                <a:blip r:embed="rId2"/>
                <a:stretch>
                  <a:fillRect l="-1431" t="-14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5F978F10-85A5-0E80-84D1-835A817DA261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A5E525F-E620-42BB-9A3D-E55139636767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A2BE328-39B0-90AB-3809-DA80C9F1C7BD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CAE8FE4-F631-4526-8F52-977C9C8066E5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12C7481-8977-19A9-59CE-98D79CB7D891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4BD5315-C777-DA62-FC2F-114B2283F918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DA2B083-CE7F-9456-C250-E1765F1B6FC7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Calculate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similarities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DF725DF-739B-EC3D-8502-E0650100EB96}"/>
              </a:ext>
            </a:extLst>
          </p:cNvPr>
          <p:cNvCxnSpPr>
            <a:cxnSpLocks/>
          </p:cNvCxnSpPr>
          <p:nvPr/>
        </p:nvCxnSpPr>
        <p:spPr>
          <a:xfrm>
            <a:off x="9866083" y="1335714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C0E5AF5-6B43-6E7E-4B2A-5BE0A4EA9E54}"/>
              </a:ext>
            </a:extLst>
          </p:cNvPr>
          <p:cNvCxnSpPr>
            <a:cxnSpLocks/>
          </p:cNvCxnSpPr>
          <p:nvPr/>
        </p:nvCxnSpPr>
        <p:spPr>
          <a:xfrm flipV="1">
            <a:off x="9836554" y="1512391"/>
            <a:ext cx="602888" cy="527169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9D5C555-C567-DE75-A535-CE84D3D9C178}"/>
              </a:ext>
            </a:extLst>
          </p:cNvPr>
          <p:cNvCxnSpPr>
            <a:cxnSpLocks/>
          </p:cNvCxnSpPr>
          <p:nvPr/>
        </p:nvCxnSpPr>
        <p:spPr>
          <a:xfrm flipV="1">
            <a:off x="10228009" y="1527162"/>
            <a:ext cx="211433" cy="1669641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ACC8A7F-6C90-28FF-B853-32A1832DAAD7}"/>
              </a:ext>
            </a:extLst>
          </p:cNvPr>
          <p:cNvCxnSpPr>
            <a:cxnSpLocks/>
          </p:cNvCxnSpPr>
          <p:nvPr/>
        </p:nvCxnSpPr>
        <p:spPr>
          <a:xfrm flipH="1" flipV="1">
            <a:off x="10452200" y="1527162"/>
            <a:ext cx="351436" cy="1792010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45A9C4A-A36F-B306-333C-AD8720DDEB95}"/>
                  </a:ext>
                </a:extLst>
              </p:cNvPr>
              <p:cNvSpPr txBox="1"/>
              <p:nvPr/>
            </p:nvSpPr>
            <p:spPr>
              <a:xfrm>
                <a:off x="10051332" y="1089196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0.93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45A9C4A-A36F-B306-333C-AD8720DDE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1332" y="1089196"/>
                <a:ext cx="375103" cy="215444"/>
              </a:xfrm>
              <a:prstGeom prst="rect">
                <a:avLst/>
              </a:prstGeom>
              <a:blipFill>
                <a:blip r:embed="rId3"/>
                <a:stretch>
                  <a:fillRect l="-9836" r="-11475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0824640-73BC-6B13-9961-C759CF58C6AF}"/>
                  </a:ext>
                </a:extLst>
              </p:cNvPr>
              <p:cNvSpPr txBox="1"/>
              <p:nvPr/>
            </p:nvSpPr>
            <p:spPr>
              <a:xfrm>
                <a:off x="9835049" y="1614040"/>
                <a:ext cx="2757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0824640-73BC-6B13-9961-C759CF58C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049" y="1614040"/>
                <a:ext cx="275717" cy="215444"/>
              </a:xfrm>
              <a:prstGeom prst="rect">
                <a:avLst/>
              </a:prstGeom>
              <a:blipFill>
                <a:blip r:embed="rId4"/>
                <a:stretch>
                  <a:fillRect l="-15217" r="-13043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40505E9-2829-A5B4-5580-E6F028BDB4F8}"/>
                  </a:ext>
                </a:extLst>
              </p:cNvPr>
              <p:cNvSpPr txBox="1"/>
              <p:nvPr/>
            </p:nvSpPr>
            <p:spPr>
              <a:xfrm>
                <a:off x="9855208" y="2703291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0.41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40505E9-2829-A5B4-5580-E6F028BDB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208" y="2703291"/>
                <a:ext cx="375103" cy="215444"/>
              </a:xfrm>
              <a:prstGeom prst="rect">
                <a:avLst/>
              </a:prstGeom>
              <a:blipFill>
                <a:blip r:embed="rId5"/>
                <a:stretch>
                  <a:fillRect l="-9836" r="-11475" b="-2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1377F9A-6AF0-0F31-4AAE-B5415F44026D}"/>
                  </a:ext>
                </a:extLst>
              </p:cNvPr>
              <p:cNvSpPr txBox="1"/>
              <p:nvPr/>
            </p:nvSpPr>
            <p:spPr>
              <a:xfrm>
                <a:off x="10803636" y="2642931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0.39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1377F9A-6AF0-0F31-4AAE-B5415F440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3636" y="2642931"/>
                <a:ext cx="375103" cy="215444"/>
              </a:xfrm>
              <a:prstGeom prst="rect">
                <a:avLst/>
              </a:prstGeom>
              <a:blipFill>
                <a:blip r:embed="rId6"/>
                <a:stretch>
                  <a:fillRect l="-9677" r="-967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01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46109A-3338-9AD4-F194-43A7413B5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Access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5CBD39-A875-02EA-0B51-2BC3A9F5B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iloc</a:t>
            </a:r>
            <a:r>
              <a:rPr lang="de-DE" dirty="0"/>
              <a:t>, </a:t>
            </a:r>
            <a:r>
              <a:rPr lang="de-DE" dirty="0" err="1">
                <a:hlinkClick r:id="rId3"/>
              </a:rPr>
              <a:t>loc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, </a:t>
            </a:r>
            <a:r>
              <a:rPr lang="de-DE" dirty="0" err="1"/>
              <a:t>columns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rows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syntax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slicing</a:t>
            </a:r>
            <a:r>
              <a:rPr lang="de-DE" dirty="0"/>
              <a:t>.</a:t>
            </a:r>
          </a:p>
          <a:p>
            <a:r>
              <a:rPr lang="de-DE" dirty="0" err="1">
                <a:hlinkClick r:id="rId2"/>
              </a:rPr>
              <a:t>iloc</a:t>
            </a:r>
            <a:r>
              <a:rPr lang="de-DE" dirty="0"/>
              <a:t> </a:t>
            </a:r>
            <a:r>
              <a:rPr lang="de-DE" dirty="0" err="1"/>
              <a:t>expects</a:t>
            </a:r>
            <a:r>
              <a:rPr lang="de-DE" dirty="0"/>
              <a:t> </a:t>
            </a:r>
            <a:r>
              <a:rPr lang="de-DE" dirty="0" err="1"/>
              <a:t>integers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(1. </a:t>
            </a:r>
            <a:r>
              <a:rPr lang="de-DE" dirty="0" err="1"/>
              <a:t>row</a:t>
            </a:r>
            <a:r>
              <a:rPr lang="de-DE" dirty="0"/>
              <a:t>, 5. </a:t>
            </a:r>
            <a:r>
              <a:rPr lang="de-DE" dirty="0" err="1"/>
              <a:t>column</a:t>
            </a:r>
            <a:r>
              <a:rPr lang="de-DE" dirty="0"/>
              <a:t>)</a:t>
            </a:r>
          </a:p>
          <a:p>
            <a:r>
              <a:rPr lang="de-DE" dirty="0" err="1">
                <a:hlinkClick r:id="rId3"/>
              </a:rPr>
              <a:t>loc</a:t>
            </a:r>
            <a:r>
              <a:rPr lang="de-DE" dirty="0"/>
              <a:t> </a:t>
            </a:r>
            <a:r>
              <a:rPr lang="de-DE" dirty="0" err="1"/>
              <a:t>expects</a:t>
            </a:r>
            <a:r>
              <a:rPr lang="de-DE" dirty="0"/>
              <a:t> </a:t>
            </a:r>
            <a:r>
              <a:rPr lang="de-DE" dirty="0" err="1"/>
              <a:t>colomn</a:t>
            </a:r>
            <a:r>
              <a:rPr lang="de-DE" dirty="0"/>
              <a:t> and </a:t>
            </a:r>
            <a:r>
              <a:rPr lang="de-DE" dirty="0" err="1"/>
              <a:t>index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 (Index: 5, </a:t>
            </a:r>
            <a:r>
              <a:rPr lang="de-DE" dirty="0" err="1"/>
              <a:t>column</a:t>
            </a:r>
            <a:r>
              <a:rPr lang="de-DE" dirty="0"/>
              <a:t>: ‚</a:t>
            </a:r>
            <a:r>
              <a:rPr lang="de-DE" dirty="0" err="1"/>
              <a:t>name</a:t>
            </a:r>
            <a:r>
              <a:rPr lang="de-DE" dirty="0"/>
              <a:t>‘)</a:t>
            </a:r>
          </a:p>
          <a:p>
            <a:r>
              <a:rPr lang="de-DE" dirty="0"/>
              <a:t>loc → Location, iloc → Integer Location.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C6DE806-6D82-1879-FE1C-CBDCA0B7E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741" y="4645450"/>
            <a:ext cx="962025" cy="3714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6786680-88CF-70B2-68AD-7821441BC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5059" y="5031212"/>
            <a:ext cx="1762125" cy="4953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62CDF9B-A486-0BAA-7605-62731C6AF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684" y="5031212"/>
            <a:ext cx="800100" cy="10191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A6B2555-B785-25AA-FC3A-C7DFB2366A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6714" y="4668487"/>
            <a:ext cx="1066800" cy="3429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33223AD-671E-2FDB-D3E7-422648CA73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2162" y="4640687"/>
            <a:ext cx="1314450" cy="3905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9092B7B-8D28-B1A7-4BFA-5A7EEB2C7E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6608" y="5067392"/>
            <a:ext cx="1962150" cy="81915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39B7677-DAB4-2C29-950F-D46322652A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1096" y="4658962"/>
            <a:ext cx="1476375" cy="3524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9B505C4-D856-FCC1-2CB5-B23CFE4202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7916" y="5111750"/>
            <a:ext cx="752475" cy="120015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4833BA14-84B6-4BCB-472C-235A9F503D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8782" y="4678787"/>
            <a:ext cx="1257300" cy="35242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9878B82-FB8F-36B0-E91F-895DDDB715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66710" y="5111750"/>
            <a:ext cx="161925" cy="295275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CE6F590D-A826-6C6F-417E-206350A9CE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519" y="4658962"/>
            <a:ext cx="82867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622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Scaling</a:t>
            </a:r>
            <a:r>
              <a:rPr lang="de-DE" dirty="0"/>
              <a:t> z-</a:t>
            </a:r>
            <a:r>
              <a:rPr lang="de-DE" dirty="0" err="1"/>
              <a:t>values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70943" cy="4351338"/>
              </a:xfrm>
            </p:spPr>
            <p:txBody>
              <a:bodyPr/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scale</a:t>
                </a:r>
                <a:r>
                  <a:rPr lang="de-DE" dirty="0"/>
                  <a:t> </a:t>
                </a:r>
                <a:r>
                  <a:rPr lang="de-DE" dirty="0" err="1"/>
                  <a:t>these</a:t>
                </a:r>
                <a:r>
                  <a:rPr lang="de-DE" dirty="0"/>
                  <a:t> z-</a:t>
                </a:r>
                <a:r>
                  <a:rPr lang="de-DE" dirty="0" err="1"/>
                  <a:t>values</a:t>
                </a:r>
                <a:r>
                  <a:rPr lang="de-DE" dirty="0"/>
                  <a:t>, so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sum</a:t>
                </a:r>
                <a:r>
                  <a:rPr lang="de-DE" dirty="0"/>
                  <a:t> </a:t>
                </a:r>
                <a:r>
                  <a:rPr lang="de-DE" dirty="0" err="1"/>
                  <a:t>up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following</a:t>
                </a:r>
                <a:r>
                  <a:rPr lang="de-DE" dirty="0"/>
                  <a:t> </a:t>
                </a:r>
                <a:r>
                  <a:rPr lang="de-DE" dirty="0" err="1"/>
                  <a:t>formula</a:t>
                </a:r>
                <a:r>
                  <a:rPr lang="de-DE" dirty="0"/>
                  <a:t>: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70943" cy="4351338"/>
              </a:xfrm>
              <a:blipFill>
                <a:blip r:embed="rId2"/>
                <a:stretch>
                  <a:fillRect l="-1431" t="-2241" r="-6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5F978F10-85A5-0E80-84D1-835A817DA261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A5E525F-E620-42BB-9A3D-E55139636767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A2BE328-39B0-90AB-3809-DA80C9F1C7BD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CAE8FE4-F631-4526-8F52-977C9C8066E5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12C7481-8977-19A9-59CE-98D79CB7D891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4BD5315-C777-DA62-FC2F-114B2283F918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DA2B083-CE7F-9456-C250-E1765F1B6FC7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scaling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similarities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DF725DF-739B-EC3D-8502-E0650100EB96}"/>
              </a:ext>
            </a:extLst>
          </p:cNvPr>
          <p:cNvCxnSpPr>
            <a:cxnSpLocks/>
          </p:cNvCxnSpPr>
          <p:nvPr/>
        </p:nvCxnSpPr>
        <p:spPr>
          <a:xfrm>
            <a:off x="9866083" y="1335714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C0E5AF5-6B43-6E7E-4B2A-5BE0A4EA9E54}"/>
              </a:ext>
            </a:extLst>
          </p:cNvPr>
          <p:cNvCxnSpPr>
            <a:cxnSpLocks/>
          </p:cNvCxnSpPr>
          <p:nvPr/>
        </p:nvCxnSpPr>
        <p:spPr>
          <a:xfrm flipV="1">
            <a:off x="9836554" y="1512391"/>
            <a:ext cx="602888" cy="527169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9D5C555-C567-DE75-A535-CE84D3D9C178}"/>
              </a:ext>
            </a:extLst>
          </p:cNvPr>
          <p:cNvCxnSpPr>
            <a:cxnSpLocks/>
          </p:cNvCxnSpPr>
          <p:nvPr/>
        </p:nvCxnSpPr>
        <p:spPr>
          <a:xfrm flipV="1">
            <a:off x="10228009" y="1527162"/>
            <a:ext cx="211433" cy="1669641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ACC8A7F-6C90-28FF-B853-32A1832DAAD7}"/>
              </a:ext>
            </a:extLst>
          </p:cNvPr>
          <p:cNvCxnSpPr>
            <a:cxnSpLocks/>
          </p:cNvCxnSpPr>
          <p:nvPr/>
        </p:nvCxnSpPr>
        <p:spPr>
          <a:xfrm flipH="1" flipV="1">
            <a:off x="10452200" y="1527162"/>
            <a:ext cx="351436" cy="1792010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45A9C4A-A36F-B306-333C-AD8720DDEB95}"/>
                  </a:ext>
                </a:extLst>
              </p:cNvPr>
              <p:cNvSpPr txBox="1"/>
              <p:nvPr/>
            </p:nvSpPr>
            <p:spPr>
              <a:xfrm>
                <a:off x="10101654" y="1142043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0.35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45A9C4A-A36F-B306-333C-AD8720DDE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1654" y="1142043"/>
                <a:ext cx="375103" cy="215444"/>
              </a:xfrm>
              <a:prstGeom prst="rect">
                <a:avLst/>
              </a:prstGeom>
              <a:blipFill>
                <a:blip r:embed="rId3"/>
                <a:stretch>
                  <a:fillRect l="-9677" r="-11290" b="-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0824640-73BC-6B13-9961-C759CF58C6AF}"/>
                  </a:ext>
                </a:extLst>
              </p:cNvPr>
              <p:cNvSpPr txBox="1"/>
              <p:nvPr/>
            </p:nvSpPr>
            <p:spPr>
              <a:xfrm>
                <a:off x="9726551" y="1621074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0.34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0824640-73BC-6B13-9961-C759CF58C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551" y="1621074"/>
                <a:ext cx="375103" cy="215444"/>
              </a:xfrm>
              <a:prstGeom prst="rect">
                <a:avLst/>
              </a:prstGeom>
              <a:blipFill>
                <a:blip r:embed="rId4"/>
                <a:stretch>
                  <a:fillRect l="-9836" r="-11475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40505E9-2829-A5B4-5580-E6F028BDB4F8}"/>
                  </a:ext>
                </a:extLst>
              </p:cNvPr>
              <p:cNvSpPr txBox="1"/>
              <p:nvPr/>
            </p:nvSpPr>
            <p:spPr>
              <a:xfrm>
                <a:off x="9865789" y="2642930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40505E9-2829-A5B4-5580-E6F028BDB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789" y="2642930"/>
                <a:ext cx="375103" cy="215444"/>
              </a:xfrm>
              <a:prstGeom prst="rect">
                <a:avLst/>
              </a:prstGeom>
              <a:blipFill>
                <a:blip r:embed="rId5"/>
                <a:stretch>
                  <a:fillRect l="-9677" r="-11290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1377F9A-6AF0-0F31-4AAE-B5415F44026D}"/>
                  </a:ext>
                </a:extLst>
              </p:cNvPr>
              <p:cNvSpPr txBox="1"/>
              <p:nvPr/>
            </p:nvSpPr>
            <p:spPr>
              <a:xfrm>
                <a:off x="10804407" y="2771478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0.14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1377F9A-6AF0-0F31-4AAE-B5415F440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407" y="2771478"/>
                <a:ext cx="375103" cy="215444"/>
              </a:xfrm>
              <a:prstGeom prst="rect">
                <a:avLst/>
              </a:prstGeom>
              <a:blipFill>
                <a:blip r:embed="rId6"/>
                <a:stretch>
                  <a:fillRect l="-9677" r="-967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97719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Repeat </a:t>
            </a:r>
            <a:r>
              <a:rPr lang="de-DE" dirty="0" err="1"/>
              <a:t>the</a:t>
            </a:r>
            <a:r>
              <a:rPr lang="de-DE" dirty="0"/>
              <a:t> Prozess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75CD60-8884-70DA-4B03-2F0AC97A3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70943" cy="4351338"/>
          </a:xfrm>
        </p:spPr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repeat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datpoint</a:t>
            </a:r>
            <a:r>
              <a:rPr lang="de-DE" dirty="0"/>
              <a:t>…</a:t>
            </a:r>
            <a:endParaRPr lang="de-DE" b="0" i="1" dirty="0">
              <a:latin typeface="Cambria Math" panose="02040503050406030204" pitchFamily="18" charset="0"/>
            </a:endParaRPr>
          </a:p>
          <a:p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8387967-17A8-72DF-3596-0E65A6A8BA01}"/>
              </a:ext>
            </a:extLst>
          </p:cNvPr>
          <p:cNvSpPr/>
          <p:nvPr/>
        </p:nvSpPr>
        <p:spPr>
          <a:xfrm>
            <a:off x="2803366" y="3125666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244B67F-EB2C-BEF5-CD12-A4B6C8E415C6}"/>
              </a:ext>
            </a:extLst>
          </p:cNvPr>
          <p:cNvSpPr>
            <a:spLocks noChangeAspect="1"/>
          </p:cNvSpPr>
          <p:nvPr/>
        </p:nvSpPr>
        <p:spPr>
          <a:xfrm>
            <a:off x="3109021" y="4457379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EC511A6-9B4E-175D-8601-2DAAE60E54B0}"/>
              </a:ext>
            </a:extLst>
          </p:cNvPr>
          <p:cNvSpPr>
            <a:spLocks noChangeAspect="1"/>
          </p:cNvSpPr>
          <p:nvPr/>
        </p:nvSpPr>
        <p:spPr>
          <a:xfrm>
            <a:off x="3711909" y="393365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C5B0F27-7DDF-78FB-DE2D-100A756CBF0F}"/>
              </a:ext>
            </a:extLst>
          </p:cNvPr>
          <p:cNvSpPr>
            <a:spLocks noChangeAspect="1"/>
          </p:cNvSpPr>
          <p:nvPr/>
        </p:nvSpPr>
        <p:spPr>
          <a:xfrm>
            <a:off x="4076103" y="573699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68091F13-C1AD-9D90-6EE7-C2D6A3D42B21}"/>
              </a:ext>
            </a:extLst>
          </p:cNvPr>
          <p:cNvSpPr>
            <a:spLocks noChangeAspect="1"/>
          </p:cNvSpPr>
          <p:nvPr/>
        </p:nvSpPr>
        <p:spPr>
          <a:xfrm>
            <a:off x="3500476" y="56146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08702982-4A6E-9DEF-6C97-6BCD52054C64}"/>
              </a:ext>
            </a:extLst>
          </p:cNvPr>
          <p:cNvSpPr>
            <a:spLocks noChangeAspect="1"/>
          </p:cNvSpPr>
          <p:nvPr/>
        </p:nvSpPr>
        <p:spPr>
          <a:xfrm>
            <a:off x="3138550" y="3753533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D971E15-4AEE-CA72-8CE0-2DCC77403401}"/>
              </a:ext>
            </a:extLst>
          </p:cNvPr>
          <p:cNvSpPr/>
          <p:nvPr/>
        </p:nvSpPr>
        <p:spPr>
          <a:xfrm>
            <a:off x="2998190" y="3071779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Calculate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distances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E3AA6BFA-8E18-3106-7719-841517587564}"/>
              </a:ext>
            </a:extLst>
          </p:cNvPr>
          <p:cNvCxnSpPr>
            <a:cxnSpLocks/>
          </p:cNvCxnSpPr>
          <p:nvPr/>
        </p:nvCxnSpPr>
        <p:spPr>
          <a:xfrm>
            <a:off x="3315227" y="3930210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91B7F3E-1002-E4BA-0C00-92D0EF0450B8}"/>
              </a:ext>
            </a:extLst>
          </p:cNvPr>
          <p:cNvCxnSpPr>
            <a:cxnSpLocks/>
          </p:cNvCxnSpPr>
          <p:nvPr/>
        </p:nvCxnSpPr>
        <p:spPr>
          <a:xfrm flipV="1">
            <a:off x="3285698" y="3951983"/>
            <a:ext cx="29235" cy="682073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F17D5995-EFD3-650B-CC42-548A9EA0E138}"/>
              </a:ext>
            </a:extLst>
          </p:cNvPr>
          <p:cNvCxnSpPr>
            <a:cxnSpLocks/>
          </p:cNvCxnSpPr>
          <p:nvPr/>
        </p:nvCxnSpPr>
        <p:spPr>
          <a:xfrm flipH="1" flipV="1">
            <a:off x="3314933" y="3930210"/>
            <a:ext cx="362220" cy="1861089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FEBCC02E-0414-D56D-E347-068F0E32D17E}"/>
              </a:ext>
            </a:extLst>
          </p:cNvPr>
          <p:cNvCxnSpPr>
            <a:cxnSpLocks/>
          </p:cNvCxnSpPr>
          <p:nvPr/>
        </p:nvCxnSpPr>
        <p:spPr>
          <a:xfrm flipH="1" flipV="1">
            <a:off x="3314933" y="3951983"/>
            <a:ext cx="937847" cy="1961685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0728DB-3842-DC52-7B45-B096EE75D394}"/>
                  </a:ext>
                </a:extLst>
              </p:cNvPr>
              <p:cNvSpPr txBox="1"/>
              <p:nvPr/>
            </p:nvSpPr>
            <p:spPr>
              <a:xfrm>
                <a:off x="3550798" y="3736539"/>
                <a:ext cx="1394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0728DB-3842-DC52-7B45-B096EE75D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798" y="3736539"/>
                <a:ext cx="139462" cy="215444"/>
              </a:xfrm>
              <a:prstGeom prst="rect">
                <a:avLst/>
              </a:prstGeom>
              <a:blipFill>
                <a:blip r:embed="rId3"/>
                <a:stretch>
                  <a:fillRect l="-30435" r="-2608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DAF93FC3-0A6B-10BD-4FAC-582019B703C4}"/>
                  </a:ext>
                </a:extLst>
              </p:cNvPr>
              <p:cNvSpPr txBox="1"/>
              <p:nvPr/>
            </p:nvSpPr>
            <p:spPr>
              <a:xfrm>
                <a:off x="2875839" y="4185297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1.22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DAF93FC3-0A6B-10BD-4FAC-582019B70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839" y="4185297"/>
                <a:ext cx="375103" cy="215444"/>
              </a:xfrm>
              <a:prstGeom prst="rect">
                <a:avLst/>
              </a:prstGeom>
              <a:blipFill>
                <a:blip r:embed="rId4"/>
                <a:stretch>
                  <a:fillRect l="-9836" r="-11475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99954BA5-0407-503A-C416-A8D3E2A59FD5}"/>
                  </a:ext>
                </a:extLst>
              </p:cNvPr>
              <p:cNvSpPr txBox="1"/>
              <p:nvPr/>
            </p:nvSpPr>
            <p:spPr>
              <a:xfrm>
                <a:off x="3359253" y="5304691"/>
                <a:ext cx="1394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99954BA5-0407-503A-C416-A8D3E2A5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253" y="5304691"/>
                <a:ext cx="139461" cy="215444"/>
              </a:xfrm>
              <a:prstGeom prst="rect">
                <a:avLst/>
              </a:prstGeom>
              <a:blipFill>
                <a:blip r:embed="rId5"/>
                <a:stretch>
                  <a:fillRect l="-30435" r="-26087" b="-2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C8E6A991-FFC3-9C20-3523-0149B6062224}"/>
                  </a:ext>
                </a:extLst>
              </p:cNvPr>
              <p:cNvSpPr txBox="1"/>
              <p:nvPr/>
            </p:nvSpPr>
            <p:spPr>
              <a:xfrm>
                <a:off x="4253551" y="5365974"/>
                <a:ext cx="2757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4.3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C8E6A991-FFC3-9C20-3523-0149B6062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551" y="5365974"/>
                <a:ext cx="275717" cy="215444"/>
              </a:xfrm>
              <a:prstGeom prst="rect">
                <a:avLst/>
              </a:prstGeom>
              <a:blipFill>
                <a:blip r:embed="rId6"/>
                <a:stretch>
                  <a:fillRect l="-15556" r="-15556" b="-2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hteck 36">
            <a:extLst>
              <a:ext uri="{FF2B5EF4-FFF2-40B4-BE49-F238E27FC236}">
                <a16:creationId xmlns:a16="http://schemas.microsoft.com/office/drawing/2014/main" id="{08B4DA89-78F3-3816-EC4F-F883BD073A21}"/>
              </a:ext>
            </a:extLst>
          </p:cNvPr>
          <p:cNvSpPr/>
          <p:nvPr/>
        </p:nvSpPr>
        <p:spPr>
          <a:xfrm>
            <a:off x="5116993" y="3125666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AB7D674-7083-17E6-F571-58B600E19E93}"/>
              </a:ext>
            </a:extLst>
          </p:cNvPr>
          <p:cNvSpPr>
            <a:spLocks noChangeAspect="1"/>
          </p:cNvSpPr>
          <p:nvPr/>
        </p:nvSpPr>
        <p:spPr>
          <a:xfrm>
            <a:off x="5422648" y="4457379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FBFBF1B-6E29-1204-6440-CEE2F40CDAD0}"/>
              </a:ext>
            </a:extLst>
          </p:cNvPr>
          <p:cNvSpPr>
            <a:spLocks noChangeAspect="1"/>
          </p:cNvSpPr>
          <p:nvPr/>
        </p:nvSpPr>
        <p:spPr>
          <a:xfrm>
            <a:off x="6025536" y="393365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C5DB802-39C2-4497-6ADF-D06087CF7AFD}"/>
              </a:ext>
            </a:extLst>
          </p:cNvPr>
          <p:cNvSpPr>
            <a:spLocks noChangeAspect="1"/>
          </p:cNvSpPr>
          <p:nvPr/>
        </p:nvSpPr>
        <p:spPr>
          <a:xfrm>
            <a:off x="6389730" y="573699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C758A5A1-FBD7-4A8E-27F4-B85661821870}"/>
              </a:ext>
            </a:extLst>
          </p:cNvPr>
          <p:cNvSpPr>
            <a:spLocks noChangeAspect="1"/>
          </p:cNvSpPr>
          <p:nvPr/>
        </p:nvSpPr>
        <p:spPr>
          <a:xfrm>
            <a:off x="5814103" y="56146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FCDD82D7-E03B-4448-A3EE-4065794BD183}"/>
              </a:ext>
            </a:extLst>
          </p:cNvPr>
          <p:cNvSpPr>
            <a:spLocks noChangeAspect="1"/>
          </p:cNvSpPr>
          <p:nvPr/>
        </p:nvSpPr>
        <p:spPr>
          <a:xfrm>
            <a:off x="5452177" y="3753533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D7F2680-557E-980A-3BF1-937A31A71645}"/>
              </a:ext>
            </a:extLst>
          </p:cNvPr>
          <p:cNvSpPr/>
          <p:nvPr/>
        </p:nvSpPr>
        <p:spPr>
          <a:xfrm>
            <a:off x="5311817" y="3071779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Calculate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similarities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36C2541-A37B-4832-D1BD-0B451BA444ED}"/>
              </a:ext>
            </a:extLst>
          </p:cNvPr>
          <p:cNvCxnSpPr>
            <a:cxnSpLocks/>
          </p:cNvCxnSpPr>
          <p:nvPr/>
        </p:nvCxnSpPr>
        <p:spPr>
          <a:xfrm>
            <a:off x="5628854" y="3930210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C03C2DE2-184A-2E20-301C-3D7B378C1AC2}"/>
              </a:ext>
            </a:extLst>
          </p:cNvPr>
          <p:cNvCxnSpPr>
            <a:cxnSpLocks/>
          </p:cNvCxnSpPr>
          <p:nvPr/>
        </p:nvCxnSpPr>
        <p:spPr>
          <a:xfrm flipV="1">
            <a:off x="5599325" y="3951983"/>
            <a:ext cx="29235" cy="682073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6E8822AF-43E2-E685-73FE-8964F2272602}"/>
              </a:ext>
            </a:extLst>
          </p:cNvPr>
          <p:cNvCxnSpPr>
            <a:cxnSpLocks/>
          </p:cNvCxnSpPr>
          <p:nvPr/>
        </p:nvCxnSpPr>
        <p:spPr>
          <a:xfrm flipH="1" flipV="1">
            <a:off x="5628560" y="3930210"/>
            <a:ext cx="362220" cy="1861089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7FA3A781-1416-BC6A-7EB3-43AC945DBEEF}"/>
              </a:ext>
            </a:extLst>
          </p:cNvPr>
          <p:cNvCxnSpPr>
            <a:cxnSpLocks/>
          </p:cNvCxnSpPr>
          <p:nvPr/>
        </p:nvCxnSpPr>
        <p:spPr>
          <a:xfrm flipH="1" flipV="1">
            <a:off x="5628560" y="3951983"/>
            <a:ext cx="937847" cy="1961685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0A5C5292-2696-51BE-2CD4-62F4EC1E5641}"/>
                  </a:ext>
                </a:extLst>
              </p:cNvPr>
              <p:cNvSpPr txBox="1"/>
              <p:nvPr/>
            </p:nvSpPr>
            <p:spPr>
              <a:xfrm>
                <a:off x="5864425" y="3736539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0A5C5292-2696-51BE-2CD4-62F4EC1E5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25" y="3736539"/>
                <a:ext cx="375103" cy="215444"/>
              </a:xfrm>
              <a:prstGeom prst="rect">
                <a:avLst/>
              </a:prstGeom>
              <a:blipFill>
                <a:blip r:embed="rId7"/>
                <a:stretch>
                  <a:fillRect l="-9677" r="-967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04D7F4A2-9F52-BB46-16F7-888981AD3527}"/>
                  </a:ext>
                </a:extLst>
              </p:cNvPr>
              <p:cNvSpPr txBox="1"/>
              <p:nvPr/>
            </p:nvSpPr>
            <p:spPr>
              <a:xfrm>
                <a:off x="5189466" y="4185297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0.92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04D7F4A2-9F52-BB46-16F7-888981AD3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466" y="4185297"/>
                <a:ext cx="375103" cy="215444"/>
              </a:xfrm>
              <a:prstGeom prst="rect">
                <a:avLst/>
              </a:prstGeom>
              <a:blipFill>
                <a:blip r:embed="rId8"/>
                <a:stretch>
                  <a:fillRect l="-9677" r="-967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B710FD97-C3AC-9536-5A6E-C9386592E0E3}"/>
                  </a:ext>
                </a:extLst>
              </p:cNvPr>
              <p:cNvSpPr txBox="1"/>
              <p:nvPr/>
            </p:nvSpPr>
            <p:spPr>
              <a:xfrm>
                <a:off x="5469347" y="5367587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0.42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B710FD97-C3AC-9536-5A6E-C9386592E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347" y="5367587"/>
                <a:ext cx="375103" cy="215444"/>
              </a:xfrm>
              <a:prstGeom prst="rect">
                <a:avLst/>
              </a:prstGeom>
              <a:blipFill>
                <a:blip r:embed="rId9"/>
                <a:stretch>
                  <a:fillRect l="-9677" r="-967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3C45CD2C-9EDF-ABF4-5207-46D9316358AB}"/>
                  </a:ext>
                </a:extLst>
              </p:cNvPr>
              <p:cNvSpPr txBox="1"/>
              <p:nvPr/>
            </p:nvSpPr>
            <p:spPr>
              <a:xfrm>
                <a:off x="6272910" y="5062032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0.36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3C45CD2C-9EDF-ABF4-5207-46D931635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910" y="5062032"/>
                <a:ext cx="375103" cy="215444"/>
              </a:xfrm>
              <a:prstGeom prst="rect">
                <a:avLst/>
              </a:prstGeom>
              <a:blipFill>
                <a:blip r:embed="rId10"/>
                <a:stretch>
                  <a:fillRect l="-9677" r="-9677" b="-2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hteck 51">
            <a:extLst>
              <a:ext uri="{FF2B5EF4-FFF2-40B4-BE49-F238E27FC236}">
                <a16:creationId xmlns:a16="http://schemas.microsoft.com/office/drawing/2014/main" id="{04984735-A451-B63E-D0C3-3CF69972FBA6}"/>
              </a:ext>
            </a:extLst>
          </p:cNvPr>
          <p:cNvSpPr/>
          <p:nvPr/>
        </p:nvSpPr>
        <p:spPr>
          <a:xfrm>
            <a:off x="7395619" y="3125666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0676DAD9-1866-70E5-0D70-C411C15517D8}"/>
              </a:ext>
            </a:extLst>
          </p:cNvPr>
          <p:cNvSpPr>
            <a:spLocks noChangeAspect="1"/>
          </p:cNvSpPr>
          <p:nvPr/>
        </p:nvSpPr>
        <p:spPr>
          <a:xfrm>
            <a:off x="7701274" y="4457379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5655A687-773D-E55D-F834-044A8E0CAFAA}"/>
              </a:ext>
            </a:extLst>
          </p:cNvPr>
          <p:cNvSpPr>
            <a:spLocks noChangeAspect="1"/>
          </p:cNvSpPr>
          <p:nvPr/>
        </p:nvSpPr>
        <p:spPr>
          <a:xfrm>
            <a:off x="8304162" y="393365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1874B096-E1F8-35B9-6851-9812E941F4A1}"/>
              </a:ext>
            </a:extLst>
          </p:cNvPr>
          <p:cNvSpPr>
            <a:spLocks noChangeAspect="1"/>
          </p:cNvSpPr>
          <p:nvPr/>
        </p:nvSpPr>
        <p:spPr>
          <a:xfrm>
            <a:off x="8668356" y="573699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94662BE9-1347-D91B-0422-4028BBF03481}"/>
              </a:ext>
            </a:extLst>
          </p:cNvPr>
          <p:cNvSpPr>
            <a:spLocks noChangeAspect="1"/>
          </p:cNvSpPr>
          <p:nvPr/>
        </p:nvSpPr>
        <p:spPr>
          <a:xfrm>
            <a:off x="8092729" y="56146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33B842F1-B183-10FD-BDE0-D368AB4F0B73}"/>
              </a:ext>
            </a:extLst>
          </p:cNvPr>
          <p:cNvSpPr>
            <a:spLocks noChangeAspect="1"/>
          </p:cNvSpPr>
          <p:nvPr/>
        </p:nvSpPr>
        <p:spPr>
          <a:xfrm>
            <a:off x="7730803" y="3753533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E694FAE1-0BCF-563C-DF77-881E6C671A05}"/>
              </a:ext>
            </a:extLst>
          </p:cNvPr>
          <p:cNvSpPr/>
          <p:nvPr/>
        </p:nvSpPr>
        <p:spPr>
          <a:xfrm>
            <a:off x="7590443" y="3071779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Scaling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similarities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3F37F7B0-7AFA-99B4-2349-C3ECD4A1C8DB}"/>
              </a:ext>
            </a:extLst>
          </p:cNvPr>
          <p:cNvCxnSpPr>
            <a:cxnSpLocks/>
          </p:cNvCxnSpPr>
          <p:nvPr/>
        </p:nvCxnSpPr>
        <p:spPr>
          <a:xfrm>
            <a:off x="7907480" y="3930210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52B9EF1F-7ECE-229D-35E7-CF8BCEB41CFD}"/>
              </a:ext>
            </a:extLst>
          </p:cNvPr>
          <p:cNvCxnSpPr>
            <a:cxnSpLocks/>
          </p:cNvCxnSpPr>
          <p:nvPr/>
        </p:nvCxnSpPr>
        <p:spPr>
          <a:xfrm flipV="1">
            <a:off x="7877951" y="3951983"/>
            <a:ext cx="29235" cy="682073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50835E14-1CE6-7EDF-7B05-57000CC3C3EA}"/>
              </a:ext>
            </a:extLst>
          </p:cNvPr>
          <p:cNvCxnSpPr>
            <a:cxnSpLocks/>
          </p:cNvCxnSpPr>
          <p:nvPr/>
        </p:nvCxnSpPr>
        <p:spPr>
          <a:xfrm flipH="1" flipV="1">
            <a:off x="7907186" y="3930210"/>
            <a:ext cx="362220" cy="1861089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A93A55BE-966C-9B34-C5C2-862BF9E18AA9}"/>
              </a:ext>
            </a:extLst>
          </p:cNvPr>
          <p:cNvCxnSpPr>
            <a:cxnSpLocks/>
          </p:cNvCxnSpPr>
          <p:nvPr/>
        </p:nvCxnSpPr>
        <p:spPr>
          <a:xfrm flipH="1" flipV="1">
            <a:off x="7907186" y="3951983"/>
            <a:ext cx="937847" cy="1961685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31B29158-EC95-0140-B1C8-092B91654E88}"/>
                  </a:ext>
                </a:extLst>
              </p:cNvPr>
              <p:cNvSpPr txBox="1"/>
              <p:nvPr/>
            </p:nvSpPr>
            <p:spPr>
              <a:xfrm>
                <a:off x="8143051" y="3736539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0.35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31B29158-EC95-0140-B1C8-092B91654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51" y="3736539"/>
                <a:ext cx="375103" cy="215444"/>
              </a:xfrm>
              <a:prstGeom prst="rect">
                <a:avLst/>
              </a:prstGeom>
              <a:blipFill>
                <a:blip r:embed="rId11"/>
                <a:stretch>
                  <a:fillRect l="-9836" r="-11475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57D525FA-C363-09FA-24F3-44A909E7211B}"/>
                  </a:ext>
                </a:extLst>
              </p:cNvPr>
              <p:cNvSpPr txBox="1"/>
              <p:nvPr/>
            </p:nvSpPr>
            <p:spPr>
              <a:xfrm>
                <a:off x="7502882" y="4148688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0.34</m:t>
                      </m:r>
                    </m:oMath>
                  </m:oMathPara>
                </a14:m>
                <a:endParaRPr lang="de-DE" sz="14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57D525FA-C363-09FA-24F3-44A909E72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882" y="4148688"/>
                <a:ext cx="375103" cy="215444"/>
              </a:xfrm>
              <a:prstGeom prst="rect">
                <a:avLst/>
              </a:prstGeom>
              <a:blipFill>
                <a:blip r:embed="rId12"/>
                <a:stretch>
                  <a:fillRect l="-9836" r="-11475" b="-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3B659913-76E2-CCAA-3AC2-FB9068C726C6}"/>
                  </a:ext>
                </a:extLst>
              </p:cNvPr>
              <p:cNvSpPr txBox="1"/>
              <p:nvPr/>
            </p:nvSpPr>
            <p:spPr>
              <a:xfrm>
                <a:off x="7748902" y="5298203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3B659913-76E2-CCAA-3AC2-FB9068C72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02" y="5298203"/>
                <a:ext cx="375103" cy="215444"/>
              </a:xfrm>
              <a:prstGeom prst="rect">
                <a:avLst/>
              </a:prstGeom>
              <a:blipFill>
                <a:blip r:embed="rId13"/>
                <a:stretch>
                  <a:fillRect l="-9677" r="-11290" b="-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64FFC44B-951C-279E-B8B6-5469D916207E}"/>
                  </a:ext>
                </a:extLst>
              </p:cNvPr>
              <p:cNvSpPr txBox="1"/>
              <p:nvPr/>
            </p:nvSpPr>
            <p:spPr>
              <a:xfrm>
                <a:off x="8684657" y="5190481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.13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64FFC44B-951C-279E-B8B6-5469D916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4657" y="5190481"/>
                <a:ext cx="375103" cy="215444"/>
              </a:xfrm>
              <a:prstGeom prst="rect">
                <a:avLst/>
              </a:prstGeom>
              <a:blipFill>
                <a:blip r:embed="rId14"/>
                <a:stretch>
                  <a:fillRect l="-9836" r="-11475" b="-2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060043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Symetrize</a:t>
            </a:r>
            <a:r>
              <a:rPr lang="de-DE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190871" cy="4351338"/>
              </a:xfrm>
            </p:spPr>
            <p:txBody>
              <a:bodyPr/>
              <a:lstStyle/>
              <a:p>
                <a:r>
                  <a:rPr lang="de-DE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differ</a:t>
                </a:r>
                <a:r>
                  <a:rPr lang="de-DE" dirty="0"/>
                  <a:t>, </a:t>
                </a:r>
                <a:r>
                  <a:rPr lang="de-DE" dirty="0" err="1"/>
                  <a:t>whe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mean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≔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190871" cy="4351338"/>
              </a:xfrm>
              <a:blipFill>
                <a:blip r:embed="rId2"/>
                <a:stretch>
                  <a:fillRect l="-1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hteck 63">
            <a:extLst>
              <a:ext uri="{FF2B5EF4-FFF2-40B4-BE49-F238E27FC236}">
                <a16:creationId xmlns:a16="http://schemas.microsoft.com/office/drawing/2014/main" id="{43403A75-83E0-F061-62CB-41CC56D770CA}"/>
              </a:ext>
            </a:extLst>
          </p:cNvPr>
          <p:cNvSpPr/>
          <p:nvPr/>
        </p:nvSpPr>
        <p:spPr>
          <a:xfrm>
            <a:off x="2803366" y="3125666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A96426B0-A50F-68A6-77F3-FDA8549ECCFF}"/>
              </a:ext>
            </a:extLst>
          </p:cNvPr>
          <p:cNvSpPr>
            <a:spLocks noChangeAspect="1"/>
          </p:cNvSpPr>
          <p:nvPr/>
        </p:nvSpPr>
        <p:spPr>
          <a:xfrm>
            <a:off x="3109021" y="4457379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3089BDD1-7A7D-1AD3-5C45-6B03BC376C26}"/>
              </a:ext>
            </a:extLst>
          </p:cNvPr>
          <p:cNvSpPr>
            <a:spLocks noChangeAspect="1"/>
          </p:cNvSpPr>
          <p:nvPr/>
        </p:nvSpPr>
        <p:spPr>
          <a:xfrm>
            <a:off x="3711909" y="3933651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40ACBD38-BEBB-AB3F-68AA-8870E3011BC6}"/>
              </a:ext>
            </a:extLst>
          </p:cNvPr>
          <p:cNvSpPr>
            <a:spLocks noChangeAspect="1"/>
          </p:cNvSpPr>
          <p:nvPr/>
        </p:nvSpPr>
        <p:spPr>
          <a:xfrm>
            <a:off x="4076103" y="573699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3C712E3C-2612-1834-36F5-079C92078A57}"/>
              </a:ext>
            </a:extLst>
          </p:cNvPr>
          <p:cNvSpPr>
            <a:spLocks noChangeAspect="1"/>
          </p:cNvSpPr>
          <p:nvPr/>
        </p:nvSpPr>
        <p:spPr>
          <a:xfrm>
            <a:off x="3500476" y="56146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778E7BB4-50DB-6E60-CDE2-0B76B6F25C95}"/>
              </a:ext>
            </a:extLst>
          </p:cNvPr>
          <p:cNvSpPr>
            <a:spLocks noChangeAspect="1"/>
          </p:cNvSpPr>
          <p:nvPr/>
        </p:nvSpPr>
        <p:spPr>
          <a:xfrm>
            <a:off x="3138550" y="3753533"/>
            <a:ext cx="353354" cy="353354"/>
          </a:xfrm>
          <a:prstGeom prst="ellipse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5E552C11-6FBE-3409-3A27-990DC4FE1A46}"/>
              </a:ext>
            </a:extLst>
          </p:cNvPr>
          <p:cNvSpPr/>
          <p:nvPr/>
        </p:nvSpPr>
        <p:spPr>
          <a:xfrm>
            <a:off x="2998190" y="3071779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Similarity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based</a:t>
            </a:r>
            <a:r>
              <a:rPr lang="de-DE" sz="1400" dirty="0">
                <a:solidFill>
                  <a:sysClr val="windowText" lastClr="000000"/>
                </a:solidFill>
              </a:rPr>
              <a:t> on A</a:t>
            </a:r>
          </a:p>
        </p:txBody>
      </p: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7EA0A879-3085-30D8-2C3C-E0DAC04D7F55}"/>
              </a:ext>
            </a:extLst>
          </p:cNvPr>
          <p:cNvCxnSpPr>
            <a:cxnSpLocks/>
          </p:cNvCxnSpPr>
          <p:nvPr/>
        </p:nvCxnSpPr>
        <p:spPr>
          <a:xfrm>
            <a:off x="3315227" y="3930210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F16C2048-F52F-B04E-FA26-1B2305DDC2AD}"/>
                  </a:ext>
                </a:extLst>
              </p:cNvPr>
              <p:cNvSpPr txBox="1"/>
              <p:nvPr/>
            </p:nvSpPr>
            <p:spPr>
              <a:xfrm>
                <a:off x="3550798" y="3736539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0.35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F16C2048-F52F-B04E-FA26-1B2305DDC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798" y="3736539"/>
                <a:ext cx="375103" cy="215444"/>
              </a:xfrm>
              <a:prstGeom prst="rect">
                <a:avLst/>
              </a:prstGeom>
              <a:blipFill>
                <a:blip r:embed="rId3"/>
                <a:stretch>
                  <a:fillRect l="-9677" r="-11290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hteck 78">
            <a:extLst>
              <a:ext uri="{FF2B5EF4-FFF2-40B4-BE49-F238E27FC236}">
                <a16:creationId xmlns:a16="http://schemas.microsoft.com/office/drawing/2014/main" id="{D31CA472-E1F9-327D-AD3C-0629C71915E9}"/>
              </a:ext>
            </a:extLst>
          </p:cNvPr>
          <p:cNvSpPr/>
          <p:nvPr/>
        </p:nvSpPr>
        <p:spPr>
          <a:xfrm>
            <a:off x="5116993" y="3125666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1EF266EA-5CCB-8A3D-C494-CD8649943F1F}"/>
              </a:ext>
            </a:extLst>
          </p:cNvPr>
          <p:cNvSpPr>
            <a:spLocks noChangeAspect="1"/>
          </p:cNvSpPr>
          <p:nvPr/>
        </p:nvSpPr>
        <p:spPr>
          <a:xfrm>
            <a:off x="5422648" y="4457379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319E8063-D50F-58B0-C14A-669931DED087}"/>
              </a:ext>
            </a:extLst>
          </p:cNvPr>
          <p:cNvSpPr>
            <a:spLocks noChangeAspect="1"/>
          </p:cNvSpPr>
          <p:nvPr/>
        </p:nvSpPr>
        <p:spPr>
          <a:xfrm>
            <a:off x="6025536" y="393365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4137FF7B-0EAD-22CE-16F6-6C89C0B6C505}"/>
              </a:ext>
            </a:extLst>
          </p:cNvPr>
          <p:cNvSpPr>
            <a:spLocks noChangeAspect="1"/>
          </p:cNvSpPr>
          <p:nvPr/>
        </p:nvSpPr>
        <p:spPr>
          <a:xfrm>
            <a:off x="6389730" y="573699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67F67B9F-B559-754D-9226-9E67A5C0F27F}"/>
              </a:ext>
            </a:extLst>
          </p:cNvPr>
          <p:cNvSpPr>
            <a:spLocks noChangeAspect="1"/>
          </p:cNvSpPr>
          <p:nvPr/>
        </p:nvSpPr>
        <p:spPr>
          <a:xfrm>
            <a:off x="5814103" y="56146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C1CEADE3-16CA-9CF1-41FB-A4A5DC04B05E}"/>
              </a:ext>
            </a:extLst>
          </p:cNvPr>
          <p:cNvSpPr>
            <a:spLocks noChangeAspect="1"/>
          </p:cNvSpPr>
          <p:nvPr/>
        </p:nvSpPr>
        <p:spPr>
          <a:xfrm>
            <a:off x="5452177" y="3753533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63EB0D24-D82B-CFA1-6E15-B07EFE448551}"/>
              </a:ext>
            </a:extLst>
          </p:cNvPr>
          <p:cNvSpPr/>
          <p:nvPr/>
        </p:nvSpPr>
        <p:spPr>
          <a:xfrm>
            <a:off x="5311817" y="3071779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Similarity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based</a:t>
            </a:r>
            <a:r>
              <a:rPr lang="de-DE" sz="1400" dirty="0">
                <a:solidFill>
                  <a:sysClr val="windowText" lastClr="000000"/>
                </a:solidFill>
              </a:rPr>
              <a:t> on B</a:t>
            </a:r>
          </a:p>
        </p:txBody>
      </p: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B495E548-4E5B-474F-5954-0713386DB517}"/>
              </a:ext>
            </a:extLst>
          </p:cNvPr>
          <p:cNvCxnSpPr>
            <a:cxnSpLocks/>
          </p:cNvCxnSpPr>
          <p:nvPr/>
        </p:nvCxnSpPr>
        <p:spPr>
          <a:xfrm>
            <a:off x="5628854" y="3930210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0F2089BC-888C-0632-C087-951F6B2FC2D4}"/>
                  </a:ext>
                </a:extLst>
              </p:cNvPr>
              <p:cNvSpPr txBox="1"/>
              <p:nvPr/>
            </p:nvSpPr>
            <p:spPr>
              <a:xfrm>
                <a:off x="5864425" y="3736539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0.35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0F2089BC-888C-0632-C087-951F6B2FC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25" y="3736539"/>
                <a:ext cx="375103" cy="215444"/>
              </a:xfrm>
              <a:prstGeom prst="rect">
                <a:avLst/>
              </a:prstGeom>
              <a:blipFill>
                <a:blip r:embed="rId4"/>
                <a:stretch>
                  <a:fillRect l="-9677" r="-11290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hteck 93">
            <a:extLst>
              <a:ext uri="{FF2B5EF4-FFF2-40B4-BE49-F238E27FC236}">
                <a16:creationId xmlns:a16="http://schemas.microsoft.com/office/drawing/2014/main" id="{9EBF9FB9-5DFB-2B39-BFA6-E74A0F403DDF}"/>
              </a:ext>
            </a:extLst>
          </p:cNvPr>
          <p:cNvSpPr/>
          <p:nvPr/>
        </p:nvSpPr>
        <p:spPr>
          <a:xfrm>
            <a:off x="7395619" y="3125666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D423D8C3-F4C9-35CA-75EE-8AD7BB703954}"/>
              </a:ext>
            </a:extLst>
          </p:cNvPr>
          <p:cNvSpPr>
            <a:spLocks noChangeAspect="1"/>
          </p:cNvSpPr>
          <p:nvPr/>
        </p:nvSpPr>
        <p:spPr>
          <a:xfrm>
            <a:off x="7701274" y="4457379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5A922817-0009-7708-2E0D-22CAE29D8129}"/>
              </a:ext>
            </a:extLst>
          </p:cNvPr>
          <p:cNvSpPr>
            <a:spLocks noChangeAspect="1"/>
          </p:cNvSpPr>
          <p:nvPr/>
        </p:nvSpPr>
        <p:spPr>
          <a:xfrm>
            <a:off x="8304162" y="3933651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A229B20C-4E3C-866B-5ED6-748D66611B88}"/>
              </a:ext>
            </a:extLst>
          </p:cNvPr>
          <p:cNvSpPr>
            <a:spLocks noChangeAspect="1"/>
          </p:cNvSpPr>
          <p:nvPr/>
        </p:nvSpPr>
        <p:spPr>
          <a:xfrm>
            <a:off x="8668356" y="573699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7F30B17D-8648-3798-4F91-EE190503D930}"/>
              </a:ext>
            </a:extLst>
          </p:cNvPr>
          <p:cNvSpPr>
            <a:spLocks noChangeAspect="1"/>
          </p:cNvSpPr>
          <p:nvPr/>
        </p:nvSpPr>
        <p:spPr>
          <a:xfrm>
            <a:off x="8092729" y="56146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28A531F0-3414-1D5D-6428-A3C61A0581F9}"/>
              </a:ext>
            </a:extLst>
          </p:cNvPr>
          <p:cNvSpPr>
            <a:spLocks noChangeAspect="1"/>
          </p:cNvSpPr>
          <p:nvPr/>
        </p:nvSpPr>
        <p:spPr>
          <a:xfrm>
            <a:off x="7730803" y="3753533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0D1211B7-8DE6-7D24-A3FA-215BAAE0A5C3}"/>
              </a:ext>
            </a:extLst>
          </p:cNvPr>
          <p:cNvSpPr/>
          <p:nvPr/>
        </p:nvSpPr>
        <p:spPr>
          <a:xfrm>
            <a:off x="7590443" y="3071779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Averaged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similarity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1294A45A-E7BE-701D-151B-24B3C315C106}"/>
              </a:ext>
            </a:extLst>
          </p:cNvPr>
          <p:cNvCxnSpPr>
            <a:cxnSpLocks/>
          </p:cNvCxnSpPr>
          <p:nvPr/>
        </p:nvCxnSpPr>
        <p:spPr>
          <a:xfrm>
            <a:off x="7907480" y="3930210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feld 104">
                <a:extLst>
                  <a:ext uri="{FF2B5EF4-FFF2-40B4-BE49-F238E27FC236}">
                    <a16:creationId xmlns:a16="http://schemas.microsoft.com/office/drawing/2014/main" id="{A0F2B1F3-672E-97A4-363B-5DCDA8F895C2}"/>
                  </a:ext>
                </a:extLst>
              </p:cNvPr>
              <p:cNvSpPr txBox="1"/>
              <p:nvPr/>
            </p:nvSpPr>
            <p:spPr>
              <a:xfrm>
                <a:off x="8180261" y="3692847"/>
                <a:ext cx="4744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.088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5" name="Textfeld 104">
                <a:extLst>
                  <a:ext uri="{FF2B5EF4-FFF2-40B4-BE49-F238E27FC236}">
                    <a16:creationId xmlns:a16="http://schemas.microsoft.com/office/drawing/2014/main" id="{A0F2B1F3-672E-97A4-363B-5DCDA8F89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261" y="3692847"/>
                <a:ext cx="474489" cy="215444"/>
              </a:xfrm>
              <a:prstGeom prst="rect">
                <a:avLst/>
              </a:prstGeom>
              <a:blipFill>
                <a:blip r:embed="rId5"/>
                <a:stretch>
                  <a:fillRect l="-7692" r="-7692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70220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Initilize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dimensional </a:t>
            </a:r>
            <a:r>
              <a:rPr lang="de-DE" dirty="0" err="1"/>
              <a:t>dataset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48133" cy="4351338"/>
              </a:xfrm>
            </p:spPr>
            <p:txBody>
              <a:bodyPr/>
              <a:lstStyle/>
              <a:p>
                <a:r>
                  <a:rPr lang="de-DE" dirty="0"/>
                  <a:t>Every </a:t>
                </a:r>
                <a:r>
                  <a:rPr lang="de-DE" dirty="0" err="1"/>
                  <a:t>datapoint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randomly</a:t>
                </a:r>
                <a:r>
                  <a:rPr lang="de-DE" dirty="0"/>
                  <a:t> </a:t>
                </a:r>
                <a:r>
                  <a:rPr lang="de-DE" dirty="0" err="1"/>
                  <a:t>ploted</a:t>
                </a:r>
                <a:r>
                  <a:rPr lang="de-DE" dirty="0"/>
                  <a:t> on a </a:t>
                </a:r>
                <a:r>
                  <a:rPr lang="de-DE" dirty="0" err="1"/>
                  <a:t>lower</a:t>
                </a:r>
                <a:r>
                  <a:rPr lang="de-DE" dirty="0"/>
                  <a:t> </a:t>
                </a:r>
                <a:r>
                  <a:rPr lang="de-DE" dirty="0" err="1"/>
                  <a:t>dimensonal</a:t>
                </a:r>
                <a:r>
                  <a:rPr lang="de-DE" dirty="0"/>
                  <a:t> </a:t>
                </a:r>
                <a:r>
                  <a:rPr lang="de-DE" dirty="0" err="1"/>
                  <a:t>plain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48133" cy="4351338"/>
              </a:xfrm>
              <a:blipFill>
                <a:blip r:embed="rId2"/>
                <a:stretch>
                  <a:fillRect l="-1454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3D777157-A21A-4C9C-684B-8FFD0501AF36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493D5A2-32D6-2EA7-DE26-06E145D2928D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C76DB80-A6A2-6EDD-EB63-3A06DB012FF1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05C873F-7357-0888-22B2-887026B0C90D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76955DD-7344-6554-92F4-FB036BDFAA9B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6A7390C-4865-1250-4703-EDAD8DA6B53F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2435735-2D5A-D884-EDBF-F8DC0768633C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Dataset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9AB39BD-7F5C-4A3C-8673-D514346A5F37}"/>
              </a:ext>
            </a:extLst>
          </p:cNvPr>
          <p:cNvSpPr>
            <a:spLocks noChangeAspect="1"/>
          </p:cNvSpPr>
          <p:nvPr/>
        </p:nvSpPr>
        <p:spPr>
          <a:xfrm>
            <a:off x="11058702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00F8C61-C2F5-CF90-F0E8-CD15449AC346}"/>
              </a:ext>
            </a:extLst>
          </p:cNvPr>
          <p:cNvSpPr>
            <a:spLocks noChangeAspect="1"/>
          </p:cNvSpPr>
          <p:nvPr/>
        </p:nvSpPr>
        <p:spPr>
          <a:xfrm>
            <a:off x="1062945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B54659D-6BEE-3566-21A8-3B4E27E07040}"/>
              </a:ext>
            </a:extLst>
          </p:cNvPr>
          <p:cNvSpPr>
            <a:spLocks noChangeAspect="1"/>
          </p:cNvSpPr>
          <p:nvPr/>
        </p:nvSpPr>
        <p:spPr>
          <a:xfrm>
            <a:off x="1157975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4F34D4C-792B-2615-C9DE-B5642F399BC9}"/>
              </a:ext>
            </a:extLst>
          </p:cNvPr>
          <p:cNvSpPr>
            <a:spLocks noChangeAspect="1"/>
          </p:cNvSpPr>
          <p:nvPr/>
        </p:nvSpPr>
        <p:spPr>
          <a:xfrm>
            <a:off x="9471356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90D2968-B9E1-F9B8-A260-1A121B944795}"/>
              </a:ext>
            </a:extLst>
          </p:cNvPr>
          <p:cNvSpPr>
            <a:spLocks noChangeAspect="1"/>
          </p:cNvSpPr>
          <p:nvPr/>
        </p:nvSpPr>
        <p:spPr>
          <a:xfrm>
            <a:off x="878281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296538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Initilize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dimensional </a:t>
            </a:r>
            <a:r>
              <a:rPr lang="de-DE" dirty="0" err="1"/>
              <a:t>dataset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48133" cy="4351338"/>
              </a:xfrm>
            </p:spPr>
            <p:txBody>
              <a:bodyPr/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similarities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pair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t-distribution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degree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freedom</a:t>
                </a:r>
                <a:r>
                  <a:rPr lang="de-DE" dirty="0"/>
                  <a:t> 1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follows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48133" cy="4351338"/>
              </a:xfrm>
              <a:blipFill>
                <a:blip r:embed="rId2"/>
                <a:stretch>
                  <a:fillRect l="-1454" t="-19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3D777157-A21A-4C9C-684B-8FFD0501AF36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493D5A2-32D6-2EA7-DE26-06E145D2928D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C76DB80-A6A2-6EDD-EB63-3A06DB012FF1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05C873F-7357-0888-22B2-887026B0C90D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76955DD-7344-6554-92F4-FB036BDFAA9B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6A7390C-4865-1250-4703-EDAD8DA6B53F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2435735-2D5A-D884-EDBF-F8DC0768633C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Dataset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9AB39BD-7F5C-4A3C-8673-D514346A5F37}"/>
              </a:ext>
            </a:extLst>
          </p:cNvPr>
          <p:cNvSpPr>
            <a:spLocks noChangeAspect="1"/>
          </p:cNvSpPr>
          <p:nvPr/>
        </p:nvSpPr>
        <p:spPr>
          <a:xfrm>
            <a:off x="11058702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00F8C61-C2F5-CF90-F0E8-CD15449AC346}"/>
              </a:ext>
            </a:extLst>
          </p:cNvPr>
          <p:cNvSpPr>
            <a:spLocks noChangeAspect="1"/>
          </p:cNvSpPr>
          <p:nvPr/>
        </p:nvSpPr>
        <p:spPr>
          <a:xfrm>
            <a:off x="1062945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B54659D-6BEE-3566-21A8-3B4E27E07040}"/>
              </a:ext>
            </a:extLst>
          </p:cNvPr>
          <p:cNvSpPr>
            <a:spLocks noChangeAspect="1"/>
          </p:cNvSpPr>
          <p:nvPr/>
        </p:nvSpPr>
        <p:spPr>
          <a:xfrm>
            <a:off x="1157975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4F34D4C-792B-2615-C9DE-B5642F399BC9}"/>
              </a:ext>
            </a:extLst>
          </p:cNvPr>
          <p:cNvSpPr>
            <a:spLocks noChangeAspect="1"/>
          </p:cNvSpPr>
          <p:nvPr/>
        </p:nvSpPr>
        <p:spPr>
          <a:xfrm>
            <a:off x="9471356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90D2968-B9E1-F9B8-A260-1A121B944795}"/>
              </a:ext>
            </a:extLst>
          </p:cNvPr>
          <p:cNvSpPr>
            <a:spLocks noChangeAspect="1"/>
          </p:cNvSpPr>
          <p:nvPr/>
        </p:nvSpPr>
        <p:spPr>
          <a:xfrm>
            <a:off x="878281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A73B2F-B962-3CCC-AC83-8914438A27CE}"/>
              </a:ext>
            </a:extLst>
          </p:cNvPr>
          <p:cNvSpPr/>
          <p:nvPr/>
        </p:nvSpPr>
        <p:spPr>
          <a:xfrm>
            <a:off x="4487594" y="3186332"/>
            <a:ext cx="1273126" cy="457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18C13E9-2A54-B93A-D028-3D7DDAB5FFC6}"/>
              </a:ext>
            </a:extLst>
          </p:cNvPr>
          <p:cNvSpPr/>
          <p:nvPr/>
        </p:nvSpPr>
        <p:spPr>
          <a:xfrm>
            <a:off x="3664633" y="3020126"/>
            <a:ext cx="2792437" cy="686711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0C11C3E-7EAC-2542-205B-2B641F598FDA}"/>
              </a:ext>
            </a:extLst>
          </p:cNvPr>
          <p:cNvSpPr/>
          <p:nvPr/>
        </p:nvSpPr>
        <p:spPr>
          <a:xfrm>
            <a:off x="3268148" y="3813640"/>
            <a:ext cx="3575783" cy="49237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72EF641-4DC7-9EB5-9E25-E2253C3FACA8}"/>
              </a:ext>
            </a:extLst>
          </p:cNvPr>
          <p:cNvSpPr txBox="1"/>
          <p:nvPr/>
        </p:nvSpPr>
        <p:spPr>
          <a:xfrm>
            <a:off x="2994247" y="4899337"/>
            <a:ext cx="4259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accent2"/>
                </a:solidFill>
              </a:rPr>
              <a:t>Calculate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distance</a:t>
            </a:r>
            <a:endParaRPr lang="de-DE" dirty="0">
              <a:solidFill>
                <a:schemeClr val="accent2"/>
              </a:solidFill>
            </a:endParaRPr>
          </a:p>
          <a:p>
            <a:r>
              <a:rPr lang="de-DE" dirty="0" err="1">
                <a:solidFill>
                  <a:schemeClr val="accent1"/>
                </a:solidFill>
              </a:rPr>
              <a:t>Calculate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similarity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based</a:t>
            </a:r>
            <a:r>
              <a:rPr lang="de-DE" dirty="0">
                <a:solidFill>
                  <a:schemeClr val="accent1"/>
                </a:solidFill>
              </a:rPr>
              <a:t> on t-</a:t>
            </a:r>
            <a:r>
              <a:rPr lang="de-DE" dirty="0" err="1">
                <a:solidFill>
                  <a:schemeClr val="accent1"/>
                </a:solidFill>
              </a:rPr>
              <a:t>distribuation</a:t>
            </a:r>
            <a:endParaRPr lang="de-DE" dirty="0">
              <a:solidFill>
                <a:schemeClr val="accent1"/>
              </a:solidFill>
            </a:endParaRPr>
          </a:p>
          <a:p>
            <a:r>
              <a:rPr lang="de-DE" dirty="0" err="1">
                <a:solidFill>
                  <a:schemeClr val="accent6"/>
                </a:solidFill>
              </a:rPr>
              <a:t>Normilize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similarties</a:t>
            </a:r>
            <a:endParaRPr lang="de-DE" dirty="0">
              <a:solidFill>
                <a:schemeClr val="accent6"/>
              </a:solidFill>
            </a:endParaRP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9798EC1-AD17-EC98-316E-54F6F66CC3D6}"/>
              </a:ext>
            </a:extLst>
          </p:cNvPr>
          <p:cNvCxnSpPr/>
          <p:nvPr/>
        </p:nvCxnSpPr>
        <p:spPr>
          <a:xfrm>
            <a:off x="9648033" y="4899337"/>
            <a:ext cx="1155603" cy="0"/>
          </a:xfrm>
          <a:prstGeom prst="line">
            <a:avLst/>
          </a:prstGeom>
          <a:ln>
            <a:solidFill>
              <a:schemeClr val="accent4">
                <a:alpha val="7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FA5C952-D83C-B24E-3B76-BD4FA909AFE5}"/>
                  </a:ext>
                </a:extLst>
              </p:cNvPr>
              <p:cNvSpPr txBox="1"/>
              <p:nvPr/>
            </p:nvSpPr>
            <p:spPr>
              <a:xfrm>
                <a:off x="10015766" y="4910084"/>
                <a:ext cx="4106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𝐵𝐴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FA5C952-D83C-B24E-3B76-BD4FA909A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766" y="4910084"/>
                <a:ext cx="410690" cy="276999"/>
              </a:xfrm>
              <a:prstGeom prst="rect">
                <a:avLst/>
              </a:prstGeom>
              <a:blipFill>
                <a:blip r:embed="rId3"/>
                <a:stretch>
                  <a:fillRect l="-13433" r="-7463" b="-239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hteck 22">
            <a:extLst>
              <a:ext uri="{FF2B5EF4-FFF2-40B4-BE49-F238E27FC236}">
                <a16:creationId xmlns:a16="http://schemas.microsoft.com/office/drawing/2014/main" id="{52A04BEB-E4B8-A6AA-4320-F40A0B233118}"/>
              </a:ext>
            </a:extLst>
          </p:cNvPr>
          <p:cNvSpPr/>
          <p:nvPr/>
        </p:nvSpPr>
        <p:spPr>
          <a:xfrm>
            <a:off x="2286000" y="3582467"/>
            <a:ext cx="572161" cy="49237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07525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Initilize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dimensional </a:t>
            </a:r>
            <a:r>
              <a:rPr lang="de-DE" dirty="0" err="1"/>
              <a:t>dataset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48133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dirty="0"/>
                  <a:t>W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Kullback-Leibler</a:t>
                </a:r>
                <a:r>
                  <a:rPr lang="de-DE" dirty="0"/>
                  <a:t> </a:t>
                </a:r>
                <a:r>
                  <a:rPr lang="de-DE" dirty="0" err="1"/>
                  <a:t>divergence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divergence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d>
                        <m:dPr>
                          <m:beg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modeled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small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→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:r>
                  <a:rPr lang="de-DE" dirty="0" err="1"/>
                  <a:t>penalty</a:t>
                </a:r>
                <a:r>
                  <a:rPr lang="de-DE" dirty="0"/>
                  <a:t>.</a:t>
                </a:r>
              </a:p>
              <a:p>
                <a:pPr lvl="1"/>
                <a:r>
                  <a:rPr lang="de-DE" dirty="0"/>
                  <a:t>So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dirty="0"/>
                  <a:t> are </a:t>
                </a:r>
                <a:r>
                  <a:rPr lang="de-DE" dirty="0" err="1"/>
                  <a:t>similar</a:t>
                </a:r>
                <a:r>
                  <a:rPr lang="de-DE" dirty="0"/>
                  <a:t> (</a:t>
                </a:r>
                <a:r>
                  <a:rPr lang="de-DE" dirty="0" err="1"/>
                  <a:t>close</a:t>
                </a:r>
                <a:r>
                  <a:rPr lang="de-DE" dirty="0"/>
                  <a:t> </a:t>
                </a:r>
                <a:r>
                  <a:rPr lang="de-DE" dirty="0" err="1"/>
                  <a:t>togher</a:t>
                </a:r>
                <a:r>
                  <a:rPr lang="de-DE" dirty="0"/>
                  <a:t>) </a:t>
                </a:r>
                <a:r>
                  <a:rPr lang="de-DE" dirty="0" err="1"/>
                  <a:t>they</a:t>
                </a:r>
                <a:r>
                  <a:rPr lang="de-DE" dirty="0"/>
                  <a:t> </a:t>
                </a:r>
                <a:r>
                  <a:rPr lang="de-DE" dirty="0" err="1"/>
                  <a:t>should</a:t>
                </a:r>
                <a:r>
                  <a:rPr lang="de-DE" dirty="0"/>
                  <a:t> not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shown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dissimilar</a:t>
                </a:r>
                <a:r>
                  <a:rPr lang="de-DE" dirty="0"/>
                  <a:t> (</a:t>
                </a:r>
                <a:r>
                  <a:rPr lang="de-DE" dirty="0" err="1"/>
                  <a:t>far</a:t>
                </a:r>
                <a:r>
                  <a:rPr lang="de-DE" dirty="0"/>
                  <a:t> apart).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dirty="0"/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modeled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→ </a:t>
                </a:r>
                <a:r>
                  <a:rPr lang="de-DE" dirty="0" err="1"/>
                  <a:t>small</a:t>
                </a:r>
                <a:r>
                  <a:rPr lang="de-DE" dirty="0"/>
                  <a:t> </a:t>
                </a:r>
                <a:r>
                  <a:rPr lang="de-DE" dirty="0" err="1"/>
                  <a:t>penalty</a:t>
                </a:r>
                <a:r>
                  <a:rPr lang="de-DE" dirty="0"/>
                  <a:t>.</a:t>
                </a:r>
              </a:p>
              <a:p>
                <a:pPr lvl="1"/>
                <a:r>
                  <a:rPr lang="de-DE" dirty="0"/>
                  <a:t>So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dirty="0"/>
                  <a:t> dissimilar (</a:t>
                </a:r>
                <a:r>
                  <a:rPr lang="de-DE" dirty="0" err="1"/>
                  <a:t>far</a:t>
                </a:r>
                <a:r>
                  <a:rPr lang="de-DE" dirty="0"/>
                  <a:t> </a:t>
                </a:r>
                <a:r>
                  <a:rPr lang="de-DE" dirty="0" err="1"/>
                  <a:t>appart</a:t>
                </a:r>
                <a:r>
                  <a:rPr lang="de-DE" dirty="0"/>
                  <a:t>) </a:t>
                </a:r>
                <a:r>
                  <a:rPr lang="de-DE" dirty="0" err="1"/>
                  <a:t>it‘s</a:t>
                </a:r>
                <a:r>
                  <a:rPr lang="de-DE" dirty="0"/>
                  <a:t> ok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they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modeled</a:t>
                </a:r>
                <a:r>
                  <a:rPr lang="de-DE" dirty="0"/>
                  <a:t> </a:t>
                </a:r>
                <a:r>
                  <a:rPr lang="de-DE" dirty="0" err="1"/>
                  <a:t>close</a:t>
                </a:r>
                <a:r>
                  <a:rPr lang="de-DE" dirty="0"/>
                  <a:t> </a:t>
                </a:r>
                <a:r>
                  <a:rPr lang="de-DE" dirty="0" err="1"/>
                  <a:t>together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48133" cy="4351338"/>
              </a:xfrm>
              <a:blipFill>
                <a:blip r:embed="rId2"/>
                <a:stretch>
                  <a:fillRect l="-1292" t="-2801" r="-565" b="-19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3D777157-A21A-4C9C-684B-8FFD0501AF36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493D5A2-32D6-2EA7-DE26-06E145D2928D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C76DB80-A6A2-6EDD-EB63-3A06DB012FF1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05C873F-7357-0888-22B2-887026B0C90D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76955DD-7344-6554-92F4-FB036BDFAA9B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6A7390C-4865-1250-4703-EDAD8DA6B53F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2435735-2D5A-D884-EDBF-F8DC0768633C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Dataset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9AB39BD-7F5C-4A3C-8673-D514346A5F37}"/>
              </a:ext>
            </a:extLst>
          </p:cNvPr>
          <p:cNvSpPr>
            <a:spLocks noChangeAspect="1"/>
          </p:cNvSpPr>
          <p:nvPr/>
        </p:nvSpPr>
        <p:spPr>
          <a:xfrm>
            <a:off x="11058702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00F8C61-C2F5-CF90-F0E8-CD15449AC346}"/>
              </a:ext>
            </a:extLst>
          </p:cNvPr>
          <p:cNvSpPr>
            <a:spLocks noChangeAspect="1"/>
          </p:cNvSpPr>
          <p:nvPr/>
        </p:nvSpPr>
        <p:spPr>
          <a:xfrm>
            <a:off x="1062945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B54659D-6BEE-3566-21A8-3B4E27E07040}"/>
              </a:ext>
            </a:extLst>
          </p:cNvPr>
          <p:cNvSpPr>
            <a:spLocks noChangeAspect="1"/>
          </p:cNvSpPr>
          <p:nvPr/>
        </p:nvSpPr>
        <p:spPr>
          <a:xfrm>
            <a:off x="1157975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4F34D4C-792B-2615-C9DE-B5642F399BC9}"/>
              </a:ext>
            </a:extLst>
          </p:cNvPr>
          <p:cNvSpPr>
            <a:spLocks noChangeAspect="1"/>
          </p:cNvSpPr>
          <p:nvPr/>
        </p:nvSpPr>
        <p:spPr>
          <a:xfrm>
            <a:off x="9471356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90D2968-B9E1-F9B8-A260-1A121B944795}"/>
              </a:ext>
            </a:extLst>
          </p:cNvPr>
          <p:cNvSpPr>
            <a:spLocks noChangeAspect="1"/>
          </p:cNvSpPr>
          <p:nvPr/>
        </p:nvSpPr>
        <p:spPr>
          <a:xfrm>
            <a:off x="878281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9798EC1-AD17-EC98-316E-54F6F66CC3D6}"/>
              </a:ext>
            </a:extLst>
          </p:cNvPr>
          <p:cNvCxnSpPr/>
          <p:nvPr/>
        </p:nvCxnSpPr>
        <p:spPr>
          <a:xfrm>
            <a:off x="9648033" y="4899337"/>
            <a:ext cx="1155603" cy="0"/>
          </a:xfrm>
          <a:prstGeom prst="line">
            <a:avLst/>
          </a:prstGeom>
          <a:ln>
            <a:solidFill>
              <a:schemeClr val="accent4">
                <a:alpha val="7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FA5C952-D83C-B24E-3B76-BD4FA909AFE5}"/>
                  </a:ext>
                </a:extLst>
              </p:cNvPr>
              <p:cNvSpPr txBox="1"/>
              <p:nvPr/>
            </p:nvSpPr>
            <p:spPr>
              <a:xfrm>
                <a:off x="10015766" y="4910084"/>
                <a:ext cx="3898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𝑆𝐴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FA5C952-D83C-B24E-3B76-BD4FA909A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766" y="4910084"/>
                <a:ext cx="389850" cy="276999"/>
              </a:xfrm>
              <a:prstGeom prst="rect">
                <a:avLst/>
              </a:prstGeom>
              <a:blipFill>
                <a:blip r:embed="rId3"/>
                <a:stretch>
                  <a:fillRect l="-14063" r="-6250" b="-239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6A6297BE-CD5F-003C-B8E3-D56B2E1E642A}"/>
              </a:ext>
            </a:extLst>
          </p:cNvPr>
          <p:cNvCxnSpPr>
            <a:cxnSpLocks/>
          </p:cNvCxnSpPr>
          <p:nvPr/>
        </p:nvCxnSpPr>
        <p:spPr>
          <a:xfrm>
            <a:off x="9865789" y="1339155"/>
            <a:ext cx="573653" cy="188007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40E27AD-2F41-B6A0-87C2-D583B54E8DC8}"/>
                  </a:ext>
                </a:extLst>
              </p:cNvPr>
              <p:cNvSpPr txBox="1"/>
              <p:nvPr/>
            </p:nvSpPr>
            <p:spPr>
              <a:xfrm>
                <a:off x="10079992" y="1027906"/>
                <a:ext cx="3885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𝑆𝐴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40E27AD-2F41-B6A0-87C2-D583B54E8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992" y="1027906"/>
                <a:ext cx="388504" cy="276999"/>
              </a:xfrm>
              <a:prstGeom prst="rect">
                <a:avLst/>
              </a:prstGeom>
              <a:blipFill>
                <a:blip r:embed="rId4"/>
                <a:stretch>
                  <a:fillRect l="-14286" r="-6349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0206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Updating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70943" cy="4351338"/>
              </a:xfrm>
            </p:spPr>
            <p:txBody>
              <a:bodyPr/>
              <a:lstStyle/>
              <a:p>
                <a:r>
                  <a:rPr lang="de-DE" dirty="0"/>
                  <a:t>Using </a:t>
                </a:r>
                <a:r>
                  <a:rPr lang="de-DE" dirty="0" err="1"/>
                  <a:t>gradient</a:t>
                </a:r>
                <a:r>
                  <a:rPr lang="de-DE" dirty="0"/>
                  <a:t> </a:t>
                </a:r>
                <a:r>
                  <a:rPr lang="de-DE" dirty="0" err="1"/>
                  <a:t>descent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70943" cy="4351338"/>
              </a:xfrm>
              <a:blipFill>
                <a:blip r:embed="rId2"/>
                <a:stretch>
                  <a:fillRect l="-1431" t="-19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17">
            <a:extLst>
              <a:ext uri="{FF2B5EF4-FFF2-40B4-BE49-F238E27FC236}">
                <a16:creationId xmlns:a16="http://schemas.microsoft.com/office/drawing/2014/main" id="{2643F62B-4E2F-DC60-33D9-9C9DAF4100FF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34F208F-AB98-0F68-0916-A5566B689E9B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0D8A0CA-6958-DDD8-BAB7-9C2863E46A69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2377CAA-498E-9239-F395-FB7CC41FABDD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869393F-E336-7FEF-E324-46DA51E4F05E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6FD092C-A308-F92E-D6B1-3EB3F7E96CB5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8297A62-F2D1-7AA3-C21B-F14BAFCCE6B5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Dataset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965F6AF-E18C-08BF-A25D-8C1817833F34}"/>
              </a:ext>
            </a:extLst>
          </p:cNvPr>
          <p:cNvSpPr>
            <a:spLocks noChangeAspect="1"/>
          </p:cNvSpPr>
          <p:nvPr/>
        </p:nvSpPr>
        <p:spPr>
          <a:xfrm>
            <a:off x="5523066" y="266677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1BE4772F-ED52-918B-ED27-083515FF6965}"/>
              </a:ext>
            </a:extLst>
          </p:cNvPr>
          <p:cNvSpPr>
            <a:spLocks noChangeAspect="1"/>
          </p:cNvSpPr>
          <p:nvPr/>
        </p:nvSpPr>
        <p:spPr>
          <a:xfrm>
            <a:off x="5093822" y="266677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35AFFD2-086E-38F6-80C2-8586202E9F66}"/>
              </a:ext>
            </a:extLst>
          </p:cNvPr>
          <p:cNvSpPr>
            <a:spLocks noChangeAspect="1"/>
          </p:cNvSpPr>
          <p:nvPr/>
        </p:nvSpPr>
        <p:spPr>
          <a:xfrm>
            <a:off x="6044122" y="266677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17B6AAD4-D8E7-0FF3-2E0F-095BEB3669C5}"/>
              </a:ext>
            </a:extLst>
          </p:cNvPr>
          <p:cNvSpPr>
            <a:spLocks noChangeAspect="1"/>
          </p:cNvSpPr>
          <p:nvPr/>
        </p:nvSpPr>
        <p:spPr>
          <a:xfrm>
            <a:off x="3935720" y="266677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3F1A773-F76C-DF13-5A64-FD1D47069FD9}"/>
              </a:ext>
            </a:extLst>
          </p:cNvPr>
          <p:cNvSpPr>
            <a:spLocks noChangeAspect="1"/>
          </p:cNvSpPr>
          <p:nvPr/>
        </p:nvSpPr>
        <p:spPr>
          <a:xfrm>
            <a:off x="3247182" y="266677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7E69238B-94DA-654C-3913-7F440C2BE07E}"/>
              </a:ext>
            </a:extLst>
          </p:cNvPr>
          <p:cNvSpPr>
            <a:spLocks noChangeAspect="1"/>
          </p:cNvSpPr>
          <p:nvPr/>
        </p:nvSpPr>
        <p:spPr>
          <a:xfrm>
            <a:off x="5523066" y="337348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C5DBC33B-3E39-90A2-B783-57175145FAC8}"/>
              </a:ext>
            </a:extLst>
          </p:cNvPr>
          <p:cNvSpPr>
            <a:spLocks noChangeAspect="1"/>
          </p:cNvSpPr>
          <p:nvPr/>
        </p:nvSpPr>
        <p:spPr>
          <a:xfrm>
            <a:off x="5159739" y="337348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8523335-45C2-9EA5-2078-0081B0DB53C9}"/>
              </a:ext>
            </a:extLst>
          </p:cNvPr>
          <p:cNvSpPr>
            <a:spLocks noChangeAspect="1"/>
          </p:cNvSpPr>
          <p:nvPr/>
        </p:nvSpPr>
        <p:spPr>
          <a:xfrm>
            <a:off x="5938612" y="337348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203400DC-5C4F-871C-256C-40DDB4FAA2EE}"/>
              </a:ext>
            </a:extLst>
          </p:cNvPr>
          <p:cNvSpPr>
            <a:spLocks noChangeAspect="1"/>
          </p:cNvSpPr>
          <p:nvPr/>
        </p:nvSpPr>
        <p:spPr>
          <a:xfrm>
            <a:off x="4118604" y="337348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A74CE64-1806-0925-D13D-574F52D19552}"/>
              </a:ext>
            </a:extLst>
          </p:cNvPr>
          <p:cNvSpPr>
            <a:spLocks noChangeAspect="1"/>
          </p:cNvSpPr>
          <p:nvPr/>
        </p:nvSpPr>
        <p:spPr>
          <a:xfrm>
            <a:off x="3430066" y="337348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D9C51806-3D9A-1FFF-47F5-0DB2C824EA29}"/>
              </a:ext>
            </a:extLst>
          </p:cNvPr>
          <p:cNvSpPr>
            <a:spLocks noChangeAspect="1"/>
          </p:cNvSpPr>
          <p:nvPr/>
        </p:nvSpPr>
        <p:spPr>
          <a:xfrm>
            <a:off x="5523066" y="4080188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73FA4934-D1A1-A419-D55E-999A0A775B99}"/>
              </a:ext>
            </a:extLst>
          </p:cNvPr>
          <p:cNvSpPr>
            <a:spLocks noChangeAspect="1"/>
          </p:cNvSpPr>
          <p:nvPr/>
        </p:nvSpPr>
        <p:spPr>
          <a:xfrm>
            <a:off x="5169712" y="4080188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DE801A41-ADD4-18C9-DB6D-B8E46E1EBF0D}"/>
              </a:ext>
            </a:extLst>
          </p:cNvPr>
          <p:cNvSpPr>
            <a:spLocks noChangeAspect="1"/>
          </p:cNvSpPr>
          <p:nvPr/>
        </p:nvSpPr>
        <p:spPr>
          <a:xfrm>
            <a:off x="4906070" y="4080188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44C3404D-8E1B-981D-23A2-4F0374B1A2AF}"/>
              </a:ext>
            </a:extLst>
          </p:cNvPr>
          <p:cNvSpPr>
            <a:spLocks noChangeAspect="1"/>
          </p:cNvSpPr>
          <p:nvPr/>
        </p:nvSpPr>
        <p:spPr>
          <a:xfrm>
            <a:off x="4279264" y="4080188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1AC6EBE8-AE22-5E1E-1B2A-0AF576AF0597}"/>
              </a:ext>
            </a:extLst>
          </p:cNvPr>
          <p:cNvSpPr>
            <a:spLocks noChangeAspect="1"/>
          </p:cNvSpPr>
          <p:nvPr/>
        </p:nvSpPr>
        <p:spPr>
          <a:xfrm>
            <a:off x="3649012" y="4080188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4C90E6C8-562B-D4AB-4DCD-ACE83995623D}"/>
              </a:ext>
            </a:extLst>
          </p:cNvPr>
          <p:cNvSpPr>
            <a:spLocks noChangeAspect="1"/>
          </p:cNvSpPr>
          <p:nvPr/>
        </p:nvSpPr>
        <p:spPr>
          <a:xfrm>
            <a:off x="5523066" y="478689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80B6CD9B-77E7-453E-E5A0-4240C8E5D8E7}"/>
              </a:ext>
            </a:extLst>
          </p:cNvPr>
          <p:cNvSpPr>
            <a:spLocks noChangeAspect="1"/>
          </p:cNvSpPr>
          <p:nvPr/>
        </p:nvSpPr>
        <p:spPr>
          <a:xfrm>
            <a:off x="5169712" y="478689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6A6F2861-E062-ED3B-811B-DF2FEEEB04AF}"/>
              </a:ext>
            </a:extLst>
          </p:cNvPr>
          <p:cNvSpPr>
            <a:spLocks noChangeAspect="1"/>
          </p:cNvSpPr>
          <p:nvPr/>
        </p:nvSpPr>
        <p:spPr>
          <a:xfrm>
            <a:off x="4496994" y="478689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05E5373E-C777-5BB2-CD5C-AF737DA14E8E}"/>
              </a:ext>
            </a:extLst>
          </p:cNvPr>
          <p:cNvSpPr>
            <a:spLocks noChangeAspect="1"/>
          </p:cNvSpPr>
          <p:nvPr/>
        </p:nvSpPr>
        <p:spPr>
          <a:xfrm>
            <a:off x="4729393" y="478689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904946FF-706A-DF92-0BB0-6C73C559B641}"/>
              </a:ext>
            </a:extLst>
          </p:cNvPr>
          <p:cNvSpPr>
            <a:spLocks noChangeAspect="1"/>
          </p:cNvSpPr>
          <p:nvPr/>
        </p:nvSpPr>
        <p:spPr>
          <a:xfrm>
            <a:off x="3768018" y="478689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6A68D9CA-1AD1-D738-7284-CDD84AC14D9A}"/>
              </a:ext>
            </a:extLst>
          </p:cNvPr>
          <p:cNvSpPr>
            <a:spLocks noChangeAspect="1"/>
          </p:cNvSpPr>
          <p:nvPr/>
        </p:nvSpPr>
        <p:spPr>
          <a:xfrm>
            <a:off x="5346389" y="549360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BDF53EC1-4ABA-BB6D-4194-0C9631586E52}"/>
              </a:ext>
            </a:extLst>
          </p:cNvPr>
          <p:cNvSpPr>
            <a:spLocks noChangeAspect="1"/>
          </p:cNvSpPr>
          <p:nvPr/>
        </p:nvSpPr>
        <p:spPr>
          <a:xfrm>
            <a:off x="5093822" y="549360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AFC0CC5C-9E98-0200-0676-9A20C7F51E09}"/>
              </a:ext>
            </a:extLst>
          </p:cNvPr>
          <p:cNvSpPr>
            <a:spLocks noChangeAspect="1"/>
          </p:cNvSpPr>
          <p:nvPr/>
        </p:nvSpPr>
        <p:spPr>
          <a:xfrm>
            <a:off x="4223512" y="549360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5558A286-F761-472F-E0BE-97709FB53790}"/>
              </a:ext>
            </a:extLst>
          </p:cNvPr>
          <p:cNvSpPr>
            <a:spLocks noChangeAspect="1"/>
          </p:cNvSpPr>
          <p:nvPr/>
        </p:nvSpPr>
        <p:spPr>
          <a:xfrm>
            <a:off x="4806385" y="549360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0AF4C182-3770-CA4B-FDD7-C4D9D2A07604}"/>
              </a:ext>
            </a:extLst>
          </p:cNvPr>
          <p:cNvSpPr>
            <a:spLocks noChangeAspect="1"/>
          </p:cNvSpPr>
          <p:nvPr/>
        </p:nvSpPr>
        <p:spPr>
          <a:xfrm>
            <a:off x="3918733" y="549360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55" name="Gleichschenkliges Dreieck 54">
            <a:extLst>
              <a:ext uri="{FF2B5EF4-FFF2-40B4-BE49-F238E27FC236}">
                <a16:creationId xmlns:a16="http://schemas.microsoft.com/office/drawing/2014/main" id="{B2CB49FB-0D9C-3BC8-A6FE-E528F348AD79}"/>
              </a:ext>
            </a:extLst>
          </p:cNvPr>
          <p:cNvSpPr/>
          <p:nvPr/>
        </p:nvSpPr>
        <p:spPr>
          <a:xfrm flipV="1">
            <a:off x="3742746" y="3101662"/>
            <a:ext cx="2215204" cy="177450"/>
          </a:xfrm>
          <a:prstGeom prst="triangl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Gleichschenkliges Dreieck 55">
            <a:extLst>
              <a:ext uri="{FF2B5EF4-FFF2-40B4-BE49-F238E27FC236}">
                <a16:creationId xmlns:a16="http://schemas.microsoft.com/office/drawing/2014/main" id="{C60B70F0-585E-DED6-CA50-316763AC4BBB}"/>
              </a:ext>
            </a:extLst>
          </p:cNvPr>
          <p:cNvSpPr/>
          <p:nvPr/>
        </p:nvSpPr>
        <p:spPr>
          <a:xfrm flipV="1">
            <a:off x="3742746" y="3823844"/>
            <a:ext cx="2215204" cy="177450"/>
          </a:xfrm>
          <a:prstGeom prst="triangl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Gleichschenkliges Dreieck 59">
            <a:extLst>
              <a:ext uri="{FF2B5EF4-FFF2-40B4-BE49-F238E27FC236}">
                <a16:creationId xmlns:a16="http://schemas.microsoft.com/office/drawing/2014/main" id="{2E5E6996-9176-79F6-5CB6-CFEF26FCEFA1}"/>
              </a:ext>
            </a:extLst>
          </p:cNvPr>
          <p:cNvSpPr/>
          <p:nvPr/>
        </p:nvSpPr>
        <p:spPr>
          <a:xfrm flipV="1">
            <a:off x="3742746" y="4541978"/>
            <a:ext cx="2215204" cy="177450"/>
          </a:xfrm>
          <a:prstGeom prst="triangl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Gleichschenkliges Dreieck 60">
            <a:extLst>
              <a:ext uri="{FF2B5EF4-FFF2-40B4-BE49-F238E27FC236}">
                <a16:creationId xmlns:a16="http://schemas.microsoft.com/office/drawing/2014/main" id="{80094185-DB33-6DD0-F760-A32F2EC5B59A}"/>
              </a:ext>
            </a:extLst>
          </p:cNvPr>
          <p:cNvSpPr/>
          <p:nvPr/>
        </p:nvSpPr>
        <p:spPr>
          <a:xfrm flipV="1">
            <a:off x="3742746" y="5260112"/>
            <a:ext cx="2215204" cy="177450"/>
          </a:xfrm>
          <a:prstGeom prst="triangl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702846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766CD-B3FD-C356-CC63-5D8BCC93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remarks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7903B5-18C5-F812-051E-8CCCB93CD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t-distribution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all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squished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t-SNE kann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visualized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All </a:t>
            </a:r>
            <a:r>
              <a:rPr lang="de-DE" dirty="0" err="1"/>
              <a:t>datapoints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conntected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springs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springs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stronger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throw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datapoints</a:t>
            </a:r>
            <a:r>
              <a:rPr lang="de-DE" dirty="0"/>
              <a:t> on a </a:t>
            </a:r>
            <a:r>
              <a:rPr lang="de-DE" dirty="0" err="1"/>
              <a:t>lower</a:t>
            </a:r>
            <a:r>
              <a:rPr lang="de-DE" dirty="0"/>
              <a:t> dimensional plane (</a:t>
            </a:r>
            <a:r>
              <a:rPr lang="de-DE" dirty="0" err="1"/>
              <a:t>line</a:t>
            </a:r>
            <a:r>
              <a:rPr lang="de-DE" dirty="0"/>
              <a:t>, plane, 3d-space) and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springs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.</a:t>
            </a:r>
          </a:p>
        </p:txBody>
      </p:sp>
      <p:pic>
        <p:nvPicPr>
          <p:cNvPr id="1026" name="Picture 2" descr="Spring icon PNG and SVG Free Download">
            <a:extLst>
              <a:ext uri="{FF2B5EF4-FFF2-40B4-BE49-F238E27FC236}">
                <a16:creationId xmlns:a16="http://schemas.microsoft.com/office/drawing/2014/main" id="{A3B943C8-534C-17F1-F632-082C51EB0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497" y="2930977"/>
            <a:ext cx="1015965" cy="107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92959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942067-87C5-8CA3-22A1-1FA1EB06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Sklearn</a:t>
            </a:r>
            <a:r>
              <a:rPr lang="de-DE" dirty="0"/>
              <a:t> t-SNE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DFDD83-BAAA-5217-C807-8B4F5D7D1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43289" cy="4351338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sklearn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TSNE</a:t>
            </a:r>
            <a:r>
              <a:rPr lang="de-DE" dirty="0"/>
              <a:t>.</a:t>
            </a:r>
          </a:p>
          <a:p>
            <a:r>
              <a:rPr lang="de-DE" dirty="0" err="1"/>
              <a:t>Example</a:t>
            </a:r>
            <a:r>
              <a:rPr lang="de-DE" dirty="0"/>
              <a:t>: t-SNE on </a:t>
            </a:r>
            <a:r>
              <a:rPr lang="de-DE" dirty="0" err="1"/>
              <a:t>mnist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3"/>
              </a:rPr>
              <a:t>https://www.kaggle.com/code/viktorreichert/t-sne-with-mnist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B8F94D-6772-AA4A-C136-012AE6FAC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43" y="0"/>
            <a:ext cx="6809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6656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02DBA3-B73C-D673-4ECE-A17C835B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0F4EB2-A7FA-5C7F-0419-81F8A71765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Unsupervised </a:t>
                </a:r>
                <a:r>
                  <a:rPr lang="de-DE" dirty="0" err="1"/>
                  <a:t>clustering</a:t>
                </a:r>
                <a:r>
                  <a:rPr lang="de-DE" dirty="0"/>
                  <a:t> </a:t>
                </a:r>
                <a:r>
                  <a:rPr lang="de-DE" dirty="0" err="1"/>
                  <a:t>algorithm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Identifies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 Clusters in </a:t>
                </a:r>
                <a:r>
                  <a:rPr lang="de-DE" dirty="0" err="1"/>
                  <a:t>your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hyperparameter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0F4EB2-A7FA-5C7F-0419-81F8A71765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0872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3079C-0858-6656-38E0-70B4C5471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Accessing</a:t>
            </a:r>
            <a:r>
              <a:rPr lang="de-DE" dirty="0"/>
              <a:t> </a:t>
            </a:r>
            <a:r>
              <a:rPr lang="de-DE" dirty="0" err="1"/>
              <a:t>columns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EC34AA-1A3A-42E0-3026-25DC3A34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117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Columns can be accessed using attribute or index notation. You then get back the series of the column.</a:t>
            </a:r>
          </a:p>
          <a:p>
            <a:r>
              <a:rPr lang="en-US" dirty="0"/>
              <a:t>A list of column names can also be passed as an attribute. You then get back a DF with these columns.</a:t>
            </a:r>
          </a:p>
          <a:p>
            <a:r>
              <a:rPr lang="en-US" dirty="0"/>
              <a:t>The return references the same elements in memory! (It’s a view, not a copy)</a:t>
            </a:r>
          </a:p>
          <a:p>
            <a:r>
              <a:rPr lang="en-US" dirty="0"/>
              <a:t>In order to always allow attribute access to a column, it should not have spaces in its name.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16A5A1-1C42-11F4-DE3F-4979AD691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662" y="2726273"/>
            <a:ext cx="3762375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848467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Rechteck 322">
            <a:extLst>
              <a:ext uri="{FF2B5EF4-FFF2-40B4-BE49-F238E27FC236}">
                <a16:creationId xmlns:a16="http://schemas.microsoft.com/office/drawing/2014/main" id="{E3469901-5444-9CDF-D80E-51007960A36F}"/>
              </a:ext>
            </a:extLst>
          </p:cNvPr>
          <p:cNvSpPr/>
          <p:nvPr/>
        </p:nvSpPr>
        <p:spPr>
          <a:xfrm>
            <a:off x="10104825" y="312509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4" name="Ellipse 333">
            <a:extLst>
              <a:ext uri="{FF2B5EF4-FFF2-40B4-BE49-F238E27FC236}">
                <a16:creationId xmlns:a16="http://schemas.microsoft.com/office/drawing/2014/main" id="{1A4D4D6D-0D86-A62A-C5A1-A4CE52101E3B}"/>
              </a:ext>
            </a:extLst>
          </p:cNvPr>
          <p:cNvSpPr>
            <a:spLocks noChangeAspect="1"/>
          </p:cNvSpPr>
          <p:nvPr/>
        </p:nvSpPr>
        <p:spPr>
          <a:xfrm>
            <a:off x="10415212" y="1647331"/>
            <a:ext cx="353354" cy="353354"/>
          </a:xfrm>
          <a:prstGeom prst="ellipse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5" name="Ellipse 334">
            <a:extLst>
              <a:ext uri="{FF2B5EF4-FFF2-40B4-BE49-F238E27FC236}">
                <a16:creationId xmlns:a16="http://schemas.microsoft.com/office/drawing/2014/main" id="{682799FE-9B34-F2F2-D837-31C0B797552E}"/>
              </a:ext>
            </a:extLst>
          </p:cNvPr>
          <p:cNvSpPr>
            <a:spLocks noChangeAspect="1"/>
          </p:cNvSpPr>
          <p:nvPr/>
        </p:nvSpPr>
        <p:spPr>
          <a:xfrm>
            <a:off x="11018100" y="1123603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6" name="Ellipse 335">
            <a:extLst>
              <a:ext uri="{FF2B5EF4-FFF2-40B4-BE49-F238E27FC236}">
                <a16:creationId xmlns:a16="http://schemas.microsoft.com/office/drawing/2014/main" id="{E4DD7301-6B67-9836-CAF4-E60FE183B24B}"/>
              </a:ext>
            </a:extLst>
          </p:cNvPr>
          <p:cNvSpPr>
            <a:spLocks noChangeAspect="1"/>
          </p:cNvSpPr>
          <p:nvPr/>
        </p:nvSpPr>
        <p:spPr>
          <a:xfrm>
            <a:off x="11382294" y="2926943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7" name="Ellipse 336">
            <a:extLst>
              <a:ext uri="{FF2B5EF4-FFF2-40B4-BE49-F238E27FC236}">
                <a16:creationId xmlns:a16="http://schemas.microsoft.com/office/drawing/2014/main" id="{6C563391-B0C8-DE81-8C9B-CC0DF31DE9EE}"/>
              </a:ext>
            </a:extLst>
          </p:cNvPr>
          <p:cNvSpPr>
            <a:spLocks noChangeAspect="1"/>
          </p:cNvSpPr>
          <p:nvPr/>
        </p:nvSpPr>
        <p:spPr>
          <a:xfrm>
            <a:off x="10806667" y="2804574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8" name="Ellipse 337">
            <a:extLst>
              <a:ext uri="{FF2B5EF4-FFF2-40B4-BE49-F238E27FC236}">
                <a16:creationId xmlns:a16="http://schemas.microsoft.com/office/drawing/2014/main" id="{2CB49EF7-8C37-8381-037A-604C68FEB629}"/>
              </a:ext>
            </a:extLst>
          </p:cNvPr>
          <p:cNvSpPr>
            <a:spLocks noChangeAspect="1"/>
          </p:cNvSpPr>
          <p:nvPr/>
        </p:nvSpPr>
        <p:spPr>
          <a:xfrm>
            <a:off x="10444741" y="943485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9" name="Grafik 338" descr="Schließen mit einfarbiger Füllung">
            <a:extLst>
              <a:ext uri="{FF2B5EF4-FFF2-40B4-BE49-F238E27FC236}">
                <a16:creationId xmlns:a16="http://schemas.microsoft.com/office/drawing/2014/main" id="{B5888929-E982-5FA5-CC70-7C6D0A1A2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4849" y="1048259"/>
            <a:ext cx="353354" cy="35335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6194887-91E6-4994-878C-CC110973332C}"/>
              </a:ext>
            </a:extLst>
          </p:cNvPr>
          <p:cNvSpPr/>
          <p:nvPr/>
        </p:nvSpPr>
        <p:spPr>
          <a:xfrm>
            <a:off x="283109" y="3650565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Schließen mit einfarbiger Füllung">
            <a:extLst>
              <a:ext uri="{FF2B5EF4-FFF2-40B4-BE49-F238E27FC236}">
                <a16:creationId xmlns:a16="http://schemas.microsoft.com/office/drawing/2014/main" id="{8AD27EE9-AB20-16A4-04AB-A9E078DB2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98" y="4596614"/>
            <a:ext cx="353354" cy="353354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18597E19-7CC1-0327-7B99-F7665C7F35B7}"/>
              </a:ext>
            </a:extLst>
          </p:cNvPr>
          <p:cNvSpPr>
            <a:spLocks noChangeAspect="1"/>
          </p:cNvSpPr>
          <p:nvPr/>
        </p:nvSpPr>
        <p:spPr>
          <a:xfrm>
            <a:off x="588764" y="4982278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56371BF-F9FE-379E-963F-211D28DA7427}"/>
              </a:ext>
            </a:extLst>
          </p:cNvPr>
          <p:cNvSpPr>
            <a:spLocks noChangeAspect="1"/>
          </p:cNvSpPr>
          <p:nvPr/>
        </p:nvSpPr>
        <p:spPr>
          <a:xfrm>
            <a:off x="1191652" y="4458550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8F5FA31-7840-B366-A4EB-AC9E5EC1D668}"/>
              </a:ext>
            </a:extLst>
          </p:cNvPr>
          <p:cNvSpPr>
            <a:spLocks noChangeAspect="1"/>
          </p:cNvSpPr>
          <p:nvPr/>
        </p:nvSpPr>
        <p:spPr>
          <a:xfrm>
            <a:off x="1555846" y="6261890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27C45A0-421E-BC48-8A30-10348D5680DD}"/>
              </a:ext>
            </a:extLst>
          </p:cNvPr>
          <p:cNvSpPr>
            <a:spLocks noChangeAspect="1"/>
          </p:cNvSpPr>
          <p:nvPr/>
        </p:nvSpPr>
        <p:spPr>
          <a:xfrm>
            <a:off x="980219" y="6139521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5C10489-618E-D010-0199-B0A65E71FFF0}"/>
              </a:ext>
            </a:extLst>
          </p:cNvPr>
          <p:cNvSpPr>
            <a:spLocks noChangeAspect="1"/>
          </p:cNvSpPr>
          <p:nvPr/>
        </p:nvSpPr>
        <p:spPr>
          <a:xfrm>
            <a:off x="618293" y="4278432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Schließen mit einfarbiger Füllung">
            <a:extLst>
              <a:ext uri="{FF2B5EF4-FFF2-40B4-BE49-F238E27FC236}">
                <a16:creationId xmlns:a16="http://schemas.microsoft.com/office/drawing/2014/main" id="{A08D573C-2397-B9D0-47A8-441CBCA03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6982" y="6182512"/>
            <a:ext cx="353354" cy="353354"/>
          </a:xfrm>
          <a:prstGeom prst="rect">
            <a:avLst/>
          </a:prstGeom>
        </p:spPr>
      </p:pic>
      <p:sp>
        <p:nvSpPr>
          <p:cNvPr id="133" name="Rechteck 132">
            <a:extLst>
              <a:ext uri="{FF2B5EF4-FFF2-40B4-BE49-F238E27FC236}">
                <a16:creationId xmlns:a16="http://schemas.microsoft.com/office/drawing/2014/main" id="{4A95A35C-DA0B-5370-24A1-6D9F3C5492F8}"/>
              </a:ext>
            </a:extLst>
          </p:cNvPr>
          <p:cNvSpPr/>
          <p:nvPr/>
        </p:nvSpPr>
        <p:spPr>
          <a:xfrm>
            <a:off x="477933" y="3596678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Calculate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new</a:t>
            </a:r>
            <a:r>
              <a:rPr lang="de-DE" sz="1400" dirty="0">
                <a:solidFill>
                  <a:sysClr val="windowText" lastClr="000000"/>
                </a:solidFill>
              </a:rPr>
              <a:t> centroids</a:t>
            </a:r>
          </a:p>
        </p:txBody>
      </p:sp>
      <p:sp>
        <p:nvSpPr>
          <p:cNvPr id="215" name="Rechteck 214">
            <a:extLst>
              <a:ext uri="{FF2B5EF4-FFF2-40B4-BE49-F238E27FC236}">
                <a16:creationId xmlns:a16="http://schemas.microsoft.com/office/drawing/2014/main" id="{AB6BF7FA-55E6-D15C-7F6D-8DACE39B49D5}"/>
              </a:ext>
            </a:extLst>
          </p:cNvPr>
          <p:cNvSpPr/>
          <p:nvPr/>
        </p:nvSpPr>
        <p:spPr>
          <a:xfrm>
            <a:off x="283109" y="312509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Ellipse 216">
            <a:extLst>
              <a:ext uri="{FF2B5EF4-FFF2-40B4-BE49-F238E27FC236}">
                <a16:creationId xmlns:a16="http://schemas.microsoft.com/office/drawing/2014/main" id="{9109A849-19A4-046D-6813-DD52E40595D0}"/>
              </a:ext>
            </a:extLst>
          </p:cNvPr>
          <p:cNvSpPr>
            <a:spLocks noChangeAspect="1"/>
          </p:cNvSpPr>
          <p:nvPr/>
        </p:nvSpPr>
        <p:spPr>
          <a:xfrm>
            <a:off x="588764" y="16442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8" name="Ellipse 217">
            <a:extLst>
              <a:ext uri="{FF2B5EF4-FFF2-40B4-BE49-F238E27FC236}">
                <a16:creationId xmlns:a16="http://schemas.microsoft.com/office/drawing/2014/main" id="{AEC1901B-95DD-0688-B9AB-CCF1E31360FE}"/>
              </a:ext>
            </a:extLst>
          </p:cNvPr>
          <p:cNvSpPr>
            <a:spLocks noChangeAspect="1"/>
          </p:cNvSpPr>
          <p:nvPr/>
        </p:nvSpPr>
        <p:spPr>
          <a:xfrm>
            <a:off x="1191652" y="112049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9" name="Ellipse 218">
            <a:extLst>
              <a:ext uri="{FF2B5EF4-FFF2-40B4-BE49-F238E27FC236}">
                <a16:creationId xmlns:a16="http://schemas.microsoft.com/office/drawing/2014/main" id="{3DF0C1A7-3795-C3B6-CA16-33815E5248CC}"/>
              </a:ext>
            </a:extLst>
          </p:cNvPr>
          <p:cNvSpPr>
            <a:spLocks noChangeAspect="1"/>
          </p:cNvSpPr>
          <p:nvPr/>
        </p:nvSpPr>
        <p:spPr>
          <a:xfrm>
            <a:off x="1555846" y="292383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0" name="Ellipse 219">
            <a:extLst>
              <a:ext uri="{FF2B5EF4-FFF2-40B4-BE49-F238E27FC236}">
                <a16:creationId xmlns:a16="http://schemas.microsoft.com/office/drawing/2014/main" id="{3E047A02-175C-206C-2809-466582ED1425}"/>
              </a:ext>
            </a:extLst>
          </p:cNvPr>
          <p:cNvSpPr>
            <a:spLocks noChangeAspect="1"/>
          </p:cNvSpPr>
          <p:nvPr/>
        </p:nvSpPr>
        <p:spPr>
          <a:xfrm>
            <a:off x="980219" y="280146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1" name="Ellipse 220">
            <a:extLst>
              <a:ext uri="{FF2B5EF4-FFF2-40B4-BE49-F238E27FC236}">
                <a16:creationId xmlns:a16="http://schemas.microsoft.com/office/drawing/2014/main" id="{0B2BF761-4761-3AAD-116D-A66D8909D0C2}"/>
              </a:ext>
            </a:extLst>
          </p:cNvPr>
          <p:cNvSpPr>
            <a:spLocks noChangeAspect="1"/>
          </p:cNvSpPr>
          <p:nvPr/>
        </p:nvSpPr>
        <p:spPr>
          <a:xfrm>
            <a:off x="618293" y="94037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3" name="Rechteck 222">
            <a:extLst>
              <a:ext uri="{FF2B5EF4-FFF2-40B4-BE49-F238E27FC236}">
                <a16:creationId xmlns:a16="http://schemas.microsoft.com/office/drawing/2014/main" id="{1FE5D855-3985-E636-99B7-35640AFF3181}"/>
              </a:ext>
            </a:extLst>
          </p:cNvPr>
          <p:cNvSpPr/>
          <p:nvPr/>
        </p:nvSpPr>
        <p:spPr>
          <a:xfrm>
            <a:off x="477933" y="258622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Unlabeled Dataset</a:t>
            </a:r>
          </a:p>
        </p:txBody>
      </p:sp>
      <p:sp>
        <p:nvSpPr>
          <p:cNvPr id="260" name="Rechteck 259">
            <a:extLst>
              <a:ext uri="{FF2B5EF4-FFF2-40B4-BE49-F238E27FC236}">
                <a16:creationId xmlns:a16="http://schemas.microsoft.com/office/drawing/2014/main" id="{62CADFDC-CE1E-C782-BB6A-BAD93AFEE17F}"/>
              </a:ext>
            </a:extLst>
          </p:cNvPr>
          <p:cNvSpPr/>
          <p:nvPr/>
        </p:nvSpPr>
        <p:spPr>
          <a:xfrm>
            <a:off x="2738538" y="3650565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2" name="Ellipse 261">
            <a:extLst>
              <a:ext uri="{FF2B5EF4-FFF2-40B4-BE49-F238E27FC236}">
                <a16:creationId xmlns:a16="http://schemas.microsoft.com/office/drawing/2014/main" id="{D6F10411-66F5-0256-F9BB-D074C061DBBD}"/>
              </a:ext>
            </a:extLst>
          </p:cNvPr>
          <p:cNvSpPr>
            <a:spLocks noChangeAspect="1"/>
          </p:cNvSpPr>
          <p:nvPr/>
        </p:nvSpPr>
        <p:spPr>
          <a:xfrm>
            <a:off x="3044193" y="4982278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3" name="Ellipse 262">
            <a:extLst>
              <a:ext uri="{FF2B5EF4-FFF2-40B4-BE49-F238E27FC236}">
                <a16:creationId xmlns:a16="http://schemas.microsoft.com/office/drawing/2014/main" id="{5A38D313-C0F7-F900-429A-2392471F0E0C}"/>
              </a:ext>
            </a:extLst>
          </p:cNvPr>
          <p:cNvSpPr>
            <a:spLocks noChangeAspect="1"/>
          </p:cNvSpPr>
          <p:nvPr/>
        </p:nvSpPr>
        <p:spPr>
          <a:xfrm>
            <a:off x="3647081" y="4458550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4" name="Ellipse 263">
            <a:extLst>
              <a:ext uri="{FF2B5EF4-FFF2-40B4-BE49-F238E27FC236}">
                <a16:creationId xmlns:a16="http://schemas.microsoft.com/office/drawing/2014/main" id="{2706A6F9-0394-FEE8-63BD-F054E3F0B3F5}"/>
              </a:ext>
            </a:extLst>
          </p:cNvPr>
          <p:cNvSpPr>
            <a:spLocks noChangeAspect="1"/>
          </p:cNvSpPr>
          <p:nvPr/>
        </p:nvSpPr>
        <p:spPr>
          <a:xfrm>
            <a:off x="4011275" y="6261890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5" name="Ellipse 264">
            <a:extLst>
              <a:ext uri="{FF2B5EF4-FFF2-40B4-BE49-F238E27FC236}">
                <a16:creationId xmlns:a16="http://schemas.microsoft.com/office/drawing/2014/main" id="{531DC2DF-DD9A-3FD8-772B-7F2C674DF0BD}"/>
              </a:ext>
            </a:extLst>
          </p:cNvPr>
          <p:cNvSpPr>
            <a:spLocks noChangeAspect="1"/>
          </p:cNvSpPr>
          <p:nvPr/>
        </p:nvSpPr>
        <p:spPr>
          <a:xfrm>
            <a:off x="3435648" y="6139521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6" name="Ellipse 265">
            <a:extLst>
              <a:ext uri="{FF2B5EF4-FFF2-40B4-BE49-F238E27FC236}">
                <a16:creationId xmlns:a16="http://schemas.microsoft.com/office/drawing/2014/main" id="{DB5C74CE-2210-8C80-5DD8-3A2F9073896B}"/>
              </a:ext>
            </a:extLst>
          </p:cNvPr>
          <p:cNvSpPr>
            <a:spLocks noChangeAspect="1"/>
          </p:cNvSpPr>
          <p:nvPr/>
        </p:nvSpPr>
        <p:spPr>
          <a:xfrm>
            <a:off x="3073722" y="4278432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8" name="Rechteck 267">
            <a:extLst>
              <a:ext uri="{FF2B5EF4-FFF2-40B4-BE49-F238E27FC236}">
                <a16:creationId xmlns:a16="http://schemas.microsoft.com/office/drawing/2014/main" id="{0903277C-ED58-C026-4190-F17A5CF8D001}"/>
              </a:ext>
            </a:extLst>
          </p:cNvPr>
          <p:cNvSpPr/>
          <p:nvPr/>
        </p:nvSpPr>
        <p:spPr>
          <a:xfrm>
            <a:off x="2933362" y="3596678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Add </a:t>
            </a:r>
            <a:r>
              <a:rPr lang="de-DE" sz="1400" dirty="0" err="1">
                <a:solidFill>
                  <a:sysClr val="windowText" lastClr="000000"/>
                </a:solidFill>
              </a:rPr>
              <a:t>each</a:t>
            </a:r>
            <a:r>
              <a:rPr lang="de-DE" sz="1400" dirty="0">
                <a:solidFill>
                  <a:sysClr val="windowText" lastClr="000000"/>
                </a:solidFill>
              </a:rPr>
              <a:t> sample </a:t>
            </a:r>
            <a:r>
              <a:rPr lang="de-DE" sz="1400" dirty="0" err="1">
                <a:solidFill>
                  <a:sysClr val="windowText" lastClr="000000"/>
                </a:solidFill>
              </a:rPr>
              <a:t>to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closest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centroid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269" name="Rechteck 268">
            <a:extLst>
              <a:ext uri="{FF2B5EF4-FFF2-40B4-BE49-F238E27FC236}">
                <a16:creationId xmlns:a16="http://schemas.microsoft.com/office/drawing/2014/main" id="{B5A9E46F-E786-2468-0B92-725D9EF35D01}"/>
              </a:ext>
            </a:extLst>
          </p:cNvPr>
          <p:cNvSpPr/>
          <p:nvPr/>
        </p:nvSpPr>
        <p:spPr>
          <a:xfrm>
            <a:off x="2738538" y="312509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0" name="Grafik 269" descr="Schließen mit einfarbiger Füllung">
            <a:extLst>
              <a:ext uri="{FF2B5EF4-FFF2-40B4-BE49-F238E27FC236}">
                <a16:creationId xmlns:a16="http://schemas.microsoft.com/office/drawing/2014/main" id="{62B0D8BE-B612-7755-FF2F-EA1AB208D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6705" y="890635"/>
            <a:ext cx="353354" cy="353354"/>
          </a:xfrm>
          <a:prstGeom prst="rect">
            <a:avLst/>
          </a:prstGeom>
        </p:spPr>
      </p:pic>
      <p:sp>
        <p:nvSpPr>
          <p:cNvPr id="271" name="Ellipse 270">
            <a:extLst>
              <a:ext uri="{FF2B5EF4-FFF2-40B4-BE49-F238E27FC236}">
                <a16:creationId xmlns:a16="http://schemas.microsoft.com/office/drawing/2014/main" id="{3E2CCFBD-D313-FCD5-3E5C-5FEDC8D1C029}"/>
              </a:ext>
            </a:extLst>
          </p:cNvPr>
          <p:cNvSpPr>
            <a:spLocks noChangeAspect="1"/>
          </p:cNvSpPr>
          <p:nvPr/>
        </p:nvSpPr>
        <p:spPr>
          <a:xfrm>
            <a:off x="3044193" y="16442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2" name="Ellipse 271">
            <a:extLst>
              <a:ext uri="{FF2B5EF4-FFF2-40B4-BE49-F238E27FC236}">
                <a16:creationId xmlns:a16="http://schemas.microsoft.com/office/drawing/2014/main" id="{54E93109-4F33-2100-31A9-1277D1DCC0C4}"/>
              </a:ext>
            </a:extLst>
          </p:cNvPr>
          <p:cNvSpPr>
            <a:spLocks noChangeAspect="1"/>
          </p:cNvSpPr>
          <p:nvPr/>
        </p:nvSpPr>
        <p:spPr>
          <a:xfrm>
            <a:off x="3647081" y="112049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3" name="Ellipse 272">
            <a:extLst>
              <a:ext uri="{FF2B5EF4-FFF2-40B4-BE49-F238E27FC236}">
                <a16:creationId xmlns:a16="http://schemas.microsoft.com/office/drawing/2014/main" id="{A672FE5E-FBE7-7429-AF27-0304F30139F7}"/>
              </a:ext>
            </a:extLst>
          </p:cNvPr>
          <p:cNvSpPr>
            <a:spLocks noChangeAspect="1"/>
          </p:cNvSpPr>
          <p:nvPr/>
        </p:nvSpPr>
        <p:spPr>
          <a:xfrm>
            <a:off x="4011275" y="292383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4" name="Ellipse 273">
            <a:extLst>
              <a:ext uri="{FF2B5EF4-FFF2-40B4-BE49-F238E27FC236}">
                <a16:creationId xmlns:a16="http://schemas.microsoft.com/office/drawing/2014/main" id="{F37F8BDD-95C6-8F12-9C70-6BDC637FB9C4}"/>
              </a:ext>
            </a:extLst>
          </p:cNvPr>
          <p:cNvSpPr>
            <a:spLocks noChangeAspect="1"/>
          </p:cNvSpPr>
          <p:nvPr/>
        </p:nvSpPr>
        <p:spPr>
          <a:xfrm>
            <a:off x="3435648" y="280146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5" name="Ellipse 274">
            <a:extLst>
              <a:ext uri="{FF2B5EF4-FFF2-40B4-BE49-F238E27FC236}">
                <a16:creationId xmlns:a16="http://schemas.microsoft.com/office/drawing/2014/main" id="{7EC11054-99F8-9E6D-28A0-954CE9199AFB}"/>
              </a:ext>
            </a:extLst>
          </p:cNvPr>
          <p:cNvSpPr>
            <a:spLocks noChangeAspect="1"/>
          </p:cNvSpPr>
          <p:nvPr/>
        </p:nvSpPr>
        <p:spPr>
          <a:xfrm>
            <a:off x="3073722" y="94037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6" name="Grafik 275" descr="Schließen mit einfarbiger Füllung">
            <a:extLst>
              <a:ext uri="{FF2B5EF4-FFF2-40B4-BE49-F238E27FC236}">
                <a16:creationId xmlns:a16="http://schemas.microsoft.com/office/drawing/2014/main" id="{2118C612-0017-4927-8AA1-215114BBA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1316" y="1644222"/>
            <a:ext cx="353354" cy="353354"/>
          </a:xfrm>
          <a:prstGeom prst="rect">
            <a:avLst/>
          </a:prstGeom>
        </p:spPr>
      </p:pic>
      <p:sp>
        <p:nvSpPr>
          <p:cNvPr id="277" name="Rechteck 276">
            <a:extLst>
              <a:ext uri="{FF2B5EF4-FFF2-40B4-BE49-F238E27FC236}">
                <a16:creationId xmlns:a16="http://schemas.microsoft.com/office/drawing/2014/main" id="{EEA22348-A538-4745-244D-BC795B5CD075}"/>
              </a:ext>
            </a:extLst>
          </p:cNvPr>
          <p:cNvSpPr/>
          <p:nvPr/>
        </p:nvSpPr>
        <p:spPr>
          <a:xfrm>
            <a:off x="2933362" y="258622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Add random centroids</a:t>
            </a:r>
          </a:p>
        </p:txBody>
      </p:sp>
      <p:sp>
        <p:nvSpPr>
          <p:cNvPr id="287" name="Rechteck 286">
            <a:extLst>
              <a:ext uri="{FF2B5EF4-FFF2-40B4-BE49-F238E27FC236}">
                <a16:creationId xmlns:a16="http://schemas.microsoft.com/office/drawing/2014/main" id="{49A51AB9-E055-9C96-5332-140CDD1A44E7}"/>
              </a:ext>
            </a:extLst>
          </p:cNvPr>
          <p:cNvSpPr/>
          <p:nvPr/>
        </p:nvSpPr>
        <p:spPr>
          <a:xfrm>
            <a:off x="5193967" y="312509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8" name="Grafik 287" descr="Schließen mit einfarbiger Füllung">
            <a:extLst>
              <a:ext uri="{FF2B5EF4-FFF2-40B4-BE49-F238E27FC236}">
                <a16:creationId xmlns:a16="http://schemas.microsoft.com/office/drawing/2014/main" id="{6812B823-F671-8FDE-EEDF-25D6D98E8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2134" y="890635"/>
            <a:ext cx="353354" cy="353354"/>
          </a:xfrm>
          <a:prstGeom prst="rect">
            <a:avLst/>
          </a:prstGeom>
        </p:spPr>
      </p:pic>
      <p:sp>
        <p:nvSpPr>
          <p:cNvPr id="289" name="Ellipse 288">
            <a:extLst>
              <a:ext uri="{FF2B5EF4-FFF2-40B4-BE49-F238E27FC236}">
                <a16:creationId xmlns:a16="http://schemas.microsoft.com/office/drawing/2014/main" id="{280BBA5A-87CF-2174-8F99-3C4277171A42}"/>
              </a:ext>
            </a:extLst>
          </p:cNvPr>
          <p:cNvSpPr>
            <a:spLocks noChangeAspect="1"/>
          </p:cNvSpPr>
          <p:nvPr/>
        </p:nvSpPr>
        <p:spPr>
          <a:xfrm>
            <a:off x="5499622" y="1644222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0" name="Ellipse 289">
            <a:extLst>
              <a:ext uri="{FF2B5EF4-FFF2-40B4-BE49-F238E27FC236}">
                <a16:creationId xmlns:a16="http://schemas.microsoft.com/office/drawing/2014/main" id="{6EE9FB7F-1955-5B4B-537B-05C5AC60434E}"/>
              </a:ext>
            </a:extLst>
          </p:cNvPr>
          <p:cNvSpPr>
            <a:spLocks noChangeAspect="1"/>
          </p:cNvSpPr>
          <p:nvPr/>
        </p:nvSpPr>
        <p:spPr>
          <a:xfrm>
            <a:off x="6102510" y="1120494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1" name="Ellipse 290">
            <a:extLst>
              <a:ext uri="{FF2B5EF4-FFF2-40B4-BE49-F238E27FC236}">
                <a16:creationId xmlns:a16="http://schemas.microsoft.com/office/drawing/2014/main" id="{D1095618-5EB0-C688-21B8-29271EBA0912}"/>
              </a:ext>
            </a:extLst>
          </p:cNvPr>
          <p:cNvSpPr>
            <a:spLocks noChangeAspect="1"/>
          </p:cNvSpPr>
          <p:nvPr/>
        </p:nvSpPr>
        <p:spPr>
          <a:xfrm>
            <a:off x="6466704" y="2923834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2" name="Ellipse 291">
            <a:extLst>
              <a:ext uri="{FF2B5EF4-FFF2-40B4-BE49-F238E27FC236}">
                <a16:creationId xmlns:a16="http://schemas.microsoft.com/office/drawing/2014/main" id="{2307E36E-2ADC-C0EE-2A6A-9C518C9245F3}"/>
              </a:ext>
            </a:extLst>
          </p:cNvPr>
          <p:cNvSpPr>
            <a:spLocks noChangeAspect="1"/>
          </p:cNvSpPr>
          <p:nvPr/>
        </p:nvSpPr>
        <p:spPr>
          <a:xfrm>
            <a:off x="5891077" y="2801465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3" name="Ellipse 292">
            <a:extLst>
              <a:ext uri="{FF2B5EF4-FFF2-40B4-BE49-F238E27FC236}">
                <a16:creationId xmlns:a16="http://schemas.microsoft.com/office/drawing/2014/main" id="{5F976B4A-9622-D092-1FDD-DFB8630A3F33}"/>
              </a:ext>
            </a:extLst>
          </p:cNvPr>
          <p:cNvSpPr>
            <a:spLocks noChangeAspect="1"/>
          </p:cNvSpPr>
          <p:nvPr/>
        </p:nvSpPr>
        <p:spPr>
          <a:xfrm>
            <a:off x="5529151" y="940376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94" name="Grafik 293" descr="Schließen mit einfarbiger Füllung">
            <a:extLst>
              <a:ext uri="{FF2B5EF4-FFF2-40B4-BE49-F238E27FC236}">
                <a16:creationId xmlns:a16="http://schemas.microsoft.com/office/drawing/2014/main" id="{A94FE4CB-CE09-1595-02E3-00C844CF6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745" y="1644222"/>
            <a:ext cx="353354" cy="353354"/>
          </a:xfrm>
          <a:prstGeom prst="rect">
            <a:avLst/>
          </a:prstGeom>
        </p:spPr>
      </p:pic>
      <p:sp>
        <p:nvSpPr>
          <p:cNvPr id="295" name="Rechteck 294">
            <a:extLst>
              <a:ext uri="{FF2B5EF4-FFF2-40B4-BE49-F238E27FC236}">
                <a16:creationId xmlns:a16="http://schemas.microsoft.com/office/drawing/2014/main" id="{8D6EC99C-2192-25E8-F369-7C8FF3B11349}"/>
              </a:ext>
            </a:extLst>
          </p:cNvPr>
          <p:cNvSpPr/>
          <p:nvPr/>
        </p:nvSpPr>
        <p:spPr>
          <a:xfrm>
            <a:off x="5388791" y="258622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Add </a:t>
            </a:r>
            <a:r>
              <a:rPr lang="de-DE" sz="1400" dirty="0" err="1">
                <a:solidFill>
                  <a:sysClr val="windowText" lastClr="000000"/>
                </a:solidFill>
              </a:rPr>
              <a:t>each</a:t>
            </a:r>
            <a:r>
              <a:rPr lang="de-DE" sz="1400" dirty="0">
                <a:solidFill>
                  <a:sysClr val="windowText" lastClr="000000"/>
                </a:solidFill>
              </a:rPr>
              <a:t> sample </a:t>
            </a:r>
            <a:r>
              <a:rPr lang="de-DE" sz="1400" dirty="0" err="1">
                <a:solidFill>
                  <a:sysClr val="windowText" lastClr="000000"/>
                </a:solidFill>
              </a:rPr>
              <a:t>to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closest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centroid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305" name="Rechteck 304">
            <a:extLst>
              <a:ext uri="{FF2B5EF4-FFF2-40B4-BE49-F238E27FC236}">
                <a16:creationId xmlns:a16="http://schemas.microsoft.com/office/drawing/2014/main" id="{EC5E742F-18F4-A0DA-E267-C39509675CEF}"/>
              </a:ext>
            </a:extLst>
          </p:cNvPr>
          <p:cNvSpPr/>
          <p:nvPr/>
        </p:nvSpPr>
        <p:spPr>
          <a:xfrm>
            <a:off x="7649396" y="312509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6" name="Grafik 305" descr="Schließen mit einfarbiger Füllung">
            <a:extLst>
              <a:ext uri="{FF2B5EF4-FFF2-40B4-BE49-F238E27FC236}">
                <a16:creationId xmlns:a16="http://schemas.microsoft.com/office/drawing/2014/main" id="{632FCD93-434E-EF35-E9B0-4A969A70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77563" y="890635"/>
            <a:ext cx="353354" cy="353354"/>
          </a:xfrm>
          <a:prstGeom prst="rect">
            <a:avLst/>
          </a:prstGeom>
        </p:spPr>
      </p:pic>
      <p:sp>
        <p:nvSpPr>
          <p:cNvPr id="307" name="Ellipse 306">
            <a:extLst>
              <a:ext uri="{FF2B5EF4-FFF2-40B4-BE49-F238E27FC236}">
                <a16:creationId xmlns:a16="http://schemas.microsoft.com/office/drawing/2014/main" id="{46ED874F-E6AD-0D5C-F2A1-4688738D2E2D}"/>
              </a:ext>
            </a:extLst>
          </p:cNvPr>
          <p:cNvSpPr>
            <a:spLocks noChangeAspect="1"/>
          </p:cNvSpPr>
          <p:nvPr/>
        </p:nvSpPr>
        <p:spPr>
          <a:xfrm>
            <a:off x="7955051" y="1644222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" name="Ellipse 307">
            <a:extLst>
              <a:ext uri="{FF2B5EF4-FFF2-40B4-BE49-F238E27FC236}">
                <a16:creationId xmlns:a16="http://schemas.microsoft.com/office/drawing/2014/main" id="{A936CC96-8328-036B-BA07-67E2FF75163E}"/>
              </a:ext>
            </a:extLst>
          </p:cNvPr>
          <p:cNvSpPr>
            <a:spLocks noChangeAspect="1"/>
          </p:cNvSpPr>
          <p:nvPr/>
        </p:nvSpPr>
        <p:spPr>
          <a:xfrm>
            <a:off x="8557939" y="1120494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9" name="Ellipse 308">
            <a:extLst>
              <a:ext uri="{FF2B5EF4-FFF2-40B4-BE49-F238E27FC236}">
                <a16:creationId xmlns:a16="http://schemas.microsoft.com/office/drawing/2014/main" id="{7BB10B44-FEA6-16C2-E899-502A5B061A91}"/>
              </a:ext>
            </a:extLst>
          </p:cNvPr>
          <p:cNvSpPr>
            <a:spLocks noChangeAspect="1"/>
          </p:cNvSpPr>
          <p:nvPr/>
        </p:nvSpPr>
        <p:spPr>
          <a:xfrm>
            <a:off x="8922133" y="2923834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0" name="Ellipse 309">
            <a:extLst>
              <a:ext uri="{FF2B5EF4-FFF2-40B4-BE49-F238E27FC236}">
                <a16:creationId xmlns:a16="http://schemas.microsoft.com/office/drawing/2014/main" id="{C4DD3F66-3E26-16AD-7E16-BF0E65D17E7D}"/>
              </a:ext>
            </a:extLst>
          </p:cNvPr>
          <p:cNvSpPr>
            <a:spLocks noChangeAspect="1"/>
          </p:cNvSpPr>
          <p:nvPr/>
        </p:nvSpPr>
        <p:spPr>
          <a:xfrm>
            <a:off x="8346506" y="2801465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1" name="Ellipse 310">
            <a:extLst>
              <a:ext uri="{FF2B5EF4-FFF2-40B4-BE49-F238E27FC236}">
                <a16:creationId xmlns:a16="http://schemas.microsoft.com/office/drawing/2014/main" id="{2F47BFEA-5FC7-EC30-E39E-0C2EE3F2F9F9}"/>
              </a:ext>
            </a:extLst>
          </p:cNvPr>
          <p:cNvSpPr>
            <a:spLocks noChangeAspect="1"/>
          </p:cNvSpPr>
          <p:nvPr/>
        </p:nvSpPr>
        <p:spPr>
          <a:xfrm>
            <a:off x="7984580" y="940376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2" name="Grafik 311" descr="Schließen mit einfarbiger Füllung">
            <a:extLst>
              <a:ext uri="{FF2B5EF4-FFF2-40B4-BE49-F238E27FC236}">
                <a16:creationId xmlns:a16="http://schemas.microsoft.com/office/drawing/2014/main" id="{1406233F-AD41-73DE-EED5-814B1407F9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2174" y="1644222"/>
            <a:ext cx="353354" cy="353354"/>
          </a:xfrm>
          <a:prstGeom prst="rect">
            <a:avLst/>
          </a:prstGeom>
        </p:spPr>
      </p:pic>
      <p:sp>
        <p:nvSpPr>
          <p:cNvPr id="313" name="Rechteck 312">
            <a:extLst>
              <a:ext uri="{FF2B5EF4-FFF2-40B4-BE49-F238E27FC236}">
                <a16:creationId xmlns:a16="http://schemas.microsoft.com/office/drawing/2014/main" id="{B6EF04ED-61B3-5A4C-6FEC-74739F16EB4D}"/>
              </a:ext>
            </a:extLst>
          </p:cNvPr>
          <p:cNvSpPr/>
          <p:nvPr/>
        </p:nvSpPr>
        <p:spPr>
          <a:xfrm>
            <a:off x="7844220" y="258622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Calculate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new</a:t>
            </a:r>
            <a:r>
              <a:rPr lang="de-DE" sz="1400" dirty="0">
                <a:solidFill>
                  <a:sysClr val="windowText" lastClr="000000"/>
                </a:solidFill>
              </a:rPr>
              <a:t> centroids</a:t>
            </a:r>
          </a:p>
        </p:txBody>
      </p:sp>
      <p:sp>
        <p:nvSpPr>
          <p:cNvPr id="331" name="Rechteck 330">
            <a:extLst>
              <a:ext uri="{FF2B5EF4-FFF2-40B4-BE49-F238E27FC236}">
                <a16:creationId xmlns:a16="http://schemas.microsoft.com/office/drawing/2014/main" id="{37B88CBE-59A2-9F7D-58F9-97B6CB0CD602}"/>
              </a:ext>
            </a:extLst>
          </p:cNvPr>
          <p:cNvSpPr/>
          <p:nvPr/>
        </p:nvSpPr>
        <p:spPr>
          <a:xfrm>
            <a:off x="10299649" y="258622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Add </a:t>
            </a:r>
            <a:r>
              <a:rPr lang="de-DE" sz="1400" dirty="0" err="1">
                <a:solidFill>
                  <a:sysClr val="windowText" lastClr="000000"/>
                </a:solidFill>
              </a:rPr>
              <a:t>each</a:t>
            </a:r>
            <a:r>
              <a:rPr lang="de-DE" sz="1400" dirty="0">
                <a:solidFill>
                  <a:sysClr val="windowText" lastClr="000000"/>
                </a:solidFill>
              </a:rPr>
              <a:t> sample </a:t>
            </a:r>
            <a:r>
              <a:rPr lang="de-DE" sz="1400" dirty="0" err="1">
                <a:solidFill>
                  <a:sysClr val="windowText" lastClr="000000"/>
                </a:solidFill>
              </a:rPr>
              <a:t>to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closest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centroid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pic>
        <p:nvPicPr>
          <p:cNvPr id="332" name="Grafik 331" descr="Schließen mit einfarbiger Füllung">
            <a:extLst>
              <a:ext uri="{FF2B5EF4-FFF2-40B4-BE49-F238E27FC236}">
                <a16:creationId xmlns:a16="http://schemas.microsoft.com/office/drawing/2014/main" id="{9BFA3BDB-3E0F-64DB-66E4-4DCA4E55D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4688" y="1045150"/>
            <a:ext cx="353354" cy="353354"/>
          </a:xfrm>
          <a:prstGeom prst="rect">
            <a:avLst/>
          </a:prstGeom>
        </p:spPr>
      </p:pic>
      <p:pic>
        <p:nvPicPr>
          <p:cNvPr id="333" name="Grafik 332" descr="Schließen mit einfarbiger Füllung">
            <a:extLst>
              <a:ext uri="{FF2B5EF4-FFF2-40B4-BE49-F238E27FC236}">
                <a16:creationId xmlns:a16="http://schemas.microsoft.com/office/drawing/2014/main" id="{8F2A2302-E2F1-3012-B104-9BF9D40A7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8779" y="2304732"/>
            <a:ext cx="353354" cy="353354"/>
          </a:xfrm>
          <a:prstGeom prst="rect">
            <a:avLst/>
          </a:prstGeom>
        </p:spPr>
      </p:pic>
      <p:pic>
        <p:nvPicPr>
          <p:cNvPr id="342" name="Grafik 341" descr="Schließen mit einfarbiger Füllung">
            <a:extLst>
              <a:ext uri="{FF2B5EF4-FFF2-40B4-BE49-F238E27FC236}">
                <a16:creationId xmlns:a16="http://schemas.microsoft.com/office/drawing/2014/main" id="{859BBB93-2943-A484-818B-FC42CF192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23200" y="2310613"/>
            <a:ext cx="353354" cy="353354"/>
          </a:xfrm>
          <a:prstGeom prst="rect">
            <a:avLst/>
          </a:prstGeom>
        </p:spPr>
      </p:pic>
      <p:pic>
        <p:nvPicPr>
          <p:cNvPr id="344" name="Grafik 343" descr="Schließen mit einfarbiger Füllung">
            <a:extLst>
              <a:ext uri="{FF2B5EF4-FFF2-40B4-BE49-F238E27FC236}">
                <a16:creationId xmlns:a16="http://schemas.microsoft.com/office/drawing/2014/main" id="{B746C8F8-BD61-D4BF-2576-DF451C216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3628" y="4383206"/>
            <a:ext cx="353354" cy="353354"/>
          </a:xfrm>
          <a:prstGeom prst="rect">
            <a:avLst/>
          </a:prstGeom>
        </p:spPr>
      </p:pic>
      <p:pic>
        <p:nvPicPr>
          <p:cNvPr id="345" name="Grafik 344" descr="Schließen mit einfarbiger Füllung">
            <a:extLst>
              <a:ext uri="{FF2B5EF4-FFF2-40B4-BE49-F238E27FC236}">
                <a16:creationId xmlns:a16="http://schemas.microsoft.com/office/drawing/2014/main" id="{B5500AD4-9C74-C850-D2AD-EB5FB1C917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1979" y="5645560"/>
            <a:ext cx="353354" cy="353354"/>
          </a:xfrm>
          <a:prstGeom prst="rect">
            <a:avLst/>
          </a:prstGeom>
        </p:spPr>
      </p:pic>
      <p:cxnSp>
        <p:nvCxnSpPr>
          <p:cNvPr id="347" name="Gerader Verbinder 346">
            <a:extLst>
              <a:ext uri="{FF2B5EF4-FFF2-40B4-BE49-F238E27FC236}">
                <a16:creationId xmlns:a16="http://schemas.microsoft.com/office/drawing/2014/main" id="{608635F7-4629-89BC-72E0-A8BFAA779C36}"/>
              </a:ext>
            </a:extLst>
          </p:cNvPr>
          <p:cNvCxnSpPr>
            <a:cxnSpLocks/>
          </p:cNvCxnSpPr>
          <p:nvPr/>
        </p:nvCxnSpPr>
        <p:spPr>
          <a:xfrm flipV="1">
            <a:off x="6306055" y="1061410"/>
            <a:ext cx="492756" cy="232320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9" name="Gerader Verbinder 348">
            <a:extLst>
              <a:ext uri="{FF2B5EF4-FFF2-40B4-BE49-F238E27FC236}">
                <a16:creationId xmlns:a16="http://schemas.microsoft.com/office/drawing/2014/main" id="{E9CDCA3A-2AD8-5774-0AAE-A0A17567E9D2}"/>
              </a:ext>
            </a:extLst>
          </p:cNvPr>
          <p:cNvCxnSpPr>
            <a:cxnSpLocks/>
          </p:cNvCxnSpPr>
          <p:nvPr/>
        </p:nvCxnSpPr>
        <p:spPr>
          <a:xfrm flipV="1">
            <a:off x="5705828" y="1076081"/>
            <a:ext cx="1106417" cy="40972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2" name="Gerader Verbinder 351">
            <a:extLst>
              <a:ext uri="{FF2B5EF4-FFF2-40B4-BE49-F238E27FC236}">
                <a16:creationId xmlns:a16="http://schemas.microsoft.com/office/drawing/2014/main" id="{1A6960AB-E7E5-B98D-0F1A-571BFEAFEEDE}"/>
              </a:ext>
            </a:extLst>
          </p:cNvPr>
          <p:cNvCxnSpPr>
            <a:cxnSpLocks/>
          </p:cNvCxnSpPr>
          <p:nvPr/>
        </p:nvCxnSpPr>
        <p:spPr>
          <a:xfrm>
            <a:off x="5695256" y="1811561"/>
            <a:ext cx="990983" cy="0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5" name="Gerader Verbinder 354">
            <a:extLst>
              <a:ext uri="{FF2B5EF4-FFF2-40B4-BE49-F238E27FC236}">
                <a16:creationId xmlns:a16="http://schemas.microsoft.com/office/drawing/2014/main" id="{4DD8DCA3-DAB4-DD7E-C4E5-320009284495}"/>
              </a:ext>
            </a:extLst>
          </p:cNvPr>
          <p:cNvCxnSpPr>
            <a:cxnSpLocks/>
          </p:cNvCxnSpPr>
          <p:nvPr/>
        </p:nvCxnSpPr>
        <p:spPr>
          <a:xfrm flipV="1">
            <a:off x="6067754" y="1820899"/>
            <a:ext cx="618485" cy="1157243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9" name="Gerader Verbinder 358">
            <a:extLst>
              <a:ext uri="{FF2B5EF4-FFF2-40B4-BE49-F238E27FC236}">
                <a16:creationId xmlns:a16="http://schemas.microsoft.com/office/drawing/2014/main" id="{B09E119F-889E-5DD3-9D7B-2B5D91DF81B1}"/>
              </a:ext>
            </a:extLst>
          </p:cNvPr>
          <p:cNvCxnSpPr>
            <a:cxnSpLocks/>
          </p:cNvCxnSpPr>
          <p:nvPr/>
        </p:nvCxnSpPr>
        <p:spPr>
          <a:xfrm flipV="1">
            <a:off x="6651584" y="1820899"/>
            <a:ext cx="21838" cy="1279612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2" name="Gerader Verbinder 361">
            <a:extLst>
              <a:ext uri="{FF2B5EF4-FFF2-40B4-BE49-F238E27FC236}">
                <a16:creationId xmlns:a16="http://schemas.microsoft.com/office/drawing/2014/main" id="{49C61547-587B-C83A-03D7-6DEEED8D00A1}"/>
              </a:ext>
            </a:extLst>
          </p:cNvPr>
          <p:cNvCxnSpPr>
            <a:cxnSpLocks/>
          </p:cNvCxnSpPr>
          <p:nvPr/>
        </p:nvCxnSpPr>
        <p:spPr>
          <a:xfrm flipV="1">
            <a:off x="10978612" y="2493487"/>
            <a:ext cx="211433" cy="478479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8" name="Gerader Verbinder 367">
            <a:extLst>
              <a:ext uri="{FF2B5EF4-FFF2-40B4-BE49-F238E27FC236}">
                <a16:creationId xmlns:a16="http://schemas.microsoft.com/office/drawing/2014/main" id="{C3F9AC60-654A-D94F-D963-700C31B709A9}"/>
              </a:ext>
            </a:extLst>
          </p:cNvPr>
          <p:cNvCxnSpPr>
            <a:cxnSpLocks/>
          </p:cNvCxnSpPr>
          <p:nvPr/>
        </p:nvCxnSpPr>
        <p:spPr>
          <a:xfrm flipV="1">
            <a:off x="10616686" y="1210597"/>
            <a:ext cx="294840" cy="626036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0" name="Gerader Verbinder 369">
            <a:extLst>
              <a:ext uri="{FF2B5EF4-FFF2-40B4-BE49-F238E27FC236}">
                <a16:creationId xmlns:a16="http://schemas.microsoft.com/office/drawing/2014/main" id="{602624F5-C6EC-B23E-5525-D8B979EF2154}"/>
              </a:ext>
            </a:extLst>
          </p:cNvPr>
          <p:cNvCxnSpPr>
            <a:cxnSpLocks/>
          </p:cNvCxnSpPr>
          <p:nvPr/>
        </p:nvCxnSpPr>
        <p:spPr>
          <a:xfrm>
            <a:off x="10621418" y="1117053"/>
            <a:ext cx="290108" cy="100824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3" name="Gerader Verbinder 372">
            <a:extLst>
              <a:ext uri="{FF2B5EF4-FFF2-40B4-BE49-F238E27FC236}">
                <a16:creationId xmlns:a16="http://schemas.microsoft.com/office/drawing/2014/main" id="{783F5A03-3AA0-F0C4-6672-EC443F0355A5}"/>
              </a:ext>
            </a:extLst>
          </p:cNvPr>
          <p:cNvCxnSpPr>
            <a:cxnSpLocks/>
          </p:cNvCxnSpPr>
          <p:nvPr/>
        </p:nvCxnSpPr>
        <p:spPr>
          <a:xfrm>
            <a:off x="10926047" y="1214339"/>
            <a:ext cx="273830" cy="79391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5" name="Gerader Verbinder 374">
            <a:extLst>
              <a:ext uri="{FF2B5EF4-FFF2-40B4-BE49-F238E27FC236}">
                <a16:creationId xmlns:a16="http://schemas.microsoft.com/office/drawing/2014/main" id="{088AE1D1-AFCD-5CE3-6137-B9F0DB8A0A3B}"/>
              </a:ext>
            </a:extLst>
          </p:cNvPr>
          <p:cNvCxnSpPr>
            <a:cxnSpLocks/>
          </p:cNvCxnSpPr>
          <p:nvPr/>
        </p:nvCxnSpPr>
        <p:spPr>
          <a:xfrm>
            <a:off x="11161027" y="2486684"/>
            <a:ext cx="393212" cy="613827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77" name="Grafik 376" descr="Schließen mit einfarbiger Füllung">
            <a:extLst>
              <a:ext uri="{FF2B5EF4-FFF2-40B4-BE49-F238E27FC236}">
                <a16:creationId xmlns:a16="http://schemas.microsoft.com/office/drawing/2014/main" id="{5414CD8D-5D3C-D62A-EC91-144ACE5E9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0761" y="4596614"/>
            <a:ext cx="353354" cy="353354"/>
          </a:xfrm>
          <a:prstGeom prst="rect">
            <a:avLst/>
          </a:prstGeom>
        </p:spPr>
      </p:pic>
      <p:pic>
        <p:nvPicPr>
          <p:cNvPr id="379" name="Grafik 378" descr="Schließen mit einfarbiger Füllung">
            <a:extLst>
              <a:ext uri="{FF2B5EF4-FFF2-40B4-BE49-F238E27FC236}">
                <a16:creationId xmlns:a16="http://schemas.microsoft.com/office/drawing/2014/main" id="{27A877F5-0FAD-EFFB-2221-86025AE9B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9445" y="6182512"/>
            <a:ext cx="353354" cy="353354"/>
          </a:xfrm>
          <a:prstGeom prst="rect">
            <a:avLst/>
          </a:prstGeom>
        </p:spPr>
      </p:pic>
      <p:cxnSp>
        <p:nvCxnSpPr>
          <p:cNvPr id="380" name="Gerader Verbinder 379">
            <a:extLst>
              <a:ext uri="{FF2B5EF4-FFF2-40B4-BE49-F238E27FC236}">
                <a16:creationId xmlns:a16="http://schemas.microsoft.com/office/drawing/2014/main" id="{3187FF49-7292-0890-CCE1-41C3A1AB60C8}"/>
              </a:ext>
            </a:extLst>
          </p:cNvPr>
          <p:cNvCxnSpPr>
            <a:cxnSpLocks/>
          </p:cNvCxnSpPr>
          <p:nvPr/>
        </p:nvCxnSpPr>
        <p:spPr>
          <a:xfrm>
            <a:off x="3880885" y="6359189"/>
            <a:ext cx="307067" cy="79378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2" name="Gerader Verbinder 381">
            <a:extLst>
              <a:ext uri="{FF2B5EF4-FFF2-40B4-BE49-F238E27FC236}">
                <a16:creationId xmlns:a16="http://schemas.microsoft.com/office/drawing/2014/main" id="{F8117E3C-062F-9968-DBAF-E97D438B8421}"/>
              </a:ext>
            </a:extLst>
          </p:cNvPr>
          <p:cNvCxnSpPr>
            <a:cxnSpLocks/>
          </p:cNvCxnSpPr>
          <p:nvPr/>
        </p:nvCxnSpPr>
        <p:spPr>
          <a:xfrm>
            <a:off x="3612325" y="6316198"/>
            <a:ext cx="291046" cy="55737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4" name="Gerader Verbinder 383">
            <a:extLst>
              <a:ext uri="{FF2B5EF4-FFF2-40B4-BE49-F238E27FC236}">
                <a16:creationId xmlns:a16="http://schemas.microsoft.com/office/drawing/2014/main" id="{75BAE7CE-7CFF-B1B1-60D9-FD7F5BF1F5B6}"/>
              </a:ext>
            </a:extLst>
          </p:cNvPr>
          <p:cNvCxnSpPr>
            <a:cxnSpLocks/>
          </p:cNvCxnSpPr>
          <p:nvPr/>
        </p:nvCxnSpPr>
        <p:spPr>
          <a:xfrm flipV="1">
            <a:off x="3497956" y="4645224"/>
            <a:ext cx="325802" cy="122763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6" name="Gerader Verbinder 385">
            <a:extLst>
              <a:ext uri="{FF2B5EF4-FFF2-40B4-BE49-F238E27FC236}">
                <a16:creationId xmlns:a16="http://schemas.microsoft.com/office/drawing/2014/main" id="{E8B4CF41-7F30-3F2B-7017-5089F8B48880}"/>
              </a:ext>
            </a:extLst>
          </p:cNvPr>
          <p:cNvCxnSpPr>
            <a:cxnSpLocks/>
          </p:cNvCxnSpPr>
          <p:nvPr/>
        </p:nvCxnSpPr>
        <p:spPr>
          <a:xfrm flipV="1">
            <a:off x="3220870" y="4767987"/>
            <a:ext cx="272770" cy="408226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8" name="Gerader Verbinder 387">
            <a:extLst>
              <a:ext uri="{FF2B5EF4-FFF2-40B4-BE49-F238E27FC236}">
                <a16:creationId xmlns:a16="http://schemas.microsoft.com/office/drawing/2014/main" id="{0F765336-0791-5CB3-EDE2-3EA178DE920F}"/>
              </a:ext>
            </a:extLst>
          </p:cNvPr>
          <p:cNvCxnSpPr>
            <a:cxnSpLocks/>
          </p:cNvCxnSpPr>
          <p:nvPr/>
        </p:nvCxnSpPr>
        <p:spPr>
          <a:xfrm>
            <a:off x="3250399" y="4470188"/>
            <a:ext cx="227039" cy="308983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1" name="Rechteck 390">
            <a:extLst>
              <a:ext uri="{FF2B5EF4-FFF2-40B4-BE49-F238E27FC236}">
                <a16:creationId xmlns:a16="http://schemas.microsoft.com/office/drawing/2014/main" id="{B4683A48-858A-3236-C19B-CAB30B845859}"/>
              </a:ext>
            </a:extLst>
          </p:cNvPr>
          <p:cNvSpPr/>
          <p:nvPr/>
        </p:nvSpPr>
        <p:spPr>
          <a:xfrm>
            <a:off x="5176108" y="3650565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2" name="Ellipse 391">
            <a:extLst>
              <a:ext uri="{FF2B5EF4-FFF2-40B4-BE49-F238E27FC236}">
                <a16:creationId xmlns:a16="http://schemas.microsoft.com/office/drawing/2014/main" id="{A3047D59-3E8C-27B1-E449-1DFC4AAE11EA}"/>
              </a:ext>
            </a:extLst>
          </p:cNvPr>
          <p:cNvSpPr>
            <a:spLocks noChangeAspect="1"/>
          </p:cNvSpPr>
          <p:nvPr/>
        </p:nvSpPr>
        <p:spPr>
          <a:xfrm>
            <a:off x="5481763" y="4982278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3" name="Ellipse 392">
            <a:extLst>
              <a:ext uri="{FF2B5EF4-FFF2-40B4-BE49-F238E27FC236}">
                <a16:creationId xmlns:a16="http://schemas.microsoft.com/office/drawing/2014/main" id="{A18ACC34-95CB-D3A2-71B7-1BF19ECC3FBF}"/>
              </a:ext>
            </a:extLst>
          </p:cNvPr>
          <p:cNvSpPr>
            <a:spLocks noChangeAspect="1"/>
          </p:cNvSpPr>
          <p:nvPr/>
        </p:nvSpPr>
        <p:spPr>
          <a:xfrm>
            <a:off x="6084651" y="4458550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4" name="Ellipse 393">
            <a:extLst>
              <a:ext uri="{FF2B5EF4-FFF2-40B4-BE49-F238E27FC236}">
                <a16:creationId xmlns:a16="http://schemas.microsoft.com/office/drawing/2014/main" id="{47B00B88-2F51-8156-EC8F-A1DAE54980AB}"/>
              </a:ext>
            </a:extLst>
          </p:cNvPr>
          <p:cNvSpPr>
            <a:spLocks noChangeAspect="1"/>
          </p:cNvSpPr>
          <p:nvPr/>
        </p:nvSpPr>
        <p:spPr>
          <a:xfrm>
            <a:off x="6448845" y="6261890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5" name="Ellipse 394">
            <a:extLst>
              <a:ext uri="{FF2B5EF4-FFF2-40B4-BE49-F238E27FC236}">
                <a16:creationId xmlns:a16="http://schemas.microsoft.com/office/drawing/2014/main" id="{6AA9AAEE-3FAB-FE69-9493-D32324A2A10A}"/>
              </a:ext>
            </a:extLst>
          </p:cNvPr>
          <p:cNvSpPr>
            <a:spLocks noChangeAspect="1"/>
          </p:cNvSpPr>
          <p:nvPr/>
        </p:nvSpPr>
        <p:spPr>
          <a:xfrm>
            <a:off x="5873218" y="6139521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6" name="Ellipse 395">
            <a:extLst>
              <a:ext uri="{FF2B5EF4-FFF2-40B4-BE49-F238E27FC236}">
                <a16:creationId xmlns:a16="http://schemas.microsoft.com/office/drawing/2014/main" id="{2115D86C-8D84-7386-438B-D2AB683F335F}"/>
              </a:ext>
            </a:extLst>
          </p:cNvPr>
          <p:cNvSpPr>
            <a:spLocks noChangeAspect="1"/>
          </p:cNvSpPr>
          <p:nvPr/>
        </p:nvSpPr>
        <p:spPr>
          <a:xfrm>
            <a:off x="5511292" y="4278432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7" name="Rechteck 396">
            <a:extLst>
              <a:ext uri="{FF2B5EF4-FFF2-40B4-BE49-F238E27FC236}">
                <a16:creationId xmlns:a16="http://schemas.microsoft.com/office/drawing/2014/main" id="{E7FD2C4F-95E9-6F41-2930-AB525FC4C5E6}"/>
              </a:ext>
            </a:extLst>
          </p:cNvPr>
          <p:cNvSpPr/>
          <p:nvPr/>
        </p:nvSpPr>
        <p:spPr>
          <a:xfrm>
            <a:off x="5370932" y="3596678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Finished</a:t>
            </a:r>
            <a:endParaRPr lang="de-DE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(</a:t>
            </a:r>
            <a:r>
              <a:rPr lang="de-DE" sz="1400" dirty="0" err="1">
                <a:solidFill>
                  <a:sysClr val="windowText" lastClr="000000"/>
                </a:solidFill>
              </a:rPr>
              <a:t>no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changes</a:t>
            </a:r>
            <a:r>
              <a:rPr lang="de-DE" sz="1400" dirty="0">
                <a:solidFill>
                  <a:sysClr val="windowText" lastClr="000000"/>
                </a:solidFill>
              </a:rPr>
              <a:t>)</a:t>
            </a:r>
          </a:p>
        </p:txBody>
      </p:sp>
      <p:pic>
        <p:nvPicPr>
          <p:cNvPr id="398" name="Grafik 397" descr="Schließen mit einfarbiger Füllung">
            <a:extLst>
              <a:ext uri="{FF2B5EF4-FFF2-40B4-BE49-F238E27FC236}">
                <a16:creationId xmlns:a16="http://schemas.microsoft.com/office/drawing/2014/main" id="{8029F657-BD12-AB92-F80E-A2A898ACE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8331" y="4596614"/>
            <a:ext cx="353354" cy="353354"/>
          </a:xfrm>
          <a:prstGeom prst="rect">
            <a:avLst/>
          </a:prstGeom>
        </p:spPr>
      </p:pic>
      <p:pic>
        <p:nvPicPr>
          <p:cNvPr id="399" name="Grafik 398" descr="Schließen mit einfarbiger Füllung">
            <a:extLst>
              <a:ext uri="{FF2B5EF4-FFF2-40B4-BE49-F238E27FC236}">
                <a16:creationId xmlns:a16="http://schemas.microsoft.com/office/drawing/2014/main" id="{73E15EC4-F72B-2AB4-A608-FEABCC051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7015" y="6182512"/>
            <a:ext cx="353354" cy="353354"/>
          </a:xfrm>
          <a:prstGeom prst="rect">
            <a:avLst/>
          </a:prstGeom>
        </p:spPr>
      </p:pic>
      <p:sp>
        <p:nvSpPr>
          <p:cNvPr id="405" name="Rechteck 404">
            <a:extLst>
              <a:ext uri="{FF2B5EF4-FFF2-40B4-BE49-F238E27FC236}">
                <a16:creationId xmlns:a16="http://schemas.microsoft.com/office/drawing/2014/main" id="{A33C524C-44F0-E2DF-B9AC-DDE1511A8E5E}"/>
              </a:ext>
            </a:extLst>
          </p:cNvPr>
          <p:cNvSpPr/>
          <p:nvPr/>
        </p:nvSpPr>
        <p:spPr>
          <a:xfrm>
            <a:off x="7655655" y="3632959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6" name="Grafik 405" descr="Schließen mit einfarbiger Füllung">
            <a:extLst>
              <a:ext uri="{FF2B5EF4-FFF2-40B4-BE49-F238E27FC236}">
                <a16:creationId xmlns:a16="http://schemas.microsoft.com/office/drawing/2014/main" id="{2A8ED31F-E05E-A0C3-7F51-B4B4CD947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26898" y="5384152"/>
            <a:ext cx="353354" cy="353354"/>
          </a:xfrm>
          <a:prstGeom prst="rect">
            <a:avLst/>
          </a:prstGeom>
        </p:spPr>
      </p:pic>
      <p:sp>
        <p:nvSpPr>
          <p:cNvPr id="407" name="Ellipse 406">
            <a:extLst>
              <a:ext uri="{FF2B5EF4-FFF2-40B4-BE49-F238E27FC236}">
                <a16:creationId xmlns:a16="http://schemas.microsoft.com/office/drawing/2014/main" id="{4BAA319E-A45D-7227-E8D9-A19F00F83090}"/>
              </a:ext>
            </a:extLst>
          </p:cNvPr>
          <p:cNvSpPr>
            <a:spLocks noChangeAspect="1"/>
          </p:cNvSpPr>
          <p:nvPr/>
        </p:nvSpPr>
        <p:spPr>
          <a:xfrm>
            <a:off x="7961310" y="496467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8" name="Ellipse 407">
            <a:extLst>
              <a:ext uri="{FF2B5EF4-FFF2-40B4-BE49-F238E27FC236}">
                <a16:creationId xmlns:a16="http://schemas.microsoft.com/office/drawing/2014/main" id="{10944D47-7D9B-FC34-C8E1-ECCD03258A91}"/>
              </a:ext>
            </a:extLst>
          </p:cNvPr>
          <p:cNvSpPr>
            <a:spLocks noChangeAspect="1"/>
          </p:cNvSpPr>
          <p:nvPr/>
        </p:nvSpPr>
        <p:spPr>
          <a:xfrm>
            <a:off x="8564198" y="444094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9" name="Ellipse 408">
            <a:extLst>
              <a:ext uri="{FF2B5EF4-FFF2-40B4-BE49-F238E27FC236}">
                <a16:creationId xmlns:a16="http://schemas.microsoft.com/office/drawing/2014/main" id="{832AECAB-C09E-3424-46E1-2250C9DB7CAC}"/>
              </a:ext>
            </a:extLst>
          </p:cNvPr>
          <p:cNvSpPr>
            <a:spLocks noChangeAspect="1"/>
          </p:cNvSpPr>
          <p:nvPr/>
        </p:nvSpPr>
        <p:spPr>
          <a:xfrm>
            <a:off x="8928392" y="624428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0" name="Ellipse 409">
            <a:extLst>
              <a:ext uri="{FF2B5EF4-FFF2-40B4-BE49-F238E27FC236}">
                <a16:creationId xmlns:a16="http://schemas.microsoft.com/office/drawing/2014/main" id="{F95B8B42-810D-9418-63C3-F8405F8D735E}"/>
              </a:ext>
            </a:extLst>
          </p:cNvPr>
          <p:cNvSpPr>
            <a:spLocks noChangeAspect="1"/>
          </p:cNvSpPr>
          <p:nvPr/>
        </p:nvSpPr>
        <p:spPr>
          <a:xfrm>
            <a:off x="8352765" y="612191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1" name="Ellipse 410">
            <a:extLst>
              <a:ext uri="{FF2B5EF4-FFF2-40B4-BE49-F238E27FC236}">
                <a16:creationId xmlns:a16="http://schemas.microsoft.com/office/drawing/2014/main" id="{04247605-58C7-AC99-C17A-01CCA837865D}"/>
              </a:ext>
            </a:extLst>
          </p:cNvPr>
          <p:cNvSpPr>
            <a:spLocks noChangeAspect="1"/>
          </p:cNvSpPr>
          <p:nvPr/>
        </p:nvSpPr>
        <p:spPr>
          <a:xfrm>
            <a:off x="7990839" y="42608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12" name="Grafik 411" descr="Schließen mit einfarbiger Füllung">
            <a:extLst>
              <a:ext uri="{FF2B5EF4-FFF2-40B4-BE49-F238E27FC236}">
                <a16:creationId xmlns:a16="http://schemas.microsoft.com/office/drawing/2014/main" id="{52C16C06-CBC9-B098-001D-F02FED034B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55051" y="5468883"/>
            <a:ext cx="353354" cy="353354"/>
          </a:xfrm>
          <a:prstGeom prst="rect">
            <a:avLst/>
          </a:prstGeom>
        </p:spPr>
      </p:pic>
      <p:sp>
        <p:nvSpPr>
          <p:cNvPr id="413" name="Rechteck 412">
            <a:extLst>
              <a:ext uri="{FF2B5EF4-FFF2-40B4-BE49-F238E27FC236}">
                <a16:creationId xmlns:a16="http://schemas.microsoft.com/office/drawing/2014/main" id="{5F6E4B91-4DB3-32FD-9169-09AA84FA73A5}"/>
              </a:ext>
            </a:extLst>
          </p:cNvPr>
          <p:cNvSpPr/>
          <p:nvPr/>
        </p:nvSpPr>
        <p:spPr>
          <a:xfrm>
            <a:off x="7850479" y="3579072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Repeat </a:t>
            </a:r>
            <a:r>
              <a:rPr lang="de-DE" sz="1400" dirty="0" err="1">
                <a:solidFill>
                  <a:sysClr val="windowText" lastClr="000000"/>
                </a:solidFill>
              </a:rPr>
              <a:t>with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new</a:t>
            </a:r>
            <a:r>
              <a:rPr lang="de-DE" sz="1400" dirty="0">
                <a:solidFill>
                  <a:sysClr val="windowText" lastClr="000000"/>
                </a:solidFill>
              </a:rPr>
              <a:t> random centroids</a:t>
            </a:r>
          </a:p>
        </p:txBody>
      </p:sp>
      <p:sp>
        <p:nvSpPr>
          <p:cNvPr id="415" name="Pfeil: nach rechts 414">
            <a:extLst>
              <a:ext uri="{FF2B5EF4-FFF2-40B4-BE49-F238E27FC236}">
                <a16:creationId xmlns:a16="http://schemas.microsoft.com/office/drawing/2014/main" id="{4B36AB35-77C0-ED6B-E3E7-DBCDF081EFCF}"/>
              </a:ext>
            </a:extLst>
          </p:cNvPr>
          <p:cNvSpPr/>
          <p:nvPr/>
        </p:nvSpPr>
        <p:spPr>
          <a:xfrm>
            <a:off x="109872" y="5121803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6" name="Pfeil: nach rechts 415">
            <a:extLst>
              <a:ext uri="{FF2B5EF4-FFF2-40B4-BE49-F238E27FC236}">
                <a16:creationId xmlns:a16="http://schemas.microsoft.com/office/drawing/2014/main" id="{960A366A-87A3-6759-2423-D7B3BFC6134C}"/>
              </a:ext>
            </a:extLst>
          </p:cNvPr>
          <p:cNvSpPr/>
          <p:nvPr/>
        </p:nvSpPr>
        <p:spPr>
          <a:xfrm>
            <a:off x="2414629" y="5121803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7" name="Pfeil: nach rechts 416">
            <a:extLst>
              <a:ext uri="{FF2B5EF4-FFF2-40B4-BE49-F238E27FC236}">
                <a16:creationId xmlns:a16="http://schemas.microsoft.com/office/drawing/2014/main" id="{2D366CCA-804B-F9AB-96FD-1606BBA8F439}"/>
              </a:ext>
            </a:extLst>
          </p:cNvPr>
          <p:cNvSpPr/>
          <p:nvPr/>
        </p:nvSpPr>
        <p:spPr>
          <a:xfrm>
            <a:off x="4860066" y="5121803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8" name="Pfeil: nach rechts 417">
            <a:extLst>
              <a:ext uri="{FF2B5EF4-FFF2-40B4-BE49-F238E27FC236}">
                <a16:creationId xmlns:a16="http://schemas.microsoft.com/office/drawing/2014/main" id="{BF86C1E8-817D-67AC-F599-FE3648A2D686}"/>
              </a:ext>
            </a:extLst>
          </p:cNvPr>
          <p:cNvSpPr/>
          <p:nvPr/>
        </p:nvSpPr>
        <p:spPr>
          <a:xfrm>
            <a:off x="7305503" y="5121803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9" name="Pfeil: nach rechts 418">
            <a:extLst>
              <a:ext uri="{FF2B5EF4-FFF2-40B4-BE49-F238E27FC236}">
                <a16:creationId xmlns:a16="http://schemas.microsoft.com/office/drawing/2014/main" id="{FD1C09E0-4439-80D6-130E-43C2D60AE054}"/>
              </a:ext>
            </a:extLst>
          </p:cNvPr>
          <p:cNvSpPr/>
          <p:nvPr/>
        </p:nvSpPr>
        <p:spPr>
          <a:xfrm>
            <a:off x="9779192" y="5097644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0" name="Pfeil: nach rechts 419">
            <a:extLst>
              <a:ext uri="{FF2B5EF4-FFF2-40B4-BE49-F238E27FC236}">
                <a16:creationId xmlns:a16="http://schemas.microsoft.com/office/drawing/2014/main" id="{3DAEAB1F-6C31-2B6F-A62E-DF0492447FB0}"/>
              </a:ext>
            </a:extLst>
          </p:cNvPr>
          <p:cNvSpPr/>
          <p:nvPr/>
        </p:nvSpPr>
        <p:spPr>
          <a:xfrm>
            <a:off x="10089638" y="5097644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1" name="Pfeil: nach rechts 420">
            <a:extLst>
              <a:ext uri="{FF2B5EF4-FFF2-40B4-BE49-F238E27FC236}">
                <a16:creationId xmlns:a16="http://schemas.microsoft.com/office/drawing/2014/main" id="{6BDECF0F-7531-73AE-804F-8B2D8E30A9EE}"/>
              </a:ext>
            </a:extLst>
          </p:cNvPr>
          <p:cNvSpPr/>
          <p:nvPr/>
        </p:nvSpPr>
        <p:spPr>
          <a:xfrm>
            <a:off x="10400084" y="5097644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3" name="Pfeil: nach rechts 422">
            <a:extLst>
              <a:ext uri="{FF2B5EF4-FFF2-40B4-BE49-F238E27FC236}">
                <a16:creationId xmlns:a16="http://schemas.microsoft.com/office/drawing/2014/main" id="{FB42D393-F1A3-A765-76BE-C203BAB98584}"/>
              </a:ext>
            </a:extLst>
          </p:cNvPr>
          <p:cNvSpPr/>
          <p:nvPr/>
        </p:nvSpPr>
        <p:spPr>
          <a:xfrm>
            <a:off x="2414629" y="1786016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4" name="Pfeil: nach rechts 423">
            <a:extLst>
              <a:ext uri="{FF2B5EF4-FFF2-40B4-BE49-F238E27FC236}">
                <a16:creationId xmlns:a16="http://schemas.microsoft.com/office/drawing/2014/main" id="{D3416E69-E90C-79B9-3129-8FCF5B08AAF6}"/>
              </a:ext>
            </a:extLst>
          </p:cNvPr>
          <p:cNvSpPr/>
          <p:nvPr/>
        </p:nvSpPr>
        <p:spPr>
          <a:xfrm>
            <a:off x="4860066" y="1786016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5" name="Pfeil: nach rechts 424">
            <a:extLst>
              <a:ext uri="{FF2B5EF4-FFF2-40B4-BE49-F238E27FC236}">
                <a16:creationId xmlns:a16="http://schemas.microsoft.com/office/drawing/2014/main" id="{0ED443FF-9548-28DC-760D-7C1CC1424FD2}"/>
              </a:ext>
            </a:extLst>
          </p:cNvPr>
          <p:cNvSpPr/>
          <p:nvPr/>
        </p:nvSpPr>
        <p:spPr>
          <a:xfrm>
            <a:off x="7305503" y="1786016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6" name="Pfeil: nach rechts 425">
            <a:extLst>
              <a:ext uri="{FF2B5EF4-FFF2-40B4-BE49-F238E27FC236}">
                <a16:creationId xmlns:a16="http://schemas.microsoft.com/office/drawing/2014/main" id="{6E2F8722-79B0-A528-4E8C-BE8B32206F58}"/>
              </a:ext>
            </a:extLst>
          </p:cNvPr>
          <p:cNvSpPr/>
          <p:nvPr/>
        </p:nvSpPr>
        <p:spPr>
          <a:xfrm>
            <a:off x="9750940" y="1786016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61858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000821-F409-17F6-07F0-33750003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 </a:t>
            </a:r>
            <a:r>
              <a:rPr lang="de-DE" dirty="0" err="1"/>
              <a:t>of</a:t>
            </a:r>
            <a:r>
              <a:rPr lang="de-DE" dirty="0"/>
              <a:t> K-</a:t>
            </a:r>
            <a:r>
              <a:rPr lang="de-DE" dirty="0" err="1"/>
              <a:t>Means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E71D9AF-3B17-5382-0E63-5842B5F39F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Assume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</a:t>
                </a:r>
                <a:r>
                  <a:rPr lang="de-DE" dirty="0" err="1"/>
                  <a:t>dataset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≔{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samples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divide </a:t>
                </a:r>
                <a:r>
                  <a:rPr lang="de-DE" dirty="0" err="1"/>
                  <a:t>them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clusters</a:t>
                </a:r>
                <a:r>
                  <a:rPr lang="de-DE" dirty="0"/>
                  <a:t>. The centroids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clusters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The </a:t>
                </a:r>
                <a:r>
                  <a:rPr lang="de-DE" dirty="0" err="1"/>
                  <a:t>clusters</a:t>
                </a:r>
                <a:r>
                  <a:rPr lang="de-DE" dirty="0"/>
                  <a:t> </a:t>
                </a:r>
                <a:r>
                  <a:rPr lang="de-DE" dirty="0" err="1"/>
                  <a:t>should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choosen</a:t>
                </a:r>
                <a:r>
                  <a:rPr lang="de-DE" dirty="0"/>
                  <a:t> so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b="1" dirty="0" err="1"/>
                  <a:t>inertia</a:t>
                </a:r>
                <a:r>
                  <a:rPr lang="de-DE" dirty="0"/>
                  <a:t> (</a:t>
                </a:r>
                <a:r>
                  <a:rPr lang="de-DE" dirty="0" err="1"/>
                  <a:t>within</a:t>
                </a:r>
                <a:r>
                  <a:rPr lang="de-DE" dirty="0"/>
                  <a:t>-cluster </a:t>
                </a:r>
                <a:r>
                  <a:rPr lang="de-DE" dirty="0" err="1"/>
                  <a:t>sum-of-squares</a:t>
                </a:r>
                <a:r>
                  <a:rPr lang="de-DE" dirty="0"/>
                  <a:t> </a:t>
                </a:r>
                <a:r>
                  <a:rPr lang="de-DE" dirty="0" err="1"/>
                  <a:t>criterion</a:t>
                </a:r>
                <a:r>
                  <a:rPr lang="de-DE" dirty="0"/>
                  <a:t>)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minimized</a:t>
                </a:r>
                <a:r>
                  <a:rPr lang="de-DE" dirty="0"/>
                  <a:t>: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𝐸𝐷𝑄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More </a:t>
                </a:r>
                <a:r>
                  <a:rPr lang="de-DE" dirty="0" err="1"/>
                  <a:t>detailes</a:t>
                </a:r>
                <a:r>
                  <a:rPr lang="de-DE" dirty="0"/>
                  <a:t> </a:t>
                </a:r>
                <a:r>
                  <a:rPr lang="de-DE" dirty="0" err="1"/>
                  <a:t>here</a:t>
                </a:r>
                <a:r>
                  <a:rPr lang="de-DE" dirty="0"/>
                  <a:t>: </a:t>
                </a:r>
                <a:r>
                  <a:rPr lang="de-DE" dirty="0">
                    <a:hlinkClick r:id="rId2"/>
                  </a:rPr>
                  <a:t>https://scikit-learn.org/stable/modules/clustering.html#k-means</a:t>
                </a:r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E71D9AF-3B17-5382-0E63-5842B5F39F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7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11379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4C33F-D8AD-98C2-B9B4-143CB02D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Segmentation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7BD9D6-4DC2-892E-80E8-C26BC92B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Partition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multiple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segments</a:t>
            </a:r>
            <a:r>
              <a:rPr lang="de-DE" dirty="0"/>
              <a:t>/</a:t>
            </a:r>
            <a:r>
              <a:rPr lang="de-DE" dirty="0" err="1"/>
              <a:t>partitions</a:t>
            </a:r>
            <a:r>
              <a:rPr lang="de-DE" dirty="0"/>
              <a:t>.</a:t>
            </a:r>
          </a:p>
          <a:p>
            <a:r>
              <a:rPr lang="de-DE" dirty="0"/>
              <a:t>Pixels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partition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(like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)</a:t>
            </a:r>
          </a:p>
          <a:p>
            <a:r>
              <a:rPr lang="de-DE" dirty="0" err="1"/>
              <a:t>Used</a:t>
            </a:r>
            <a:r>
              <a:rPr lang="de-DE" dirty="0"/>
              <a:t> in</a:t>
            </a:r>
          </a:p>
          <a:p>
            <a:pPr lvl="1"/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recognition</a:t>
            </a:r>
            <a:endParaRPr lang="de-DE" dirty="0"/>
          </a:p>
          <a:p>
            <a:pPr lvl="1"/>
            <a:r>
              <a:rPr lang="de-DE" dirty="0"/>
              <a:t>Image </a:t>
            </a:r>
            <a:r>
              <a:rPr lang="de-DE" dirty="0" err="1"/>
              <a:t>compression</a:t>
            </a:r>
            <a:endParaRPr lang="de-DE" dirty="0"/>
          </a:p>
          <a:p>
            <a:pPr lvl="1"/>
            <a:r>
              <a:rPr lang="de-DE" dirty="0"/>
              <a:t>Image </a:t>
            </a:r>
            <a:r>
              <a:rPr lang="de-DE" dirty="0" err="1"/>
              <a:t>editing</a:t>
            </a:r>
            <a:endParaRPr lang="de-DE" dirty="0"/>
          </a:p>
          <a:p>
            <a:pPr lvl="1"/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0088501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DC6119-372A-FE0E-7BAE-66A491AE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sklearn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493294-09B5-AE06-F811-5652F4F28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KMeans</a:t>
            </a:r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3"/>
              </a:rPr>
              <a:t>https://www.kaggle.com/viktorreichert/k-means-tumor-image-segmentation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A02488-A651-39D2-3816-7E180ABD6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93" y="3459924"/>
            <a:ext cx="5842186" cy="285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8145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37F63-069E-9E65-9388-8C6E473E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Agglomerative</a:t>
            </a:r>
            <a:r>
              <a:rPr lang="de-DE" dirty="0"/>
              <a:t>/</a:t>
            </a:r>
            <a:r>
              <a:rPr lang="de-DE" dirty="0" err="1"/>
              <a:t>Hirarchical</a:t>
            </a:r>
            <a:r>
              <a:rPr lang="de-DE" dirty="0"/>
              <a:t> 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D11F0-4A4F-FC32-DC4D-CC651E4C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Clustering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recursively</a:t>
            </a:r>
            <a:r>
              <a:rPr lang="de-DE" dirty="0"/>
              <a:t> </a:t>
            </a:r>
            <a:r>
              <a:rPr lang="de-DE" dirty="0" err="1"/>
              <a:t>merges</a:t>
            </a:r>
            <a:r>
              <a:rPr lang="de-DE" dirty="0"/>
              <a:t> </a:t>
            </a:r>
            <a:r>
              <a:rPr lang="de-DE" dirty="0" err="1"/>
              <a:t>pairs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5F6CA3F1-F2B7-6473-B9AF-020053459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373" y="3918198"/>
            <a:ext cx="914400" cy="914400"/>
          </a:xfrm>
          <a:prstGeom prst="rect">
            <a:avLst/>
          </a:prstGeom>
        </p:spPr>
      </p:pic>
      <p:pic>
        <p:nvPicPr>
          <p:cNvPr id="7" name="Grafik 6" descr="Kätzchen mit einfarbiger Füllung">
            <a:extLst>
              <a:ext uri="{FF2B5EF4-FFF2-40B4-BE49-F238E27FC236}">
                <a16:creationId xmlns:a16="http://schemas.microsoft.com/office/drawing/2014/main" id="{CF000139-7BD0-3458-A91B-FDB89C3D6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5504" y="4891941"/>
            <a:ext cx="914400" cy="914400"/>
          </a:xfrm>
          <a:prstGeom prst="rect">
            <a:avLst/>
          </a:prstGeom>
        </p:spPr>
      </p:pic>
      <p:pic>
        <p:nvPicPr>
          <p:cNvPr id="9" name="Grafik 8" descr="Löwe mit einfarbiger Füllung">
            <a:extLst>
              <a:ext uri="{FF2B5EF4-FFF2-40B4-BE49-F238E27FC236}">
                <a16:creationId xmlns:a16="http://schemas.microsoft.com/office/drawing/2014/main" id="{253C0A66-6973-F55F-26E5-55CC30C5F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5346" y="3250958"/>
            <a:ext cx="914400" cy="914400"/>
          </a:xfrm>
          <a:prstGeom prst="rect">
            <a:avLst/>
          </a:prstGeom>
        </p:spPr>
      </p:pic>
      <p:pic>
        <p:nvPicPr>
          <p:cNvPr id="11" name="Grafik 10" descr="Hund mit einfarbiger Füllung">
            <a:extLst>
              <a:ext uri="{FF2B5EF4-FFF2-40B4-BE49-F238E27FC236}">
                <a16:creationId xmlns:a16="http://schemas.microsoft.com/office/drawing/2014/main" id="{FFEE7B98-799E-C736-6E5E-3343FABA8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046" y="3938635"/>
            <a:ext cx="914400" cy="914400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246DEBD-39D2-F07A-CBB4-3D5B2C234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1204" y="4851553"/>
            <a:ext cx="914400" cy="914400"/>
          </a:xfrm>
          <a:prstGeom prst="rect">
            <a:avLst/>
          </a:prstGeom>
        </p:spPr>
      </p:pic>
      <p:pic>
        <p:nvPicPr>
          <p:cNvPr id="15" name="Grafik 14" descr="Welpe mit einfarbiger Füllung">
            <a:extLst>
              <a:ext uri="{FF2B5EF4-FFF2-40B4-BE49-F238E27FC236}">
                <a16:creationId xmlns:a16="http://schemas.microsoft.com/office/drawing/2014/main" id="{6B692ECA-2A4E-82D7-C6A1-1624E963A2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9238" y="5375315"/>
            <a:ext cx="914400" cy="9144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EB1B0C0-03F7-F8A9-6F74-AB1AF6F97E72}"/>
              </a:ext>
            </a:extLst>
          </p:cNvPr>
          <p:cNvSpPr txBox="1"/>
          <p:nvPr/>
        </p:nvSpPr>
        <p:spPr>
          <a:xfrm>
            <a:off x="2646438" y="29535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DE7583D-BCE6-9846-01AC-52B111853AEE}"/>
              </a:ext>
            </a:extLst>
          </p:cNvPr>
          <p:cNvSpPr txBox="1"/>
          <p:nvPr/>
        </p:nvSpPr>
        <p:spPr>
          <a:xfrm>
            <a:off x="4149987" y="39386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A96B96-379D-5F01-0FAE-13612B3FF8C4}"/>
              </a:ext>
            </a:extLst>
          </p:cNvPr>
          <p:cNvSpPr txBox="1"/>
          <p:nvPr/>
        </p:nvSpPr>
        <p:spPr>
          <a:xfrm>
            <a:off x="4149987" y="5375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1BFD997-A424-426F-7E7C-647F856D9855}"/>
              </a:ext>
            </a:extLst>
          </p:cNvPr>
          <p:cNvSpPr txBox="1"/>
          <p:nvPr/>
        </p:nvSpPr>
        <p:spPr>
          <a:xfrm>
            <a:off x="2468033" y="6127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312E10F-54C2-76A5-EC20-CAFF0A862C5D}"/>
              </a:ext>
            </a:extLst>
          </p:cNvPr>
          <p:cNvSpPr txBox="1"/>
          <p:nvPr/>
        </p:nvSpPr>
        <p:spPr>
          <a:xfrm>
            <a:off x="1061190" y="5637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7B00A42-61D0-CF2C-52CD-120AC1D7808E}"/>
              </a:ext>
            </a:extLst>
          </p:cNvPr>
          <p:cNvSpPr txBox="1"/>
          <p:nvPr/>
        </p:nvSpPr>
        <p:spPr>
          <a:xfrm>
            <a:off x="1061190" y="36103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8066919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37F63-069E-9E65-9388-8C6E473E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D11F0-4A4F-FC32-DC4D-CC651E4C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animals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?</a:t>
            </a:r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5F6CA3F1-F2B7-6473-B9AF-020053459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373" y="3918198"/>
            <a:ext cx="914400" cy="914400"/>
          </a:xfrm>
          <a:prstGeom prst="rect">
            <a:avLst/>
          </a:prstGeom>
        </p:spPr>
      </p:pic>
      <p:pic>
        <p:nvPicPr>
          <p:cNvPr id="7" name="Grafik 6" descr="Kätzchen mit einfarbiger Füllung">
            <a:extLst>
              <a:ext uri="{FF2B5EF4-FFF2-40B4-BE49-F238E27FC236}">
                <a16:creationId xmlns:a16="http://schemas.microsoft.com/office/drawing/2014/main" id="{CF000139-7BD0-3458-A91B-FDB89C3D6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5504" y="4891941"/>
            <a:ext cx="914400" cy="914400"/>
          </a:xfrm>
          <a:prstGeom prst="rect">
            <a:avLst/>
          </a:prstGeom>
        </p:spPr>
      </p:pic>
      <p:pic>
        <p:nvPicPr>
          <p:cNvPr id="9" name="Grafik 8" descr="Löwe mit einfarbiger Füllung">
            <a:extLst>
              <a:ext uri="{FF2B5EF4-FFF2-40B4-BE49-F238E27FC236}">
                <a16:creationId xmlns:a16="http://schemas.microsoft.com/office/drawing/2014/main" id="{253C0A66-6973-F55F-26E5-55CC30C5F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5346" y="3250958"/>
            <a:ext cx="914400" cy="914400"/>
          </a:xfrm>
          <a:prstGeom prst="rect">
            <a:avLst/>
          </a:prstGeom>
        </p:spPr>
      </p:pic>
      <p:pic>
        <p:nvPicPr>
          <p:cNvPr id="11" name="Grafik 10" descr="Hund mit einfarbiger Füllung">
            <a:extLst>
              <a:ext uri="{FF2B5EF4-FFF2-40B4-BE49-F238E27FC236}">
                <a16:creationId xmlns:a16="http://schemas.microsoft.com/office/drawing/2014/main" id="{FFEE7B98-799E-C736-6E5E-3343FABA8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046" y="3938635"/>
            <a:ext cx="914400" cy="914400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246DEBD-39D2-F07A-CBB4-3D5B2C234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1204" y="4851553"/>
            <a:ext cx="914400" cy="914400"/>
          </a:xfrm>
          <a:prstGeom prst="rect">
            <a:avLst/>
          </a:prstGeom>
        </p:spPr>
      </p:pic>
      <p:pic>
        <p:nvPicPr>
          <p:cNvPr id="15" name="Grafik 14" descr="Welpe mit einfarbiger Füllung">
            <a:extLst>
              <a:ext uri="{FF2B5EF4-FFF2-40B4-BE49-F238E27FC236}">
                <a16:creationId xmlns:a16="http://schemas.microsoft.com/office/drawing/2014/main" id="{6B692ECA-2A4E-82D7-C6A1-1624E963A2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9238" y="5375315"/>
            <a:ext cx="914400" cy="914400"/>
          </a:xfrm>
          <a:prstGeom prst="rect">
            <a:avLst/>
          </a:prstGeom>
        </p:spPr>
      </p:pic>
      <p:pic>
        <p:nvPicPr>
          <p:cNvPr id="19" name="Grafik 18" descr="Hund mit einfarbiger Füllung">
            <a:extLst>
              <a:ext uri="{FF2B5EF4-FFF2-40B4-BE49-F238E27FC236}">
                <a16:creationId xmlns:a16="http://schemas.microsoft.com/office/drawing/2014/main" id="{DACC495A-9E79-A396-8EA3-E789BEE70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3314" y="5510252"/>
            <a:ext cx="914400" cy="914400"/>
          </a:xfrm>
          <a:prstGeom prst="rect">
            <a:avLst/>
          </a:prstGeom>
        </p:spPr>
      </p:pic>
      <p:pic>
        <p:nvPicPr>
          <p:cNvPr id="20" name="Grafik 19" descr="Hund Silhouette">
            <a:extLst>
              <a:ext uri="{FF2B5EF4-FFF2-40B4-BE49-F238E27FC236}">
                <a16:creationId xmlns:a16="http://schemas.microsoft.com/office/drawing/2014/main" id="{E3BFCBC7-60B2-3E40-997E-EF6C781BA6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5866" y="5522593"/>
            <a:ext cx="914400" cy="914400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5A277D57-73C8-DEE2-598A-206F71C3F38A}"/>
              </a:ext>
            </a:extLst>
          </p:cNvPr>
          <p:cNvSpPr/>
          <p:nvPr/>
        </p:nvSpPr>
        <p:spPr>
          <a:xfrm>
            <a:off x="6031124" y="5016449"/>
            <a:ext cx="1000537" cy="36746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DEC849B-299A-3527-66B2-8878E527E8A1}"/>
              </a:ext>
            </a:extLst>
          </p:cNvPr>
          <p:cNvSpPr/>
          <p:nvPr/>
        </p:nvSpPr>
        <p:spPr>
          <a:xfrm>
            <a:off x="861977" y="3898247"/>
            <a:ext cx="1421648" cy="1867706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294DF5B-2E74-5BAC-A773-1A085F6ADC00}"/>
              </a:ext>
            </a:extLst>
          </p:cNvPr>
          <p:cNvSpPr/>
          <p:nvPr/>
        </p:nvSpPr>
        <p:spPr>
          <a:xfrm>
            <a:off x="5930348" y="5375315"/>
            <a:ext cx="55670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291077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37F63-069E-9E65-9388-8C6E473E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Agglomerative</a:t>
            </a:r>
            <a:r>
              <a:rPr lang="de-DE" dirty="0"/>
              <a:t>/</a:t>
            </a:r>
            <a:r>
              <a:rPr lang="de-DE" dirty="0" err="1"/>
              <a:t>Hirarchical</a:t>
            </a:r>
            <a:r>
              <a:rPr lang="de-DE" dirty="0"/>
              <a:t> 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D11F0-4A4F-FC32-DC4D-CC651E4C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Repeat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.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emerges</a:t>
            </a:r>
            <a:endParaRPr lang="de-DE" dirty="0"/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5F6CA3F1-F2B7-6473-B9AF-020053459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373" y="3918198"/>
            <a:ext cx="914400" cy="914400"/>
          </a:xfrm>
          <a:prstGeom prst="rect">
            <a:avLst/>
          </a:prstGeom>
        </p:spPr>
      </p:pic>
      <p:pic>
        <p:nvPicPr>
          <p:cNvPr id="7" name="Grafik 6" descr="Kätzchen mit einfarbiger Füllung">
            <a:extLst>
              <a:ext uri="{FF2B5EF4-FFF2-40B4-BE49-F238E27FC236}">
                <a16:creationId xmlns:a16="http://schemas.microsoft.com/office/drawing/2014/main" id="{CF000139-7BD0-3458-A91B-FDB89C3D6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5504" y="4891941"/>
            <a:ext cx="914400" cy="914400"/>
          </a:xfrm>
          <a:prstGeom prst="rect">
            <a:avLst/>
          </a:prstGeom>
        </p:spPr>
      </p:pic>
      <p:pic>
        <p:nvPicPr>
          <p:cNvPr id="9" name="Grafik 8" descr="Löwe mit einfarbiger Füllung">
            <a:extLst>
              <a:ext uri="{FF2B5EF4-FFF2-40B4-BE49-F238E27FC236}">
                <a16:creationId xmlns:a16="http://schemas.microsoft.com/office/drawing/2014/main" id="{253C0A66-6973-F55F-26E5-55CC30C5F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5346" y="3250958"/>
            <a:ext cx="914400" cy="914400"/>
          </a:xfrm>
          <a:prstGeom prst="rect">
            <a:avLst/>
          </a:prstGeom>
        </p:spPr>
      </p:pic>
      <p:pic>
        <p:nvPicPr>
          <p:cNvPr id="11" name="Grafik 10" descr="Hund mit einfarbiger Füllung">
            <a:extLst>
              <a:ext uri="{FF2B5EF4-FFF2-40B4-BE49-F238E27FC236}">
                <a16:creationId xmlns:a16="http://schemas.microsoft.com/office/drawing/2014/main" id="{FFEE7B98-799E-C736-6E5E-3343FABA8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046" y="3938635"/>
            <a:ext cx="914400" cy="914400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246DEBD-39D2-F07A-CBB4-3D5B2C234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1204" y="4851553"/>
            <a:ext cx="914400" cy="914400"/>
          </a:xfrm>
          <a:prstGeom prst="rect">
            <a:avLst/>
          </a:prstGeom>
        </p:spPr>
      </p:pic>
      <p:pic>
        <p:nvPicPr>
          <p:cNvPr id="15" name="Grafik 14" descr="Welpe mit einfarbiger Füllung">
            <a:extLst>
              <a:ext uri="{FF2B5EF4-FFF2-40B4-BE49-F238E27FC236}">
                <a16:creationId xmlns:a16="http://schemas.microsoft.com/office/drawing/2014/main" id="{6B692ECA-2A4E-82D7-C6A1-1624E963A2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9238" y="5375315"/>
            <a:ext cx="914400" cy="914400"/>
          </a:xfrm>
          <a:prstGeom prst="rect">
            <a:avLst/>
          </a:prstGeom>
        </p:spPr>
      </p:pic>
      <p:pic>
        <p:nvPicPr>
          <p:cNvPr id="16" name="Grafik 15" descr="Katze Silhouette">
            <a:extLst>
              <a:ext uri="{FF2B5EF4-FFF2-40B4-BE49-F238E27FC236}">
                <a16:creationId xmlns:a16="http://schemas.microsoft.com/office/drawing/2014/main" id="{1DE3AB37-F506-9025-1E74-16004A7D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3013" y="5510252"/>
            <a:ext cx="914400" cy="914400"/>
          </a:xfrm>
          <a:prstGeom prst="rect">
            <a:avLst/>
          </a:prstGeom>
        </p:spPr>
      </p:pic>
      <p:pic>
        <p:nvPicPr>
          <p:cNvPr id="17" name="Grafik 16" descr="Kätzchen mit einfarbiger Füllung">
            <a:extLst>
              <a:ext uri="{FF2B5EF4-FFF2-40B4-BE49-F238E27FC236}">
                <a16:creationId xmlns:a16="http://schemas.microsoft.com/office/drawing/2014/main" id="{08619FF5-ADE1-1028-3717-0BC11D665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021" y="5522593"/>
            <a:ext cx="914400" cy="914400"/>
          </a:xfrm>
          <a:prstGeom prst="rect">
            <a:avLst/>
          </a:prstGeom>
        </p:spPr>
      </p:pic>
      <p:pic>
        <p:nvPicPr>
          <p:cNvPr id="19" name="Grafik 18" descr="Hund mit einfarbiger Füllung">
            <a:extLst>
              <a:ext uri="{FF2B5EF4-FFF2-40B4-BE49-F238E27FC236}">
                <a16:creationId xmlns:a16="http://schemas.microsoft.com/office/drawing/2014/main" id="{DACC495A-9E79-A396-8EA3-E789BEE70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3314" y="5510252"/>
            <a:ext cx="914400" cy="914400"/>
          </a:xfrm>
          <a:prstGeom prst="rect">
            <a:avLst/>
          </a:prstGeom>
        </p:spPr>
      </p:pic>
      <p:pic>
        <p:nvPicPr>
          <p:cNvPr id="20" name="Grafik 19" descr="Hund Silhouette">
            <a:extLst>
              <a:ext uri="{FF2B5EF4-FFF2-40B4-BE49-F238E27FC236}">
                <a16:creationId xmlns:a16="http://schemas.microsoft.com/office/drawing/2014/main" id="{E3BFCBC7-60B2-3E40-997E-EF6C781BA6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5866" y="5522593"/>
            <a:ext cx="914400" cy="914400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DDEC849B-299A-3527-66B2-8878E527E8A1}"/>
              </a:ext>
            </a:extLst>
          </p:cNvPr>
          <p:cNvSpPr/>
          <p:nvPr/>
        </p:nvSpPr>
        <p:spPr>
          <a:xfrm>
            <a:off x="861977" y="3898247"/>
            <a:ext cx="1421648" cy="1867706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CAF8601-939B-B01A-6BD1-A9857A7C799B}"/>
              </a:ext>
            </a:extLst>
          </p:cNvPr>
          <p:cNvSpPr/>
          <p:nvPr/>
        </p:nvSpPr>
        <p:spPr>
          <a:xfrm>
            <a:off x="7302500" y="3250958"/>
            <a:ext cx="3321050" cy="2140365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698A16E-DD68-9DFF-8356-9654623648A7}"/>
              </a:ext>
            </a:extLst>
          </p:cNvPr>
          <p:cNvSpPr/>
          <p:nvPr/>
        </p:nvSpPr>
        <p:spPr>
          <a:xfrm>
            <a:off x="9808421" y="3733800"/>
            <a:ext cx="1545379" cy="1650115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8A9CBBA-2CE3-53FD-32AA-93D101019F07}"/>
              </a:ext>
            </a:extLst>
          </p:cNvPr>
          <p:cNvSpPr/>
          <p:nvPr/>
        </p:nvSpPr>
        <p:spPr>
          <a:xfrm>
            <a:off x="6467715" y="4216643"/>
            <a:ext cx="1700728" cy="1174680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DB4CABC-EAE4-820A-D99F-D5AB1D002782}"/>
              </a:ext>
            </a:extLst>
          </p:cNvPr>
          <p:cNvSpPr/>
          <p:nvPr/>
        </p:nvSpPr>
        <p:spPr>
          <a:xfrm>
            <a:off x="6031124" y="5016449"/>
            <a:ext cx="1000537" cy="36746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657110-0125-A8B8-F2EF-7C7E10B81883}"/>
              </a:ext>
            </a:extLst>
          </p:cNvPr>
          <p:cNvSpPr/>
          <p:nvPr/>
        </p:nvSpPr>
        <p:spPr>
          <a:xfrm>
            <a:off x="9332745" y="4697305"/>
            <a:ext cx="1000537" cy="686610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D4AE2F7-4BA1-35D4-6B89-9ED598DDBEF9}"/>
              </a:ext>
            </a:extLst>
          </p:cNvPr>
          <p:cNvSpPr/>
          <p:nvPr/>
        </p:nvSpPr>
        <p:spPr>
          <a:xfrm>
            <a:off x="5930348" y="5375315"/>
            <a:ext cx="55670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430B07E-71D2-DFB8-C8FF-AE4F60969BE7}"/>
              </a:ext>
            </a:extLst>
          </p:cNvPr>
          <p:cNvSpPr/>
          <p:nvPr/>
        </p:nvSpPr>
        <p:spPr>
          <a:xfrm>
            <a:off x="3025920" y="3938635"/>
            <a:ext cx="1421648" cy="1867706"/>
          </a:xfrm>
          <a:prstGeom prst="ellips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133305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DDEC849B-299A-3527-66B2-8878E527E8A1}"/>
              </a:ext>
            </a:extLst>
          </p:cNvPr>
          <p:cNvSpPr/>
          <p:nvPr/>
        </p:nvSpPr>
        <p:spPr>
          <a:xfrm rot="19665169">
            <a:off x="1230117" y="3788354"/>
            <a:ext cx="1548646" cy="2823656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37F63-069E-9E65-9388-8C6E473E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Agglomerative</a:t>
            </a:r>
            <a:r>
              <a:rPr lang="de-DE" dirty="0"/>
              <a:t>/</a:t>
            </a:r>
            <a:r>
              <a:rPr lang="de-DE" dirty="0" err="1"/>
              <a:t>Hirarchical</a:t>
            </a:r>
            <a:r>
              <a:rPr lang="de-DE" dirty="0"/>
              <a:t> 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D11F0-4A4F-FC32-DC4D-CC651E4C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Repeat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. A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.</a:t>
            </a:r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5F6CA3F1-F2B7-6473-B9AF-020053459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373" y="3918198"/>
            <a:ext cx="914400" cy="914400"/>
          </a:xfrm>
          <a:prstGeom prst="rect">
            <a:avLst/>
          </a:prstGeom>
        </p:spPr>
      </p:pic>
      <p:pic>
        <p:nvPicPr>
          <p:cNvPr id="7" name="Grafik 6" descr="Kätzchen mit einfarbiger Füllung">
            <a:extLst>
              <a:ext uri="{FF2B5EF4-FFF2-40B4-BE49-F238E27FC236}">
                <a16:creationId xmlns:a16="http://schemas.microsoft.com/office/drawing/2014/main" id="{CF000139-7BD0-3458-A91B-FDB89C3D6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5504" y="4891941"/>
            <a:ext cx="914400" cy="914400"/>
          </a:xfrm>
          <a:prstGeom prst="rect">
            <a:avLst/>
          </a:prstGeom>
        </p:spPr>
      </p:pic>
      <p:pic>
        <p:nvPicPr>
          <p:cNvPr id="9" name="Grafik 8" descr="Löwe mit einfarbiger Füllung">
            <a:extLst>
              <a:ext uri="{FF2B5EF4-FFF2-40B4-BE49-F238E27FC236}">
                <a16:creationId xmlns:a16="http://schemas.microsoft.com/office/drawing/2014/main" id="{253C0A66-6973-F55F-26E5-55CC30C5F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5346" y="3250958"/>
            <a:ext cx="914400" cy="914400"/>
          </a:xfrm>
          <a:prstGeom prst="rect">
            <a:avLst/>
          </a:prstGeom>
        </p:spPr>
      </p:pic>
      <p:pic>
        <p:nvPicPr>
          <p:cNvPr id="11" name="Grafik 10" descr="Hund mit einfarbiger Füllung">
            <a:extLst>
              <a:ext uri="{FF2B5EF4-FFF2-40B4-BE49-F238E27FC236}">
                <a16:creationId xmlns:a16="http://schemas.microsoft.com/office/drawing/2014/main" id="{FFEE7B98-799E-C736-6E5E-3343FABA8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046" y="3938635"/>
            <a:ext cx="914400" cy="914400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246DEBD-39D2-F07A-CBB4-3D5B2C234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1204" y="4851553"/>
            <a:ext cx="914400" cy="914400"/>
          </a:xfrm>
          <a:prstGeom prst="rect">
            <a:avLst/>
          </a:prstGeom>
        </p:spPr>
      </p:pic>
      <p:pic>
        <p:nvPicPr>
          <p:cNvPr id="15" name="Grafik 14" descr="Welpe mit einfarbiger Füllung">
            <a:extLst>
              <a:ext uri="{FF2B5EF4-FFF2-40B4-BE49-F238E27FC236}">
                <a16:creationId xmlns:a16="http://schemas.microsoft.com/office/drawing/2014/main" id="{6B692ECA-2A4E-82D7-C6A1-1624E963A2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9238" y="5375315"/>
            <a:ext cx="914400" cy="914400"/>
          </a:xfrm>
          <a:prstGeom prst="rect">
            <a:avLst/>
          </a:prstGeom>
        </p:spPr>
      </p:pic>
      <p:pic>
        <p:nvPicPr>
          <p:cNvPr id="16" name="Grafik 15" descr="Katze Silhouette">
            <a:extLst>
              <a:ext uri="{FF2B5EF4-FFF2-40B4-BE49-F238E27FC236}">
                <a16:creationId xmlns:a16="http://schemas.microsoft.com/office/drawing/2014/main" id="{1DE3AB37-F506-9025-1E74-16004A7D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3013" y="5510252"/>
            <a:ext cx="914400" cy="914400"/>
          </a:xfrm>
          <a:prstGeom prst="rect">
            <a:avLst/>
          </a:prstGeom>
        </p:spPr>
      </p:pic>
      <p:pic>
        <p:nvPicPr>
          <p:cNvPr id="17" name="Grafik 16" descr="Kätzchen mit einfarbiger Füllung">
            <a:extLst>
              <a:ext uri="{FF2B5EF4-FFF2-40B4-BE49-F238E27FC236}">
                <a16:creationId xmlns:a16="http://schemas.microsoft.com/office/drawing/2014/main" id="{08619FF5-ADE1-1028-3717-0BC11D665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021" y="5522593"/>
            <a:ext cx="914400" cy="914400"/>
          </a:xfrm>
          <a:prstGeom prst="rect">
            <a:avLst/>
          </a:prstGeom>
        </p:spPr>
      </p:pic>
      <p:pic>
        <p:nvPicPr>
          <p:cNvPr id="19" name="Grafik 18" descr="Hund mit einfarbiger Füllung">
            <a:extLst>
              <a:ext uri="{FF2B5EF4-FFF2-40B4-BE49-F238E27FC236}">
                <a16:creationId xmlns:a16="http://schemas.microsoft.com/office/drawing/2014/main" id="{DACC495A-9E79-A396-8EA3-E789BEE70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3314" y="5510252"/>
            <a:ext cx="914400" cy="914400"/>
          </a:xfrm>
          <a:prstGeom prst="rect">
            <a:avLst/>
          </a:prstGeom>
        </p:spPr>
      </p:pic>
      <p:pic>
        <p:nvPicPr>
          <p:cNvPr id="20" name="Grafik 19" descr="Hund Silhouette">
            <a:extLst>
              <a:ext uri="{FF2B5EF4-FFF2-40B4-BE49-F238E27FC236}">
                <a16:creationId xmlns:a16="http://schemas.microsoft.com/office/drawing/2014/main" id="{E3BFCBC7-60B2-3E40-997E-EF6C781BA6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5866" y="5522593"/>
            <a:ext cx="914400" cy="914400"/>
          </a:xfrm>
          <a:prstGeom prst="rect">
            <a:avLst/>
          </a:prstGeom>
        </p:spPr>
      </p:pic>
      <p:pic>
        <p:nvPicPr>
          <p:cNvPr id="21" name="Grafik 20" descr="Welpe mit einfarbiger Füllung">
            <a:extLst>
              <a:ext uri="{FF2B5EF4-FFF2-40B4-BE49-F238E27FC236}">
                <a16:creationId xmlns:a16="http://schemas.microsoft.com/office/drawing/2014/main" id="{9BBB251A-5FC0-89BC-D413-1DEB67DBA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05847" y="5510252"/>
            <a:ext cx="914400" cy="9144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CAF8601-939B-B01A-6BD1-A9857A7C799B}"/>
              </a:ext>
            </a:extLst>
          </p:cNvPr>
          <p:cNvSpPr/>
          <p:nvPr/>
        </p:nvSpPr>
        <p:spPr>
          <a:xfrm>
            <a:off x="7302500" y="3250958"/>
            <a:ext cx="3321050" cy="2140365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698A16E-DD68-9DFF-8356-9654623648A7}"/>
              </a:ext>
            </a:extLst>
          </p:cNvPr>
          <p:cNvSpPr/>
          <p:nvPr/>
        </p:nvSpPr>
        <p:spPr>
          <a:xfrm>
            <a:off x="9808421" y="3733800"/>
            <a:ext cx="1545379" cy="1650115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8A9CBBA-2CE3-53FD-32AA-93D101019F07}"/>
              </a:ext>
            </a:extLst>
          </p:cNvPr>
          <p:cNvSpPr/>
          <p:nvPr/>
        </p:nvSpPr>
        <p:spPr>
          <a:xfrm>
            <a:off x="6467715" y="4216643"/>
            <a:ext cx="1700728" cy="117468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DB4CABC-EAE4-820A-D99F-D5AB1D002782}"/>
              </a:ext>
            </a:extLst>
          </p:cNvPr>
          <p:cNvSpPr/>
          <p:nvPr/>
        </p:nvSpPr>
        <p:spPr>
          <a:xfrm>
            <a:off x="6031124" y="5016449"/>
            <a:ext cx="1000537" cy="36746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657110-0125-A8B8-F2EF-7C7E10B81883}"/>
              </a:ext>
            </a:extLst>
          </p:cNvPr>
          <p:cNvSpPr/>
          <p:nvPr/>
        </p:nvSpPr>
        <p:spPr>
          <a:xfrm>
            <a:off x="9332745" y="4697305"/>
            <a:ext cx="1000537" cy="686610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D4AE2F7-4BA1-35D4-6B89-9ED598DDBEF9}"/>
              </a:ext>
            </a:extLst>
          </p:cNvPr>
          <p:cNvSpPr/>
          <p:nvPr/>
        </p:nvSpPr>
        <p:spPr>
          <a:xfrm>
            <a:off x="5930348" y="5375315"/>
            <a:ext cx="55670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430B07E-71D2-DFB8-C8FF-AE4F60969BE7}"/>
              </a:ext>
            </a:extLst>
          </p:cNvPr>
          <p:cNvSpPr/>
          <p:nvPr/>
        </p:nvSpPr>
        <p:spPr>
          <a:xfrm>
            <a:off x="3025920" y="3938635"/>
            <a:ext cx="1421648" cy="1867706"/>
          </a:xfrm>
          <a:prstGeom prst="ellips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941075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DDEC849B-299A-3527-66B2-8878E527E8A1}"/>
              </a:ext>
            </a:extLst>
          </p:cNvPr>
          <p:cNvSpPr/>
          <p:nvPr/>
        </p:nvSpPr>
        <p:spPr>
          <a:xfrm rot="19665169">
            <a:off x="1230117" y="3788354"/>
            <a:ext cx="1548646" cy="2823656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37F63-069E-9E65-9388-8C6E473E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Agglomerative</a:t>
            </a:r>
            <a:r>
              <a:rPr lang="de-DE" dirty="0"/>
              <a:t>/</a:t>
            </a:r>
            <a:r>
              <a:rPr lang="de-DE" dirty="0" err="1"/>
              <a:t>Hirarchical</a:t>
            </a:r>
            <a:r>
              <a:rPr lang="de-DE" dirty="0"/>
              <a:t> 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D11F0-4A4F-FC32-DC4D-CC651E4C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Repeat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. A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.</a:t>
            </a:r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5F6CA3F1-F2B7-6473-B9AF-020053459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373" y="3918198"/>
            <a:ext cx="914400" cy="914400"/>
          </a:xfrm>
          <a:prstGeom prst="rect">
            <a:avLst/>
          </a:prstGeom>
        </p:spPr>
      </p:pic>
      <p:pic>
        <p:nvPicPr>
          <p:cNvPr id="7" name="Grafik 6" descr="Kätzchen mit einfarbiger Füllung">
            <a:extLst>
              <a:ext uri="{FF2B5EF4-FFF2-40B4-BE49-F238E27FC236}">
                <a16:creationId xmlns:a16="http://schemas.microsoft.com/office/drawing/2014/main" id="{CF000139-7BD0-3458-A91B-FDB89C3D6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5504" y="4891941"/>
            <a:ext cx="914400" cy="914400"/>
          </a:xfrm>
          <a:prstGeom prst="rect">
            <a:avLst/>
          </a:prstGeom>
        </p:spPr>
      </p:pic>
      <p:pic>
        <p:nvPicPr>
          <p:cNvPr id="9" name="Grafik 8" descr="Löwe mit einfarbiger Füllung">
            <a:extLst>
              <a:ext uri="{FF2B5EF4-FFF2-40B4-BE49-F238E27FC236}">
                <a16:creationId xmlns:a16="http://schemas.microsoft.com/office/drawing/2014/main" id="{253C0A66-6973-F55F-26E5-55CC30C5F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5346" y="3250958"/>
            <a:ext cx="914400" cy="914400"/>
          </a:xfrm>
          <a:prstGeom prst="rect">
            <a:avLst/>
          </a:prstGeom>
        </p:spPr>
      </p:pic>
      <p:pic>
        <p:nvPicPr>
          <p:cNvPr id="11" name="Grafik 10" descr="Hund mit einfarbiger Füllung">
            <a:extLst>
              <a:ext uri="{FF2B5EF4-FFF2-40B4-BE49-F238E27FC236}">
                <a16:creationId xmlns:a16="http://schemas.microsoft.com/office/drawing/2014/main" id="{FFEE7B98-799E-C736-6E5E-3343FABA8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046" y="3938635"/>
            <a:ext cx="914400" cy="914400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246DEBD-39D2-F07A-CBB4-3D5B2C234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1204" y="4851553"/>
            <a:ext cx="914400" cy="914400"/>
          </a:xfrm>
          <a:prstGeom prst="rect">
            <a:avLst/>
          </a:prstGeom>
        </p:spPr>
      </p:pic>
      <p:pic>
        <p:nvPicPr>
          <p:cNvPr id="15" name="Grafik 14" descr="Welpe mit einfarbiger Füllung">
            <a:extLst>
              <a:ext uri="{FF2B5EF4-FFF2-40B4-BE49-F238E27FC236}">
                <a16:creationId xmlns:a16="http://schemas.microsoft.com/office/drawing/2014/main" id="{6B692ECA-2A4E-82D7-C6A1-1624E963A2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9238" y="5375315"/>
            <a:ext cx="914400" cy="914400"/>
          </a:xfrm>
          <a:prstGeom prst="rect">
            <a:avLst/>
          </a:prstGeom>
        </p:spPr>
      </p:pic>
      <p:pic>
        <p:nvPicPr>
          <p:cNvPr id="16" name="Grafik 15" descr="Katze Silhouette">
            <a:extLst>
              <a:ext uri="{FF2B5EF4-FFF2-40B4-BE49-F238E27FC236}">
                <a16:creationId xmlns:a16="http://schemas.microsoft.com/office/drawing/2014/main" id="{1DE3AB37-F506-9025-1E74-16004A7D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3013" y="5510252"/>
            <a:ext cx="914400" cy="914400"/>
          </a:xfrm>
          <a:prstGeom prst="rect">
            <a:avLst/>
          </a:prstGeom>
        </p:spPr>
      </p:pic>
      <p:pic>
        <p:nvPicPr>
          <p:cNvPr id="17" name="Grafik 16" descr="Kätzchen mit einfarbiger Füllung">
            <a:extLst>
              <a:ext uri="{FF2B5EF4-FFF2-40B4-BE49-F238E27FC236}">
                <a16:creationId xmlns:a16="http://schemas.microsoft.com/office/drawing/2014/main" id="{08619FF5-ADE1-1028-3717-0BC11D665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021" y="5522593"/>
            <a:ext cx="914400" cy="914400"/>
          </a:xfrm>
          <a:prstGeom prst="rect">
            <a:avLst/>
          </a:prstGeom>
        </p:spPr>
      </p:pic>
      <p:pic>
        <p:nvPicPr>
          <p:cNvPr id="18" name="Grafik 17" descr="Löwe mit einfarbiger Füllung">
            <a:extLst>
              <a:ext uri="{FF2B5EF4-FFF2-40B4-BE49-F238E27FC236}">
                <a16:creationId xmlns:a16="http://schemas.microsoft.com/office/drawing/2014/main" id="{DDC9226B-AB4E-A190-45D7-4C6082C09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2005" y="5510252"/>
            <a:ext cx="914400" cy="914400"/>
          </a:xfrm>
          <a:prstGeom prst="rect">
            <a:avLst/>
          </a:prstGeom>
        </p:spPr>
      </p:pic>
      <p:pic>
        <p:nvPicPr>
          <p:cNvPr id="19" name="Grafik 18" descr="Hund mit einfarbiger Füllung">
            <a:extLst>
              <a:ext uri="{FF2B5EF4-FFF2-40B4-BE49-F238E27FC236}">
                <a16:creationId xmlns:a16="http://schemas.microsoft.com/office/drawing/2014/main" id="{DACC495A-9E79-A396-8EA3-E789BEE70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3314" y="5510252"/>
            <a:ext cx="914400" cy="914400"/>
          </a:xfrm>
          <a:prstGeom prst="rect">
            <a:avLst/>
          </a:prstGeom>
        </p:spPr>
      </p:pic>
      <p:pic>
        <p:nvPicPr>
          <p:cNvPr id="20" name="Grafik 19" descr="Hund Silhouette">
            <a:extLst>
              <a:ext uri="{FF2B5EF4-FFF2-40B4-BE49-F238E27FC236}">
                <a16:creationId xmlns:a16="http://schemas.microsoft.com/office/drawing/2014/main" id="{E3BFCBC7-60B2-3E40-997E-EF6C781BA6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5866" y="5522593"/>
            <a:ext cx="914400" cy="914400"/>
          </a:xfrm>
          <a:prstGeom prst="rect">
            <a:avLst/>
          </a:prstGeom>
        </p:spPr>
      </p:pic>
      <p:pic>
        <p:nvPicPr>
          <p:cNvPr id="21" name="Grafik 20" descr="Welpe mit einfarbiger Füllung">
            <a:extLst>
              <a:ext uri="{FF2B5EF4-FFF2-40B4-BE49-F238E27FC236}">
                <a16:creationId xmlns:a16="http://schemas.microsoft.com/office/drawing/2014/main" id="{9BBB251A-5FC0-89BC-D413-1DEB67DBA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05847" y="5510252"/>
            <a:ext cx="914400" cy="9144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CAF8601-939B-B01A-6BD1-A9857A7C799B}"/>
              </a:ext>
            </a:extLst>
          </p:cNvPr>
          <p:cNvSpPr/>
          <p:nvPr/>
        </p:nvSpPr>
        <p:spPr>
          <a:xfrm>
            <a:off x="7302500" y="3250958"/>
            <a:ext cx="3321050" cy="2140365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698A16E-DD68-9DFF-8356-9654623648A7}"/>
              </a:ext>
            </a:extLst>
          </p:cNvPr>
          <p:cNvSpPr/>
          <p:nvPr/>
        </p:nvSpPr>
        <p:spPr>
          <a:xfrm>
            <a:off x="9808421" y="3733800"/>
            <a:ext cx="1545379" cy="1650115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8A9CBBA-2CE3-53FD-32AA-93D101019F07}"/>
              </a:ext>
            </a:extLst>
          </p:cNvPr>
          <p:cNvSpPr/>
          <p:nvPr/>
        </p:nvSpPr>
        <p:spPr>
          <a:xfrm>
            <a:off x="6467715" y="4216643"/>
            <a:ext cx="1700728" cy="117468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DB4CABC-EAE4-820A-D99F-D5AB1D002782}"/>
              </a:ext>
            </a:extLst>
          </p:cNvPr>
          <p:cNvSpPr/>
          <p:nvPr/>
        </p:nvSpPr>
        <p:spPr>
          <a:xfrm>
            <a:off x="6031124" y="5016449"/>
            <a:ext cx="1000537" cy="36746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657110-0125-A8B8-F2EF-7C7E10B81883}"/>
              </a:ext>
            </a:extLst>
          </p:cNvPr>
          <p:cNvSpPr/>
          <p:nvPr/>
        </p:nvSpPr>
        <p:spPr>
          <a:xfrm>
            <a:off x="9332745" y="4697305"/>
            <a:ext cx="1000537" cy="686610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D4AE2F7-4BA1-35D4-6B89-9ED598DDBEF9}"/>
              </a:ext>
            </a:extLst>
          </p:cNvPr>
          <p:cNvSpPr/>
          <p:nvPr/>
        </p:nvSpPr>
        <p:spPr>
          <a:xfrm>
            <a:off x="5930348" y="5375315"/>
            <a:ext cx="55670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8EEA45-EBE4-2D12-13BF-1CFBA9F1912F}"/>
              </a:ext>
            </a:extLst>
          </p:cNvPr>
          <p:cNvSpPr/>
          <p:nvPr/>
        </p:nvSpPr>
        <p:spPr>
          <a:xfrm rot="19665169">
            <a:off x="2557018" y="3025930"/>
            <a:ext cx="1548646" cy="2823656"/>
          </a:xfrm>
          <a:prstGeom prst="ellips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00986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DDEC849B-299A-3527-66B2-8878E527E8A1}"/>
              </a:ext>
            </a:extLst>
          </p:cNvPr>
          <p:cNvSpPr/>
          <p:nvPr/>
        </p:nvSpPr>
        <p:spPr>
          <a:xfrm>
            <a:off x="1012636" y="3138979"/>
            <a:ext cx="3321050" cy="3314140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37F63-069E-9E65-9388-8C6E473E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Agglomerative</a:t>
            </a:r>
            <a:r>
              <a:rPr lang="de-DE" dirty="0"/>
              <a:t>/</a:t>
            </a:r>
            <a:r>
              <a:rPr lang="de-DE" dirty="0" err="1"/>
              <a:t>Hirarchical</a:t>
            </a:r>
            <a:r>
              <a:rPr lang="de-DE" dirty="0"/>
              <a:t> 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D11F0-4A4F-FC32-DC4D-CC651E4C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Repeat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.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.</a:t>
            </a:r>
          </a:p>
          <a:p>
            <a:r>
              <a:rPr lang="de-DE" dirty="0" err="1"/>
              <a:t>Finished</a:t>
            </a:r>
            <a:r>
              <a:rPr lang="de-DE" dirty="0"/>
              <a:t>.</a:t>
            </a:r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5F6CA3F1-F2B7-6473-B9AF-020053459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373" y="3918198"/>
            <a:ext cx="914400" cy="914400"/>
          </a:xfrm>
          <a:prstGeom prst="rect">
            <a:avLst/>
          </a:prstGeom>
        </p:spPr>
      </p:pic>
      <p:pic>
        <p:nvPicPr>
          <p:cNvPr id="7" name="Grafik 6" descr="Kätzchen mit einfarbiger Füllung">
            <a:extLst>
              <a:ext uri="{FF2B5EF4-FFF2-40B4-BE49-F238E27FC236}">
                <a16:creationId xmlns:a16="http://schemas.microsoft.com/office/drawing/2014/main" id="{CF000139-7BD0-3458-A91B-FDB89C3D6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5504" y="4891941"/>
            <a:ext cx="914400" cy="914400"/>
          </a:xfrm>
          <a:prstGeom prst="rect">
            <a:avLst/>
          </a:prstGeom>
        </p:spPr>
      </p:pic>
      <p:pic>
        <p:nvPicPr>
          <p:cNvPr id="9" name="Grafik 8" descr="Löwe mit einfarbiger Füllung">
            <a:extLst>
              <a:ext uri="{FF2B5EF4-FFF2-40B4-BE49-F238E27FC236}">
                <a16:creationId xmlns:a16="http://schemas.microsoft.com/office/drawing/2014/main" id="{253C0A66-6973-F55F-26E5-55CC30C5F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5346" y="3250958"/>
            <a:ext cx="914400" cy="914400"/>
          </a:xfrm>
          <a:prstGeom prst="rect">
            <a:avLst/>
          </a:prstGeom>
        </p:spPr>
      </p:pic>
      <p:pic>
        <p:nvPicPr>
          <p:cNvPr id="11" name="Grafik 10" descr="Hund mit einfarbiger Füllung">
            <a:extLst>
              <a:ext uri="{FF2B5EF4-FFF2-40B4-BE49-F238E27FC236}">
                <a16:creationId xmlns:a16="http://schemas.microsoft.com/office/drawing/2014/main" id="{FFEE7B98-799E-C736-6E5E-3343FABA8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046" y="3938635"/>
            <a:ext cx="914400" cy="914400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246DEBD-39D2-F07A-CBB4-3D5B2C234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1204" y="4851553"/>
            <a:ext cx="914400" cy="914400"/>
          </a:xfrm>
          <a:prstGeom prst="rect">
            <a:avLst/>
          </a:prstGeom>
        </p:spPr>
      </p:pic>
      <p:pic>
        <p:nvPicPr>
          <p:cNvPr id="15" name="Grafik 14" descr="Welpe mit einfarbiger Füllung">
            <a:extLst>
              <a:ext uri="{FF2B5EF4-FFF2-40B4-BE49-F238E27FC236}">
                <a16:creationId xmlns:a16="http://schemas.microsoft.com/office/drawing/2014/main" id="{6B692ECA-2A4E-82D7-C6A1-1624E963A2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9238" y="5375315"/>
            <a:ext cx="914400" cy="914400"/>
          </a:xfrm>
          <a:prstGeom prst="rect">
            <a:avLst/>
          </a:prstGeom>
        </p:spPr>
      </p:pic>
      <p:pic>
        <p:nvPicPr>
          <p:cNvPr id="16" name="Grafik 15" descr="Katze Silhouette">
            <a:extLst>
              <a:ext uri="{FF2B5EF4-FFF2-40B4-BE49-F238E27FC236}">
                <a16:creationId xmlns:a16="http://schemas.microsoft.com/office/drawing/2014/main" id="{1DE3AB37-F506-9025-1E74-16004A7D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3013" y="5510252"/>
            <a:ext cx="914400" cy="914400"/>
          </a:xfrm>
          <a:prstGeom prst="rect">
            <a:avLst/>
          </a:prstGeom>
        </p:spPr>
      </p:pic>
      <p:pic>
        <p:nvPicPr>
          <p:cNvPr id="17" name="Grafik 16" descr="Kätzchen mit einfarbiger Füllung">
            <a:extLst>
              <a:ext uri="{FF2B5EF4-FFF2-40B4-BE49-F238E27FC236}">
                <a16:creationId xmlns:a16="http://schemas.microsoft.com/office/drawing/2014/main" id="{08619FF5-ADE1-1028-3717-0BC11D665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021" y="5522593"/>
            <a:ext cx="914400" cy="914400"/>
          </a:xfrm>
          <a:prstGeom prst="rect">
            <a:avLst/>
          </a:prstGeom>
        </p:spPr>
      </p:pic>
      <p:pic>
        <p:nvPicPr>
          <p:cNvPr id="18" name="Grafik 17" descr="Löwe mit einfarbiger Füllung">
            <a:extLst>
              <a:ext uri="{FF2B5EF4-FFF2-40B4-BE49-F238E27FC236}">
                <a16:creationId xmlns:a16="http://schemas.microsoft.com/office/drawing/2014/main" id="{DDC9226B-AB4E-A190-45D7-4C6082C09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2005" y="5510252"/>
            <a:ext cx="914400" cy="914400"/>
          </a:xfrm>
          <a:prstGeom prst="rect">
            <a:avLst/>
          </a:prstGeom>
        </p:spPr>
      </p:pic>
      <p:pic>
        <p:nvPicPr>
          <p:cNvPr id="19" name="Grafik 18" descr="Hund mit einfarbiger Füllung">
            <a:extLst>
              <a:ext uri="{FF2B5EF4-FFF2-40B4-BE49-F238E27FC236}">
                <a16:creationId xmlns:a16="http://schemas.microsoft.com/office/drawing/2014/main" id="{DACC495A-9E79-A396-8EA3-E789BEE70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3314" y="5510252"/>
            <a:ext cx="914400" cy="914400"/>
          </a:xfrm>
          <a:prstGeom prst="rect">
            <a:avLst/>
          </a:prstGeom>
        </p:spPr>
      </p:pic>
      <p:pic>
        <p:nvPicPr>
          <p:cNvPr id="20" name="Grafik 19" descr="Hund Silhouette">
            <a:extLst>
              <a:ext uri="{FF2B5EF4-FFF2-40B4-BE49-F238E27FC236}">
                <a16:creationId xmlns:a16="http://schemas.microsoft.com/office/drawing/2014/main" id="{E3BFCBC7-60B2-3E40-997E-EF6C781BA6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5866" y="5522593"/>
            <a:ext cx="914400" cy="914400"/>
          </a:xfrm>
          <a:prstGeom prst="rect">
            <a:avLst/>
          </a:prstGeom>
        </p:spPr>
      </p:pic>
      <p:pic>
        <p:nvPicPr>
          <p:cNvPr id="21" name="Grafik 20" descr="Welpe mit einfarbiger Füllung">
            <a:extLst>
              <a:ext uri="{FF2B5EF4-FFF2-40B4-BE49-F238E27FC236}">
                <a16:creationId xmlns:a16="http://schemas.microsoft.com/office/drawing/2014/main" id="{9BBB251A-5FC0-89BC-D413-1DEB67DBA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05847" y="5510252"/>
            <a:ext cx="914400" cy="9144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CAF8601-939B-B01A-6BD1-A9857A7C799B}"/>
              </a:ext>
            </a:extLst>
          </p:cNvPr>
          <p:cNvSpPr/>
          <p:nvPr/>
        </p:nvSpPr>
        <p:spPr>
          <a:xfrm>
            <a:off x="7302500" y="3250958"/>
            <a:ext cx="3321050" cy="214036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698A16E-DD68-9DFF-8356-9654623648A7}"/>
              </a:ext>
            </a:extLst>
          </p:cNvPr>
          <p:cNvSpPr/>
          <p:nvPr/>
        </p:nvSpPr>
        <p:spPr>
          <a:xfrm>
            <a:off x="9808421" y="3733800"/>
            <a:ext cx="1545379" cy="165011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8A9CBBA-2CE3-53FD-32AA-93D101019F07}"/>
              </a:ext>
            </a:extLst>
          </p:cNvPr>
          <p:cNvSpPr/>
          <p:nvPr/>
        </p:nvSpPr>
        <p:spPr>
          <a:xfrm>
            <a:off x="6467715" y="4216643"/>
            <a:ext cx="1700728" cy="117468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DB4CABC-EAE4-820A-D99F-D5AB1D002782}"/>
              </a:ext>
            </a:extLst>
          </p:cNvPr>
          <p:cNvSpPr/>
          <p:nvPr/>
        </p:nvSpPr>
        <p:spPr>
          <a:xfrm>
            <a:off x="6031124" y="5016449"/>
            <a:ext cx="1000537" cy="36746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657110-0125-A8B8-F2EF-7C7E10B81883}"/>
              </a:ext>
            </a:extLst>
          </p:cNvPr>
          <p:cNvSpPr/>
          <p:nvPr/>
        </p:nvSpPr>
        <p:spPr>
          <a:xfrm>
            <a:off x="9332745" y="4697305"/>
            <a:ext cx="1000537" cy="68661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D4AE2F7-4BA1-35D4-6B89-9ED598DDBEF9}"/>
              </a:ext>
            </a:extLst>
          </p:cNvPr>
          <p:cNvSpPr/>
          <p:nvPr/>
        </p:nvSpPr>
        <p:spPr>
          <a:xfrm>
            <a:off x="5930348" y="5375315"/>
            <a:ext cx="55670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315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E554C-912F-DF23-EC80-0DE8D8FC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Adding</a:t>
            </a:r>
            <a:r>
              <a:rPr lang="de-DE" dirty="0"/>
              <a:t>/</a:t>
            </a:r>
            <a:r>
              <a:rPr lang="de-DE" dirty="0" err="1"/>
              <a:t>Changing</a:t>
            </a:r>
            <a:r>
              <a:rPr lang="de-DE" dirty="0"/>
              <a:t> Columns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BB04E2-848B-53A6-A563-762B96554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column can be created in a DataFrame via an index assignment.</a:t>
            </a:r>
          </a:p>
          <a:p>
            <a:r>
              <a:rPr lang="en-US" dirty="0"/>
              <a:t>Existing columns can also be changed in this way.</a:t>
            </a:r>
          </a:p>
          <a:p>
            <a:r>
              <a:rPr lang="en-US" dirty="0"/>
              <a:t>Existing columns can also be changed via attribute access, but new ones cannot be created!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3E7FDB-DFB4-9DF0-A4D4-64EA6AF07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52" y="4692650"/>
            <a:ext cx="5248275" cy="161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045472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C8691-F860-CE10-A4F4-45EF2A780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29D0759-12EF-3939-3DE2-BC40564784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16358"/>
              </a:xfrm>
            </p:spPr>
            <p:txBody>
              <a:bodyPr/>
              <a:lstStyle/>
              <a:p>
                <a:r>
                  <a:rPr lang="de-DE" dirty="0"/>
                  <a:t>First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need</a:t>
                </a:r>
                <a:r>
                  <a:rPr lang="de-DE" dirty="0"/>
                  <a:t> a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Second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need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define</a:t>
                </a:r>
                <a:r>
                  <a:rPr lang="de-DE" dirty="0"/>
                  <a:t>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clusters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compared</a:t>
                </a:r>
                <a:r>
                  <a:rPr lang="de-DE" dirty="0"/>
                  <a:t>. (</a:t>
                </a:r>
                <a:r>
                  <a:rPr lang="de-DE" dirty="0" err="1"/>
                  <a:t>Linkage</a:t>
                </a:r>
                <a:r>
                  <a:rPr lang="de-DE" dirty="0"/>
                  <a:t>)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29D0759-12EF-3939-3DE2-BC40564784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16358"/>
              </a:xfrm>
              <a:blipFill>
                <a:blip r:embed="rId2"/>
                <a:stretch>
                  <a:fillRect l="-1043" t="-8696" b="-32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89392A1-DADF-5E96-C2DD-B085D1D46C98}"/>
              </a:ext>
            </a:extLst>
          </p:cNvPr>
          <p:cNvGrpSpPr/>
          <p:nvPr/>
        </p:nvGrpSpPr>
        <p:grpSpPr>
          <a:xfrm>
            <a:off x="4242523" y="3690831"/>
            <a:ext cx="3071139" cy="1590262"/>
            <a:chOff x="4229271" y="3750466"/>
            <a:chExt cx="3071139" cy="1590262"/>
          </a:xfrm>
        </p:grpSpPr>
        <p:pic>
          <p:nvPicPr>
            <p:cNvPr id="5" name="Grafik 4" descr="Schließen mit einfarbiger Füllung">
              <a:extLst>
                <a:ext uri="{FF2B5EF4-FFF2-40B4-BE49-F238E27FC236}">
                  <a16:creationId xmlns:a16="http://schemas.microsoft.com/office/drawing/2014/main" id="{7F722C46-4928-904E-D0B6-7294588BA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18383" y="3889445"/>
              <a:ext cx="304937" cy="304937"/>
            </a:xfrm>
            <a:prstGeom prst="rect">
              <a:avLst/>
            </a:prstGeom>
          </p:spPr>
        </p:pic>
        <p:pic>
          <p:nvPicPr>
            <p:cNvPr id="6" name="Grafik 5" descr="Schließen mit einfarbiger Füllung">
              <a:extLst>
                <a:ext uri="{FF2B5EF4-FFF2-40B4-BE49-F238E27FC236}">
                  <a16:creationId xmlns:a16="http://schemas.microsoft.com/office/drawing/2014/main" id="{388812FA-9BFC-EDC8-02BA-707215AB7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13446" y="4545427"/>
              <a:ext cx="304937" cy="304937"/>
            </a:xfrm>
            <a:prstGeom prst="rect">
              <a:avLst/>
            </a:prstGeom>
          </p:spPr>
        </p:pic>
        <p:pic>
          <p:nvPicPr>
            <p:cNvPr id="7" name="Grafik 6" descr="Schließen mit einfarbiger Füllung">
              <a:extLst>
                <a:ext uri="{FF2B5EF4-FFF2-40B4-BE49-F238E27FC236}">
                  <a16:creationId xmlns:a16="http://schemas.microsoft.com/office/drawing/2014/main" id="{89A826E7-0CED-21D1-980A-116141F3C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28318" y="4750835"/>
              <a:ext cx="304937" cy="304937"/>
            </a:xfrm>
            <a:prstGeom prst="rect">
              <a:avLst/>
            </a:prstGeom>
          </p:spPr>
        </p:pic>
        <p:pic>
          <p:nvPicPr>
            <p:cNvPr id="8" name="Grafik 7" descr="Schließen mit einfarbiger Füllung">
              <a:extLst>
                <a:ext uri="{FF2B5EF4-FFF2-40B4-BE49-F238E27FC236}">
                  <a16:creationId xmlns:a16="http://schemas.microsoft.com/office/drawing/2014/main" id="{EEF2C6B0-9F99-C2E3-175D-19A201E6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12781" y="4598673"/>
              <a:ext cx="304937" cy="304937"/>
            </a:xfrm>
            <a:prstGeom prst="rect">
              <a:avLst/>
            </a:prstGeom>
          </p:spPr>
        </p:pic>
        <p:pic>
          <p:nvPicPr>
            <p:cNvPr id="9" name="Grafik 8" descr="Schließen mit einfarbiger Füllung">
              <a:extLst>
                <a:ext uri="{FF2B5EF4-FFF2-40B4-BE49-F238E27FC236}">
                  <a16:creationId xmlns:a16="http://schemas.microsoft.com/office/drawing/2014/main" id="{88588779-F78D-930C-4349-5986D799F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3508" y="3942315"/>
              <a:ext cx="304937" cy="304937"/>
            </a:xfrm>
            <a:prstGeom prst="rect">
              <a:avLst/>
            </a:prstGeom>
          </p:spPr>
        </p:pic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F316BD34-6EAA-445F-F506-FB14F713A4F4}"/>
                </a:ext>
              </a:extLst>
            </p:cNvPr>
            <p:cNvSpPr/>
            <p:nvPr/>
          </p:nvSpPr>
          <p:spPr>
            <a:xfrm rot="19823621">
              <a:off x="4229271" y="3750466"/>
              <a:ext cx="1323253" cy="1590262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8460AD02-88AD-67D8-4EA6-7D7AFC23B9B0}"/>
                </a:ext>
              </a:extLst>
            </p:cNvPr>
            <p:cNvSpPr/>
            <p:nvPr/>
          </p:nvSpPr>
          <p:spPr>
            <a:xfrm rot="2127860">
              <a:off x="6487342" y="3761782"/>
              <a:ext cx="813068" cy="1313806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7421672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F2FA1690-C977-913C-46A0-34CF8B83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</a:t>
            </a:r>
            <a:r>
              <a:rPr lang="de-DE" dirty="0" err="1"/>
              <a:t>linkage</a:t>
            </a:r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91E90F3B-DBAD-B5F9-23D5-7C8AE739DF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closest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  <a:p>
            <a:r>
              <a:rPr lang="de-DE" dirty="0"/>
              <a:t>Great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unregular</a:t>
            </a:r>
            <a:r>
              <a:rPr lang="de-DE" dirty="0"/>
              <a:t>, non-</a:t>
            </a:r>
            <a:r>
              <a:rPr lang="de-DE" dirty="0" err="1"/>
              <a:t>globular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  <a:p>
            <a:r>
              <a:rPr lang="de-DE" dirty="0" err="1"/>
              <a:t>Tends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produce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chained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susceptible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outliers</a:t>
            </a:r>
            <a:r>
              <a:rPr lang="de-DE" dirty="0"/>
              <a:t>.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D163D96-DFB1-D312-AEA7-8E63FE8305D7}"/>
              </a:ext>
            </a:extLst>
          </p:cNvPr>
          <p:cNvGrpSpPr/>
          <p:nvPr/>
        </p:nvGrpSpPr>
        <p:grpSpPr>
          <a:xfrm>
            <a:off x="7151374" y="2021057"/>
            <a:ext cx="3071139" cy="1590262"/>
            <a:chOff x="4229271" y="3750466"/>
            <a:chExt cx="3071139" cy="1590262"/>
          </a:xfrm>
        </p:grpSpPr>
        <p:pic>
          <p:nvPicPr>
            <p:cNvPr id="18" name="Grafik 17" descr="Schließen mit einfarbiger Füllung">
              <a:extLst>
                <a:ext uri="{FF2B5EF4-FFF2-40B4-BE49-F238E27FC236}">
                  <a16:creationId xmlns:a16="http://schemas.microsoft.com/office/drawing/2014/main" id="{75F15352-7C15-E0D0-C5FC-A1B49375E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18383" y="3889445"/>
              <a:ext cx="304937" cy="304937"/>
            </a:xfrm>
            <a:prstGeom prst="rect">
              <a:avLst/>
            </a:prstGeom>
          </p:spPr>
        </p:pic>
        <p:pic>
          <p:nvPicPr>
            <p:cNvPr id="19" name="Grafik 18" descr="Schließen mit einfarbiger Füllung">
              <a:extLst>
                <a:ext uri="{FF2B5EF4-FFF2-40B4-BE49-F238E27FC236}">
                  <a16:creationId xmlns:a16="http://schemas.microsoft.com/office/drawing/2014/main" id="{B4805038-F825-58B1-90B1-1BB5F2BAB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3446" y="4545427"/>
              <a:ext cx="304937" cy="304937"/>
            </a:xfrm>
            <a:prstGeom prst="rect">
              <a:avLst/>
            </a:prstGeom>
          </p:spPr>
        </p:pic>
        <p:pic>
          <p:nvPicPr>
            <p:cNvPr id="20" name="Grafik 19" descr="Schließen mit einfarbiger Füllung">
              <a:extLst>
                <a:ext uri="{FF2B5EF4-FFF2-40B4-BE49-F238E27FC236}">
                  <a16:creationId xmlns:a16="http://schemas.microsoft.com/office/drawing/2014/main" id="{496BF1F1-9D2F-134C-4592-BB067E6DC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28318" y="4750835"/>
              <a:ext cx="304937" cy="304937"/>
            </a:xfrm>
            <a:prstGeom prst="rect">
              <a:avLst/>
            </a:prstGeom>
          </p:spPr>
        </p:pic>
        <p:pic>
          <p:nvPicPr>
            <p:cNvPr id="21" name="Grafik 20" descr="Schließen mit einfarbiger Füllung">
              <a:extLst>
                <a:ext uri="{FF2B5EF4-FFF2-40B4-BE49-F238E27FC236}">
                  <a16:creationId xmlns:a16="http://schemas.microsoft.com/office/drawing/2014/main" id="{B8E46920-DB38-7178-9C52-B75065A5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12781" y="4598673"/>
              <a:ext cx="304937" cy="304937"/>
            </a:xfrm>
            <a:prstGeom prst="rect">
              <a:avLst/>
            </a:prstGeom>
          </p:spPr>
        </p:pic>
        <p:pic>
          <p:nvPicPr>
            <p:cNvPr id="22" name="Grafik 21" descr="Schließen mit einfarbiger Füllung">
              <a:extLst>
                <a:ext uri="{FF2B5EF4-FFF2-40B4-BE49-F238E27FC236}">
                  <a16:creationId xmlns:a16="http://schemas.microsoft.com/office/drawing/2014/main" id="{C0144BAD-958A-0BA3-CA54-10AFB153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83508" y="3942315"/>
              <a:ext cx="304937" cy="304937"/>
            </a:xfrm>
            <a:prstGeom prst="rect">
              <a:avLst/>
            </a:prstGeom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5843C2D-E90A-1AAC-9330-02A73F77F428}"/>
                </a:ext>
              </a:extLst>
            </p:cNvPr>
            <p:cNvSpPr/>
            <p:nvPr/>
          </p:nvSpPr>
          <p:spPr>
            <a:xfrm rot="19823621">
              <a:off x="4229271" y="3750466"/>
              <a:ext cx="1323253" cy="1590262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9099810F-2A46-F9B1-9BB9-9386D4135B75}"/>
                </a:ext>
              </a:extLst>
            </p:cNvPr>
            <p:cNvSpPr/>
            <p:nvPr/>
          </p:nvSpPr>
          <p:spPr>
            <a:xfrm rot="2127860">
              <a:off x="6487342" y="3761782"/>
              <a:ext cx="813068" cy="1313806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/>
              <p:nvPr/>
            </p:nvSpPr>
            <p:spPr>
              <a:xfrm>
                <a:off x="6844930" y="4683604"/>
                <a:ext cx="3981411" cy="3818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single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linkage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lim>
                          </m:limLow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30" y="4683604"/>
                <a:ext cx="3981411" cy="381836"/>
              </a:xfrm>
              <a:prstGeom prst="rect">
                <a:avLst/>
              </a:prstGeom>
              <a:blipFill>
                <a:blip r:embed="rId4"/>
                <a:stretch>
                  <a:fillRect l="-1225" b="-174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96275D9-8376-6080-FAF1-EE25B6499613}"/>
              </a:ext>
            </a:extLst>
          </p:cNvPr>
          <p:cNvCxnSpPr/>
          <p:nvPr/>
        </p:nvCxnSpPr>
        <p:spPr>
          <a:xfrm flipV="1">
            <a:off x="8202889" y="3021426"/>
            <a:ext cx="1384463" cy="152468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08545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F2FA1690-C977-913C-46A0-34CF8B83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linkage</a:t>
            </a:r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91E90F3B-DBAD-B5F9-23D5-7C8AE739DF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farthest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  <a:p>
            <a:r>
              <a:rPr lang="de-DE" dirty="0" err="1"/>
              <a:t>Produces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compact</a:t>
            </a:r>
            <a:r>
              <a:rPr lang="de-DE" dirty="0"/>
              <a:t>, </a:t>
            </a:r>
            <a:r>
              <a:rPr lang="de-DE" dirty="0" err="1"/>
              <a:t>globular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susceptible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outliers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linkage</a:t>
            </a:r>
            <a:r>
              <a:rPr lang="de-DE" dirty="0"/>
              <a:t>.</a:t>
            </a:r>
          </a:p>
          <a:p>
            <a:r>
              <a:rPr lang="de-DE" dirty="0"/>
              <a:t>Can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difficulties</a:t>
            </a:r>
            <a:r>
              <a:rPr lang="de-DE" dirty="0"/>
              <a:t> </a:t>
            </a:r>
            <a:r>
              <a:rPr lang="de-DE" dirty="0" err="1"/>
              <a:t>detacting</a:t>
            </a:r>
            <a:r>
              <a:rPr lang="de-DE" dirty="0"/>
              <a:t> </a:t>
            </a:r>
            <a:r>
              <a:rPr lang="de-DE" dirty="0" err="1"/>
              <a:t>irregular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D163D96-DFB1-D312-AEA7-8E63FE8305D7}"/>
              </a:ext>
            </a:extLst>
          </p:cNvPr>
          <p:cNvGrpSpPr/>
          <p:nvPr/>
        </p:nvGrpSpPr>
        <p:grpSpPr>
          <a:xfrm>
            <a:off x="7151374" y="2021057"/>
            <a:ext cx="3071139" cy="1590262"/>
            <a:chOff x="4229271" y="3750466"/>
            <a:chExt cx="3071139" cy="1590262"/>
          </a:xfrm>
        </p:grpSpPr>
        <p:pic>
          <p:nvPicPr>
            <p:cNvPr id="18" name="Grafik 17" descr="Schließen mit einfarbiger Füllung">
              <a:extLst>
                <a:ext uri="{FF2B5EF4-FFF2-40B4-BE49-F238E27FC236}">
                  <a16:creationId xmlns:a16="http://schemas.microsoft.com/office/drawing/2014/main" id="{75F15352-7C15-E0D0-C5FC-A1B49375E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18383" y="3889445"/>
              <a:ext cx="304937" cy="304937"/>
            </a:xfrm>
            <a:prstGeom prst="rect">
              <a:avLst/>
            </a:prstGeom>
          </p:spPr>
        </p:pic>
        <p:pic>
          <p:nvPicPr>
            <p:cNvPr id="19" name="Grafik 18" descr="Schließen mit einfarbiger Füllung">
              <a:extLst>
                <a:ext uri="{FF2B5EF4-FFF2-40B4-BE49-F238E27FC236}">
                  <a16:creationId xmlns:a16="http://schemas.microsoft.com/office/drawing/2014/main" id="{B4805038-F825-58B1-90B1-1BB5F2BAB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3446" y="4545427"/>
              <a:ext cx="304937" cy="304937"/>
            </a:xfrm>
            <a:prstGeom prst="rect">
              <a:avLst/>
            </a:prstGeom>
          </p:spPr>
        </p:pic>
        <p:pic>
          <p:nvPicPr>
            <p:cNvPr id="20" name="Grafik 19" descr="Schließen mit einfarbiger Füllung">
              <a:extLst>
                <a:ext uri="{FF2B5EF4-FFF2-40B4-BE49-F238E27FC236}">
                  <a16:creationId xmlns:a16="http://schemas.microsoft.com/office/drawing/2014/main" id="{496BF1F1-9D2F-134C-4592-BB067E6DC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28318" y="4750835"/>
              <a:ext cx="304937" cy="304937"/>
            </a:xfrm>
            <a:prstGeom prst="rect">
              <a:avLst/>
            </a:prstGeom>
          </p:spPr>
        </p:pic>
        <p:pic>
          <p:nvPicPr>
            <p:cNvPr id="21" name="Grafik 20" descr="Schließen mit einfarbiger Füllung">
              <a:extLst>
                <a:ext uri="{FF2B5EF4-FFF2-40B4-BE49-F238E27FC236}">
                  <a16:creationId xmlns:a16="http://schemas.microsoft.com/office/drawing/2014/main" id="{B8E46920-DB38-7178-9C52-B75065A5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12781" y="4598673"/>
              <a:ext cx="304937" cy="304937"/>
            </a:xfrm>
            <a:prstGeom prst="rect">
              <a:avLst/>
            </a:prstGeom>
          </p:spPr>
        </p:pic>
        <p:pic>
          <p:nvPicPr>
            <p:cNvPr id="22" name="Grafik 21" descr="Schließen mit einfarbiger Füllung">
              <a:extLst>
                <a:ext uri="{FF2B5EF4-FFF2-40B4-BE49-F238E27FC236}">
                  <a16:creationId xmlns:a16="http://schemas.microsoft.com/office/drawing/2014/main" id="{C0144BAD-958A-0BA3-CA54-10AFB153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83508" y="3942315"/>
              <a:ext cx="304937" cy="304937"/>
            </a:xfrm>
            <a:prstGeom prst="rect">
              <a:avLst/>
            </a:prstGeom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5843C2D-E90A-1AAC-9330-02A73F77F428}"/>
                </a:ext>
              </a:extLst>
            </p:cNvPr>
            <p:cNvSpPr/>
            <p:nvPr/>
          </p:nvSpPr>
          <p:spPr>
            <a:xfrm rot="19823621">
              <a:off x="4229271" y="3750466"/>
              <a:ext cx="1323253" cy="1590262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9099810F-2A46-F9B1-9BB9-9386D4135B75}"/>
                </a:ext>
              </a:extLst>
            </p:cNvPr>
            <p:cNvSpPr/>
            <p:nvPr/>
          </p:nvSpPr>
          <p:spPr>
            <a:xfrm rot="2127860">
              <a:off x="6487342" y="3761782"/>
              <a:ext cx="813068" cy="1313806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/>
              <p:nvPr/>
            </p:nvSpPr>
            <p:spPr>
              <a:xfrm>
                <a:off x="6844930" y="4683604"/>
                <a:ext cx="4103239" cy="383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comlete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linkage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nor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e>
                            <m:li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lim>
                          </m:limLow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30" y="4683604"/>
                <a:ext cx="4103239" cy="383631"/>
              </a:xfrm>
              <a:prstGeom prst="rect">
                <a:avLst/>
              </a:prstGeom>
              <a:blipFill>
                <a:blip r:embed="rId4"/>
                <a:stretch>
                  <a:fillRect l="-2080" b="-174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96275D9-8376-6080-FAF1-EE25B6499613}"/>
              </a:ext>
            </a:extLst>
          </p:cNvPr>
          <p:cNvCxnSpPr>
            <a:cxnSpLocks/>
          </p:cNvCxnSpPr>
          <p:nvPr/>
        </p:nvCxnSpPr>
        <p:spPr>
          <a:xfrm flipV="1">
            <a:off x="7394713" y="2372139"/>
            <a:ext cx="2663687" cy="596348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14302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F2FA1690-C977-913C-46A0-34CF8B83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Average </a:t>
            </a:r>
            <a:r>
              <a:rPr lang="de-DE" dirty="0" err="1"/>
              <a:t>linkage</a:t>
            </a:r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91E90F3B-DBAD-B5F9-23D5-7C8AE739DF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Calculate the average distance.</a:t>
            </a:r>
          </a:p>
          <a:p>
            <a:r>
              <a:rPr lang="en-US" dirty="0"/>
              <a:t>Provides a good compromise between Single Linkage and Complete Linkage.</a:t>
            </a:r>
          </a:p>
          <a:p>
            <a:r>
              <a:rPr lang="en-US" dirty="0"/>
              <a:t>Able to detect both compact and irregularly shaped clusters.</a:t>
            </a:r>
          </a:p>
          <a:p>
            <a:r>
              <a:rPr lang="en-US" dirty="0"/>
              <a:t>It's less robust to outliers than Complete Linkage.</a:t>
            </a:r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D163D96-DFB1-D312-AEA7-8E63FE8305D7}"/>
              </a:ext>
            </a:extLst>
          </p:cNvPr>
          <p:cNvGrpSpPr/>
          <p:nvPr/>
        </p:nvGrpSpPr>
        <p:grpSpPr>
          <a:xfrm>
            <a:off x="7151374" y="2021057"/>
            <a:ext cx="3071139" cy="1590262"/>
            <a:chOff x="4229271" y="3750466"/>
            <a:chExt cx="3071139" cy="1590262"/>
          </a:xfrm>
        </p:grpSpPr>
        <p:pic>
          <p:nvPicPr>
            <p:cNvPr id="18" name="Grafik 17" descr="Schließen mit einfarbiger Füllung">
              <a:extLst>
                <a:ext uri="{FF2B5EF4-FFF2-40B4-BE49-F238E27FC236}">
                  <a16:creationId xmlns:a16="http://schemas.microsoft.com/office/drawing/2014/main" id="{75F15352-7C15-E0D0-C5FC-A1B49375E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18383" y="3889445"/>
              <a:ext cx="304937" cy="304937"/>
            </a:xfrm>
            <a:prstGeom prst="rect">
              <a:avLst/>
            </a:prstGeom>
          </p:spPr>
        </p:pic>
        <p:pic>
          <p:nvPicPr>
            <p:cNvPr id="19" name="Grafik 18" descr="Schließen mit einfarbiger Füllung">
              <a:extLst>
                <a:ext uri="{FF2B5EF4-FFF2-40B4-BE49-F238E27FC236}">
                  <a16:creationId xmlns:a16="http://schemas.microsoft.com/office/drawing/2014/main" id="{B4805038-F825-58B1-90B1-1BB5F2BAB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3446" y="4545427"/>
              <a:ext cx="304937" cy="304937"/>
            </a:xfrm>
            <a:prstGeom prst="rect">
              <a:avLst/>
            </a:prstGeom>
          </p:spPr>
        </p:pic>
        <p:pic>
          <p:nvPicPr>
            <p:cNvPr id="20" name="Grafik 19" descr="Schließen mit einfarbiger Füllung">
              <a:extLst>
                <a:ext uri="{FF2B5EF4-FFF2-40B4-BE49-F238E27FC236}">
                  <a16:creationId xmlns:a16="http://schemas.microsoft.com/office/drawing/2014/main" id="{496BF1F1-9D2F-134C-4592-BB067E6DC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28318" y="4750835"/>
              <a:ext cx="304937" cy="304937"/>
            </a:xfrm>
            <a:prstGeom prst="rect">
              <a:avLst/>
            </a:prstGeom>
          </p:spPr>
        </p:pic>
        <p:pic>
          <p:nvPicPr>
            <p:cNvPr id="21" name="Grafik 20" descr="Schließen mit einfarbiger Füllung">
              <a:extLst>
                <a:ext uri="{FF2B5EF4-FFF2-40B4-BE49-F238E27FC236}">
                  <a16:creationId xmlns:a16="http://schemas.microsoft.com/office/drawing/2014/main" id="{B8E46920-DB38-7178-9C52-B75065A5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12781" y="4598673"/>
              <a:ext cx="304937" cy="304937"/>
            </a:xfrm>
            <a:prstGeom prst="rect">
              <a:avLst/>
            </a:prstGeom>
          </p:spPr>
        </p:pic>
        <p:pic>
          <p:nvPicPr>
            <p:cNvPr id="22" name="Grafik 21" descr="Schließen mit einfarbiger Füllung">
              <a:extLst>
                <a:ext uri="{FF2B5EF4-FFF2-40B4-BE49-F238E27FC236}">
                  <a16:creationId xmlns:a16="http://schemas.microsoft.com/office/drawing/2014/main" id="{C0144BAD-958A-0BA3-CA54-10AFB153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83508" y="3942315"/>
              <a:ext cx="304937" cy="304937"/>
            </a:xfrm>
            <a:prstGeom prst="rect">
              <a:avLst/>
            </a:prstGeom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5843C2D-E90A-1AAC-9330-02A73F77F428}"/>
                </a:ext>
              </a:extLst>
            </p:cNvPr>
            <p:cNvSpPr/>
            <p:nvPr/>
          </p:nvSpPr>
          <p:spPr>
            <a:xfrm rot="19823621">
              <a:off x="4229271" y="3750466"/>
              <a:ext cx="1323253" cy="1590262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9099810F-2A46-F9B1-9BB9-9386D4135B75}"/>
                </a:ext>
              </a:extLst>
            </p:cNvPr>
            <p:cNvSpPr/>
            <p:nvPr/>
          </p:nvSpPr>
          <p:spPr>
            <a:xfrm rot="2127860">
              <a:off x="6487342" y="3761782"/>
              <a:ext cx="813068" cy="1313806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/>
              <p:nvPr/>
            </p:nvSpPr>
            <p:spPr>
              <a:xfrm>
                <a:off x="6593470" y="4683604"/>
                <a:ext cx="4867871" cy="693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average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linkage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470" y="4683604"/>
                <a:ext cx="4867871" cy="6933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96275D9-8376-6080-FAF1-EE25B6499613}"/>
              </a:ext>
            </a:extLst>
          </p:cNvPr>
          <p:cNvCxnSpPr>
            <a:cxnSpLocks/>
          </p:cNvCxnSpPr>
          <p:nvPr/>
        </p:nvCxnSpPr>
        <p:spPr>
          <a:xfrm flipV="1">
            <a:off x="7394713" y="2372139"/>
            <a:ext cx="2663687" cy="596348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55AB9B2B-ECDC-1F15-14B4-E77415E3B19C}"/>
              </a:ext>
            </a:extLst>
          </p:cNvPr>
          <p:cNvCxnSpPr>
            <a:cxnSpLocks/>
          </p:cNvCxnSpPr>
          <p:nvPr/>
        </p:nvCxnSpPr>
        <p:spPr>
          <a:xfrm>
            <a:off x="7712765" y="2312504"/>
            <a:ext cx="2345635" cy="59635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E7D77513-93FD-817A-039C-F2AF4031F69E}"/>
              </a:ext>
            </a:extLst>
          </p:cNvPr>
          <p:cNvCxnSpPr>
            <a:cxnSpLocks/>
          </p:cNvCxnSpPr>
          <p:nvPr/>
        </p:nvCxnSpPr>
        <p:spPr>
          <a:xfrm flipV="1">
            <a:off x="8222974" y="2372139"/>
            <a:ext cx="1835426" cy="80206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31FA1DF-2EBF-96EB-FBAA-61D13F052806}"/>
              </a:ext>
            </a:extLst>
          </p:cNvPr>
          <p:cNvCxnSpPr>
            <a:cxnSpLocks/>
          </p:cNvCxnSpPr>
          <p:nvPr/>
        </p:nvCxnSpPr>
        <p:spPr>
          <a:xfrm>
            <a:off x="7712765" y="2312504"/>
            <a:ext cx="1895061" cy="70892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A29B8A7-7445-BB76-A558-E5570D85F41B}"/>
              </a:ext>
            </a:extLst>
          </p:cNvPr>
          <p:cNvCxnSpPr>
            <a:cxnSpLocks/>
          </p:cNvCxnSpPr>
          <p:nvPr/>
        </p:nvCxnSpPr>
        <p:spPr>
          <a:xfrm>
            <a:off x="7396219" y="2970736"/>
            <a:ext cx="2209982" cy="5069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D994E2D-85D4-071D-B2C7-1B99B1F080FB}"/>
              </a:ext>
            </a:extLst>
          </p:cNvPr>
          <p:cNvCxnSpPr>
            <a:cxnSpLocks/>
          </p:cNvCxnSpPr>
          <p:nvPr/>
        </p:nvCxnSpPr>
        <p:spPr>
          <a:xfrm flipV="1">
            <a:off x="8222974" y="3021426"/>
            <a:ext cx="1383227" cy="172903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36444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F2FA1690-C977-913C-46A0-34CF8B83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Centroid</a:t>
            </a:r>
            <a:r>
              <a:rPr lang="de-DE" dirty="0"/>
              <a:t> </a:t>
            </a:r>
            <a:r>
              <a:rPr lang="de-DE" dirty="0" err="1"/>
              <a:t>linkage</a:t>
            </a:r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91E90F3B-DBAD-B5F9-23D5-7C8AE739DF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centers</a:t>
            </a:r>
            <a:r>
              <a:rPr lang="de-DE" dirty="0"/>
              <a:t>.</a:t>
            </a:r>
          </a:p>
          <a:p>
            <a:r>
              <a:rPr lang="en-US" dirty="0"/>
              <a:t>It minimizes the total within-cluster variance.</a:t>
            </a:r>
          </a:p>
          <a:p>
            <a:r>
              <a:rPr lang="en-US" dirty="0"/>
              <a:t>Tends to produce compact, equally sized clusters.</a:t>
            </a:r>
          </a:p>
          <a:p>
            <a:r>
              <a:rPr lang="en-US" dirty="0"/>
              <a:t>It can have difficulty detecting irregularly shaped clusters and is susceptible to outliers.</a:t>
            </a:r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D163D96-DFB1-D312-AEA7-8E63FE8305D7}"/>
              </a:ext>
            </a:extLst>
          </p:cNvPr>
          <p:cNvGrpSpPr/>
          <p:nvPr/>
        </p:nvGrpSpPr>
        <p:grpSpPr>
          <a:xfrm>
            <a:off x="7151374" y="2021057"/>
            <a:ext cx="3071139" cy="1590262"/>
            <a:chOff x="4229271" y="3750466"/>
            <a:chExt cx="3071139" cy="1590262"/>
          </a:xfrm>
        </p:grpSpPr>
        <p:pic>
          <p:nvPicPr>
            <p:cNvPr id="18" name="Grafik 17" descr="Schließen mit einfarbiger Füllung">
              <a:extLst>
                <a:ext uri="{FF2B5EF4-FFF2-40B4-BE49-F238E27FC236}">
                  <a16:creationId xmlns:a16="http://schemas.microsoft.com/office/drawing/2014/main" id="{75F15352-7C15-E0D0-C5FC-A1B49375E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18383" y="3889445"/>
              <a:ext cx="304937" cy="304937"/>
            </a:xfrm>
            <a:prstGeom prst="rect">
              <a:avLst/>
            </a:prstGeom>
          </p:spPr>
        </p:pic>
        <p:pic>
          <p:nvPicPr>
            <p:cNvPr id="19" name="Grafik 18" descr="Schließen mit einfarbiger Füllung">
              <a:extLst>
                <a:ext uri="{FF2B5EF4-FFF2-40B4-BE49-F238E27FC236}">
                  <a16:creationId xmlns:a16="http://schemas.microsoft.com/office/drawing/2014/main" id="{B4805038-F825-58B1-90B1-1BB5F2BAB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3446" y="4545427"/>
              <a:ext cx="304937" cy="304937"/>
            </a:xfrm>
            <a:prstGeom prst="rect">
              <a:avLst/>
            </a:prstGeom>
          </p:spPr>
        </p:pic>
        <p:pic>
          <p:nvPicPr>
            <p:cNvPr id="20" name="Grafik 19" descr="Schließen mit einfarbiger Füllung">
              <a:extLst>
                <a:ext uri="{FF2B5EF4-FFF2-40B4-BE49-F238E27FC236}">
                  <a16:creationId xmlns:a16="http://schemas.microsoft.com/office/drawing/2014/main" id="{496BF1F1-9D2F-134C-4592-BB067E6DC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28318" y="4750835"/>
              <a:ext cx="304937" cy="304937"/>
            </a:xfrm>
            <a:prstGeom prst="rect">
              <a:avLst/>
            </a:prstGeom>
          </p:spPr>
        </p:pic>
        <p:pic>
          <p:nvPicPr>
            <p:cNvPr id="21" name="Grafik 20" descr="Schließen mit einfarbiger Füllung">
              <a:extLst>
                <a:ext uri="{FF2B5EF4-FFF2-40B4-BE49-F238E27FC236}">
                  <a16:creationId xmlns:a16="http://schemas.microsoft.com/office/drawing/2014/main" id="{B8E46920-DB38-7178-9C52-B75065A5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12781" y="4598673"/>
              <a:ext cx="304937" cy="304937"/>
            </a:xfrm>
            <a:prstGeom prst="rect">
              <a:avLst/>
            </a:prstGeom>
          </p:spPr>
        </p:pic>
        <p:pic>
          <p:nvPicPr>
            <p:cNvPr id="22" name="Grafik 21" descr="Schließen mit einfarbiger Füllung">
              <a:extLst>
                <a:ext uri="{FF2B5EF4-FFF2-40B4-BE49-F238E27FC236}">
                  <a16:creationId xmlns:a16="http://schemas.microsoft.com/office/drawing/2014/main" id="{C0144BAD-958A-0BA3-CA54-10AFB153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83508" y="3942315"/>
              <a:ext cx="304937" cy="304937"/>
            </a:xfrm>
            <a:prstGeom prst="rect">
              <a:avLst/>
            </a:prstGeom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5843C2D-E90A-1AAC-9330-02A73F77F428}"/>
                </a:ext>
              </a:extLst>
            </p:cNvPr>
            <p:cNvSpPr/>
            <p:nvPr/>
          </p:nvSpPr>
          <p:spPr>
            <a:xfrm rot="19823621">
              <a:off x="4229271" y="3750466"/>
              <a:ext cx="1323253" cy="1590262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9099810F-2A46-F9B1-9BB9-9386D4135B75}"/>
                </a:ext>
              </a:extLst>
            </p:cNvPr>
            <p:cNvSpPr/>
            <p:nvPr/>
          </p:nvSpPr>
          <p:spPr>
            <a:xfrm rot="2127860">
              <a:off x="6487342" y="3761782"/>
              <a:ext cx="813068" cy="1313806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/>
              <p:nvPr/>
            </p:nvSpPr>
            <p:spPr>
              <a:xfrm>
                <a:off x="6844930" y="4683604"/>
                <a:ext cx="3402149" cy="365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centroid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linkage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30" y="4683604"/>
                <a:ext cx="3402149" cy="365100"/>
              </a:xfrm>
              <a:prstGeom prst="rect">
                <a:avLst/>
              </a:prstGeom>
              <a:blipFill>
                <a:blip r:embed="rId4"/>
                <a:stretch>
                  <a:fillRect l="-2509" r="-7168" b="-2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96275D9-8376-6080-FAF1-EE25B6499613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 flipV="1">
            <a:off x="7871637" y="2689276"/>
            <a:ext cx="1904264" cy="133758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Ellipse 2">
            <a:extLst>
              <a:ext uri="{FF2B5EF4-FFF2-40B4-BE49-F238E27FC236}">
                <a16:creationId xmlns:a16="http://schemas.microsoft.com/office/drawing/2014/main" id="{D4AF0D63-E000-31DE-97CE-8829A5A8DD0D}"/>
              </a:ext>
            </a:extLst>
          </p:cNvPr>
          <p:cNvSpPr/>
          <p:nvPr/>
        </p:nvSpPr>
        <p:spPr>
          <a:xfrm>
            <a:off x="7778872" y="2776804"/>
            <a:ext cx="92765" cy="924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5445E7FA-7421-A340-255E-0A7B306D78CD}"/>
              </a:ext>
            </a:extLst>
          </p:cNvPr>
          <p:cNvSpPr/>
          <p:nvPr/>
        </p:nvSpPr>
        <p:spPr>
          <a:xfrm>
            <a:off x="9775901" y="2643046"/>
            <a:ext cx="92765" cy="924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18290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1DFD9-9B7E-00EB-F0F9-60CA561C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sklearn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7BA422-999C-FBAE-C645-1B3D161E5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AgglomerativeClustering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sklearn</a:t>
            </a:r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3"/>
              </a:rPr>
              <a:t>https://www.kaggle.com/viktorreichert/hirarchical-clustering-with-world-map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1D4129-44F1-2412-B93F-AB066AF6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090" y="3372675"/>
            <a:ext cx="6851788" cy="293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251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96663-EDA2-66E0-9636-6C44EBCE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DBSCAN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0E1C6-24DD-3EB8-7077-6BAC2E8A1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DBSCAN is a clustering algorithm. It’s result often match clusters humans would predict. </a:t>
            </a:r>
          </a:p>
          <a:p>
            <a:r>
              <a:rPr lang="en-US" dirty="0"/>
              <a:t>DBSCAN has the following key features: </a:t>
            </a:r>
          </a:p>
          <a:p>
            <a:pPr lvl="1"/>
            <a:r>
              <a:rPr lang="en-US" dirty="0"/>
              <a:t>DBSCAN chooses the number of clusters by itself. </a:t>
            </a:r>
          </a:p>
          <a:p>
            <a:pPr lvl="1"/>
            <a:r>
              <a:rPr lang="en-US" dirty="0"/>
              <a:t>Outliers are detected automatically and are put into the cluster “-1”.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539102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BC640F-01AC-39BB-00D5-106894FEB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162ECE7-BDEA-DABD-FA5F-285C025B4A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de-DE" dirty="0"/>
                  <a:t>For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datapoint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neighbors</a:t>
                </a:r>
                <a:r>
                  <a:rPr lang="de-DE" dirty="0"/>
                  <a:t>, </a:t>
                </a:r>
                <a:r>
                  <a:rPr lang="de-DE" dirty="0" err="1"/>
                  <a:t>closer</a:t>
                </a:r>
                <a:r>
                  <a:rPr lang="de-DE" dirty="0"/>
                  <a:t> </a:t>
                </a:r>
                <a:r>
                  <a:rPr lang="de-DE" dirty="0" err="1"/>
                  <a:t>then</a:t>
                </a:r>
                <a:r>
                  <a:rPr lang="de-DE" dirty="0"/>
                  <a:t> a </a:t>
                </a:r>
                <a:r>
                  <a:rPr lang="de-DE" dirty="0" err="1"/>
                  <a:t>given</a:t>
                </a:r>
                <a:r>
                  <a:rPr lang="de-DE" dirty="0"/>
                  <a:t> </a:t>
                </a:r>
                <a:r>
                  <a:rPr lang="de-DE" dirty="0" err="1"/>
                  <a:t>limit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0,∞</m:t>
                        </m:r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/>
                  <a:t>Mark all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at least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neibors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b="1" dirty="0" err="1"/>
                  <a:t>core</a:t>
                </a:r>
                <a:r>
                  <a:rPr lang="de-DE" b="1" dirty="0"/>
                  <a:t> </a:t>
                </a:r>
                <a:r>
                  <a:rPr lang="de-DE" b="1" dirty="0" err="1"/>
                  <a:t>points</a:t>
                </a:r>
                <a:r>
                  <a:rPr lang="de-DE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/>
                  <a:t>Pick an </a:t>
                </a:r>
                <a:r>
                  <a:rPr lang="de-DE" dirty="0" err="1"/>
                  <a:t>arbitrary</a:t>
                </a:r>
                <a:r>
                  <a:rPr lang="de-DE" dirty="0"/>
                  <a:t> </a:t>
                </a:r>
                <a:r>
                  <a:rPr lang="de-DE" dirty="0" err="1"/>
                  <a:t>core</a:t>
                </a:r>
                <a:r>
                  <a:rPr lang="de-DE" dirty="0"/>
                  <a:t> </a:t>
                </a:r>
                <a:r>
                  <a:rPr lang="de-DE" dirty="0" err="1"/>
                  <a:t>point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not </a:t>
                </a:r>
                <a:r>
                  <a:rPr lang="de-DE" dirty="0" err="1"/>
                  <a:t>jet</a:t>
                </a:r>
                <a:r>
                  <a:rPr lang="de-DE" dirty="0"/>
                  <a:t> </a:t>
                </a:r>
                <a:r>
                  <a:rPr lang="de-DE" dirty="0" err="1"/>
                  <a:t>part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any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 and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a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/>
                  <a:t>Add all </a:t>
                </a:r>
                <a:r>
                  <a:rPr lang="de-DE" dirty="0" err="1"/>
                  <a:t>core</a:t>
                </a:r>
                <a:r>
                  <a:rPr lang="de-DE" dirty="0"/>
                  <a:t>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maximum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/>
                  <a:t>Repeat </a:t>
                </a:r>
                <a:r>
                  <a:rPr lang="de-DE" dirty="0" err="1"/>
                  <a:t>step</a:t>
                </a:r>
                <a:r>
                  <a:rPr lang="de-DE" dirty="0"/>
                  <a:t> 4 </a:t>
                </a:r>
                <a:r>
                  <a:rPr lang="de-DE" dirty="0" err="1"/>
                  <a:t>for</a:t>
                </a:r>
                <a:r>
                  <a:rPr lang="de-DE" dirty="0"/>
                  <a:t> all </a:t>
                </a:r>
                <a:r>
                  <a:rPr lang="de-DE" dirty="0" err="1"/>
                  <a:t>newly</a:t>
                </a:r>
                <a:r>
                  <a:rPr lang="de-DE" dirty="0"/>
                  <a:t> </a:t>
                </a:r>
                <a:r>
                  <a:rPr lang="de-DE" dirty="0" err="1"/>
                  <a:t>added</a:t>
                </a:r>
                <a:r>
                  <a:rPr lang="de-DE" dirty="0"/>
                  <a:t> </a:t>
                </a:r>
                <a:r>
                  <a:rPr lang="de-DE" dirty="0" err="1"/>
                  <a:t>core</a:t>
                </a:r>
                <a:r>
                  <a:rPr lang="de-DE" dirty="0"/>
                  <a:t> </a:t>
                </a:r>
                <a:r>
                  <a:rPr lang="de-DE" dirty="0" err="1"/>
                  <a:t>points</a:t>
                </a:r>
                <a:r>
                  <a:rPr lang="de-DE" dirty="0"/>
                  <a:t> in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more</a:t>
                </a:r>
                <a:r>
                  <a:rPr lang="de-DE" dirty="0"/>
                  <a:t> </a:t>
                </a:r>
                <a:r>
                  <a:rPr lang="de-DE" dirty="0" err="1"/>
                  <a:t>core</a:t>
                </a:r>
                <a:r>
                  <a:rPr lang="de-DE" dirty="0"/>
                  <a:t>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in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, </a:t>
                </a:r>
                <a:r>
                  <a:rPr lang="de-DE" dirty="0" err="1"/>
                  <a:t>repet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3. </a:t>
                </a:r>
                <a:r>
                  <a:rPr lang="de-DE" dirty="0" err="1"/>
                  <a:t>If</a:t>
                </a:r>
                <a:r>
                  <a:rPr lang="de-DE" dirty="0"/>
                  <a:t> all </a:t>
                </a:r>
                <a:r>
                  <a:rPr lang="de-DE" dirty="0" err="1"/>
                  <a:t>core</a:t>
                </a:r>
                <a:r>
                  <a:rPr lang="de-DE" dirty="0"/>
                  <a:t>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added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clusters</a:t>
                </a:r>
                <a:r>
                  <a:rPr lang="de-DE" dirty="0"/>
                  <a:t> </a:t>
                </a:r>
                <a:r>
                  <a:rPr lang="de-DE" dirty="0" err="1"/>
                  <a:t>go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7.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every</a:t>
                </a:r>
                <a:r>
                  <a:rPr lang="de-DE" dirty="0"/>
                  <a:t> non-core </a:t>
                </a:r>
                <a:r>
                  <a:rPr lang="de-DE" dirty="0" err="1"/>
                  <a:t>point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de-DE" dirty="0"/>
                  <a:t> find </a:t>
                </a:r>
                <a:r>
                  <a:rPr lang="de-DE" dirty="0" err="1"/>
                  <a:t>it‘s</a:t>
                </a:r>
                <a:r>
                  <a:rPr lang="de-DE" dirty="0"/>
                  <a:t> </a:t>
                </a:r>
                <a:r>
                  <a:rPr lang="de-DE" dirty="0" err="1"/>
                  <a:t>closest</a:t>
                </a:r>
                <a:r>
                  <a:rPr lang="de-DE" dirty="0"/>
                  <a:t> </a:t>
                </a:r>
                <a:r>
                  <a:rPr lang="de-DE" dirty="0" err="1"/>
                  <a:t>core</a:t>
                </a:r>
                <a:r>
                  <a:rPr lang="de-DE" dirty="0"/>
                  <a:t>-point </a:t>
                </a:r>
                <a:r>
                  <a:rPr lang="de-DE" dirty="0" err="1"/>
                  <a:t>neighbor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 maximum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/>
                  <a:t>Any non-core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remaining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added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outlier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162ECE7-BDEA-DABD-FA5F-285C025B4A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3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44940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F41F30-A99A-38F4-A7C6-0EFE7513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Important</a:t>
            </a:r>
            <a:r>
              <a:rPr lang="de-DE" dirty="0"/>
              <a:t> 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B9516E0-0B6D-328A-DB19-BABD96FE96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dirty="0"/>
                  <a:t> :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neighbors</a:t>
                </a:r>
                <a:r>
                  <a:rPr lang="de-DE" dirty="0"/>
                  <a:t> </a:t>
                </a:r>
                <a:r>
                  <a:rPr lang="de-DE" dirty="0" err="1"/>
                  <a:t>needed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a </a:t>
                </a:r>
                <a:r>
                  <a:rPr lang="de-DE" dirty="0" err="1"/>
                  <a:t>point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considered</a:t>
                </a:r>
                <a:r>
                  <a:rPr lang="de-DE" dirty="0"/>
                  <a:t> a </a:t>
                </a:r>
                <a:r>
                  <a:rPr lang="de-DE" dirty="0" err="1"/>
                  <a:t>core</a:t>
                </a:r>
                <a:r>
                  <a:rPr lang="de-DE" dirty="0"/>
                  <a:t> </a:t>
                </a:r>
                <a:r>
                  <a:rPr lang="de-DE" dirty="0" err="1"/>
                  <a:t>point</a:t>
                </a:r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0,∞</m:t>
                        </m:r>
                      </m:e>
                    </m:d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distance</a:t>
                </a:r>
                <a:r>
                  <a:rPr lang="de-DE" dirty="0"/>
                  <a:t> in </a:t>
                </a:r>
                <a:r>
                  <a:rPr lang="de-DE" dirty="0" err="1"/>
                  <a:t>which</a:t>
                </a:r>
                <a:r>
                  <a:rPr lang="de-DE" dirty="0"/>
                  <a:t> a </a:t>
                </a:r>
                <a:r>
                  <a:rPr lang="de-DE" dirty="0" err="1"/>
                  <a:t>point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considered</a:t>
                </a:r>
                <a:r>
                  <a:rPr lang="de-DE" dirty="0"/>
                  <a:t> a </a:t>
                </a:r>
                <a:r>
                  <a:rPr lang="de-DE" dirty="0" err="1"/>
                  <a:t>neighbor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another</a:t>
                </a:r>
                <a:r>
                  <a:rPr lang="de-DE" dirty="0"/>
                  <a:t> </a:t>
                </a:r>
                <a:r>
                  <a:rPr lang="de-DE" dirty="0" err="1"/>
                  <a:t>point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A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dirty="0"/>
                  <a:t>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B9516E0-0B6D-328A-DB19-BABD96FE9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35038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2d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5B25CE2-A7A9-A304-D695-EC62B3700922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381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466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0CD35-D61B-870E-DC73-B77C6FF9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Renaming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 and </a:t>
            </a:r>
            <a:r>
              <a:rPr lang="de-DE" dirty="0" err="1"/>
              <a:t>index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85BA94-BB0D-0FA8-9A59-56FE52B1B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Use </a:t>
            </a:r>
            <a:r>
              <a:rPr lang="de-DE" dirty="0" err="1">
                <a:hlinkClick r:id="rId2"/>
              </a:rPr>
              <a:t>rename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 and </a:t>
            </a:r>
            <a:r>
              <a:rPr lang="de-DE" dirty="0" err="1"/>
              <a:t>index</a:t>
            </a:r>
            <a:r>
              <a:rPr lang="de-DE" dirty="0"/>
              <a:t>.</a:t>
            </a:r>
          </a:p>
          <a:p>
            <a:r>
              <a:rPr lang="en-US" dirty="0"/>
              <a:t>Best practice is to define a dictionary that contains the old names as keys and the new names as values.</a:t>
            </a:r>
          </a:p>
          <a:p>
            <a:r>
              <a:rPr lang="de-DE" dirty="0"/>
              <a:t>Alternative: </a:t>
            </a:r>
            <a:r>
              <a:rPr lang="de-DE" dirty="0" err="1">
                <a:hlinkClick r:id="rId3"/>
              </a:rPr>
              <a:t>rename_axis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4514AD-E516-2F1B-5578-52CED33B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449" y="5032111"/>
            <a:ext cx="3943350" cy="1419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89D98EC-45C8-D9CD-40CD-42FD3FD58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57" y="4424252"/>
            <a:ext cx="4976326" cy="206862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A9B84FE-1185-6C1C-4D61-A021447C8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4765" y="4424252"/>
            <a:ext cx="1711391" cy="2027084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26F10F4C-9464-4362-4A2D-6F4D7CA21398}"/>
              </a:ext>
            </a:extLst>
          </p:cNvPr>
          <p:cNvSpPr/>
          <p:nvPr/>
        </p:nvSpPr>
        <p:spPr>
          <a:xfrm>
            <a:off x="7029603" y="43953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B9A1EE6-EDDD-BA1B-2495-91F659A58606}"/>
              </a:ext>
            </a:extLst>
          </p:cNvPr>
          <p:cNvSpPr/>
          <p:nvPr/>
        </p:nvSpPr>
        <p:spPr>
          <a:xfrm>
            <a:off x="751367" y="4424252"/>
            <a:ext cx="4430233" cy="26116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9321DAE-714D-EEAD-C38F-6DA76D5B6730}"/>
              </a:ext>
            </a:extLst>
          </p:cNvPr>
          <p:cNvSpPr/>
          <p:nvPr/>
        </p:nvSpPr>
        <p:spPr>
          <a:xfrm>
            <a:off x="10249787" y="4416849"/>
            <a:ext cx="1076570" cy="26116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827563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2d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5B25CE2-A7A9-A304-D695-EC62B3700922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381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827FC30C-0F2B-DD70-7A19-A0B778B57C03}"/>
              </a:ext>
            </a:extLst>
          </p:cNvPr>
          <p:cNvSpPr/>
          <p:nvPr/>
        </p:nvSpPr>
        <p:spPr>
          <a:xfrm>
            <a:off x="4872578" y="2870693"/>
            <a:ext cx="1700500" cy="213977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Halbbogen 8">
            <a:extLst>
              <a:ext uri="{FF2B5EF4-FFF2-40B4-BE49-F238E27FC236}">
                <a16:creationId xmlns:a16="http://schemas.microsoft.com/office/drawing/2014/main" id="{862E69FF-195F-E48F-B67D-B8933BD976F9}"/>
              </a:ext>
            </a:extLst>
          </p:cNvPr>
          <p:cNvSpPr/>
          <p:nvPr/>
        </p:nvSpPr>
        <p:spPr>
          <a:xfrm>
            <a:off x="3451805" y="2242383"/>
            <a:ext cx="4439479" cy="3807808"/>
          </a:xfrm>
          <a:prstGeom prst="blockArc">
            <a:avLst>
              <a:gd name="adj1" fmla="val 3930842"/>
              <a:gd name="adj2" fmla="val 14424862"/>
              <a:gd name="adj3" fmla="val 1199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9" name="Pfeil: nach rechts 38">
            <a:extLst>
              <a:ext uri="{FF2B5EF4-FFF2-40B4-BE49-F238E27FC236}">
                <a16:creationId xmlns:a16="http://schemas.microsoft.com/office/drawing/2014/main" id="{52F412BF-B451-D256-C200-C83F00DED06A}"/>
              </a:ext>
            </a:extLst>
          </p:cNvPr>
          <p:cNvSpPr/>
          <p:nvPr/>
        </p:nvSpPr>
        <p:spPr>
          <a:xfrm>
            <a:off x="665385" y="283491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311028DA-FB2A-105C-0024-5A14457EA9B2}"/>
              </a:ext>
            </a:extLst>
          </p:cNvPr>
          <p:cNvSpPr/>
          <p:nvPr/>
        </p:nvSpPr>
        <p:spPr>
          <a:xfrm>
            <a:off x="7266773" y="468256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589399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1: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neibors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5B25CE2-A7A9-A304-D695-EC62B3700922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381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E7163D8-727D-A1AC-B82A-47C4331B0AD2}"/>
              </a:ext>
            </a:extLst>
          </p:cNvPr>
          <p:cNvSpPr>
            <a:spLocks noChangeAspect="1"/>
          </p:cNvSpPr>
          <p:nvPr/>
        </p:nvSpPr>
        <p:spPr>
          <a:xfrm>
            <a:off x="4454208" y="1582252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Pfeil: nach rechts 43">
                <a:extLst>
                  <a:ext uri="{FF2B5EF4-FFF2-40B4-BE49-F238E27FC236}">
                    <a16:creationId xmlns:a16="http://schemas.microsoft.com/office/drawing/2014/main" id="{5AB0F13D-B6C2-CDC5-1718-E71C92A6410B}"/>
                  </a:ext>
                </a:extLst>
              </p:cNvPr>
              <p:cNvSpPr/>
              <p:nvPr/>
            </p:nvSpPr>
            <p:spPr>
              <a:xfrm>
                <a:off x="3308602" y="1955381"/>
                <a:ext cx="1077407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radius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4" name="Pfeil: nach rechts 43">
                <a:extLst>
                  <a:ext uri="{FF2B5EF4-FFF2-40B4-BE49-F238E27FC236}">
                    <a16:creationId xmlns:a16="http://schemas.microsoft.com/office/drawing/2014/main" id="{5AB0F13D-B6C2-CDC5-1718-E71C92A641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602" y="1955381"/>
                <a:ext cx="1077407" cy="484632"/>
              </a:xfrm>
              <a:prstGeom prst="rightArrow">
                <a:avLst/>
              </a:prstGeom>
              <a:blipFill>
                <a:blip r:embed="rId2"/>
                <a:stretch>
                  <a:fillRect l="-2793" b="-47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61990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1: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neibors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5B25CE2-A7A9-A304-D695-EC62B3700922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381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C0D04DA-B9CD-C54F-79CF-FCC0DD6BF93C}"/>
              </a:ext>
            </a:extLst>
          </p:cNvPr>
          <p:cNvSpPr>
            <a:spLocks noChangeAspect="1"/>
          </p:cNvSpPr>
          <p:nvPr/>
        </p:nvSpPr>
        <p:spPr>
          <a:xfrm>
            <a:off x="3971170" y="1894139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43331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1: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neibors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5B25CE2-A7A9-A304-D695-EC62B3700922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6608360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9A48197-DCC4-4865-C522-EE91213F2B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Step 2: Mark all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at least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neighbors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b="1" dirty="0" err="1"/>
                  <a:t>core</a:t>
                </a:r>
                <a:r>
                  <a:rPr lang="de-DE" b="1" dirty="0"/>
                  <a:t> </a:t>
                </a:r>
                <a:r>
                  <a:rPr lang="de-DE" b="1" dirty="0" err="1"/>
                  <a:t>points</a:t>
                </a:r>
                <a:endParaRPr lang="de-DE" b="1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9A48197-DCC4-4865-C522-EE91213F2B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5B25CE2-A7A9-A304-D695-EC62B3700922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5790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3: Pick a random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5B25CE2-A7A9-A304-D695-EC62B3700922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7773876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3: Add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cluster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03394C70-645B-165C-DBCF-7BBEA875B3AD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058599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9A48197-DCC4-4865-C522-EE91213F2B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Step 4: Core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 maximum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de-DE" dirty="0"/>
                  <a:t>… 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9A48197-DCC4-4865-C522-EE91213F2B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232" b="-211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3566AC6-E1D7-F68E-6FB9-189D241619F1}"/>
              </a:ext>
            </a:extLst>
          </p:cNvPr>
          <p:cNvSpPr>
            <a:spLocks noChangeAspect="1"/>
          </p:cNvSpPr>
          <p:nvPr/>
        </p:nvSpPr>
        <p:spPr>
          <a:xfrm>
            <a:off x="2991979" y="3867444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75283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Step 4: …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cluster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3566AC6-E1D7-F68E-6FB9-189D241619F1}"/>
              </a:ext>
            </a:extLst>
          </p:cNvPr>
          <p:cNvSpPr>
            <a:spLocks noChangeAspect="1"/>
          </p:cNvSpPr>
          <p:nvPr/>
        </p:nvSpPr>
        <p:spPr>
          <a:xfrm>
            <a:off x="2991979" y="3867444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96215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5: Repeat </a:t>
            </a:r>
            <a:r>
              <a:rPr lang="de-DE" dirty="0" err="1"/>
              <a:t>step</a:t>
            </a:r>
            <a:r>
              <a:rPr lang="de-DE" dirty="0"/>
              <a:t> 4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newly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points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D7D8D711-344D-867B-77A7-81DE29A4915D}"/>
              </a:ext>
            </a:extLst>
          </p:cNvPr>
          <p:cNvSpPr>
            <a:spLocks noChangeAspect="1"/>
          </p:cNvSpPr>
          <p:nvPr/>
        </p:nvSpPr>
        <p:spPr>
          <a:xfrm>
            <a:off x="2933064" y="3373553"/>
            <a:ext cx="1926289" cy="2357853"/>
          </a:xfrm>
          <a:custGeom>
            <a:avLst/>
            <a:gdLst>
              <a:gd name="connsiteX0" fmla="*/ 1268096 w 1926289"/>
              <a:gd name="connsiteY0" fmla="*/ 0 h 2357853"/>
              <a:gd name="connsiteX1" fmla="*/ 1906939 w 1926289"/>
              <a:gd name="connsiteY1" fmla="*/ 638843 h 2357853"/>
              <a:gd name="connsiteX2" fmla="*/ 1856736 w 1926289"/>
              <a:gd name="connsiteY2" fmla="*/ 887510 h 2357853"/>
              <a:gd name="connsiteX3" fmla="*/ 1819719 w 1926289"/>
              <a:gd name="connsiteY3" fmla="*/ 955707 h 2357853"/>
              <a:gd name="connsiteX4" fmla="*/ 1876086 w 1926289"/>
              <a:gd name="connsiteY4" fmla="*/ 1059555 h 2357853"/>
              <a:gd name="connsiteX5" fmla="*/ 1926289 w 1926289"/>
              <a:gd name="connsiteY5" fmla="*/ 1308221 h 2357853"/>
              <a:gd name="connsiteX6" fmla="*/ 1287446 w 1926289"/>
              <a:gd name="connsiteY6" fmla="*/ 1947064 h 2357853"/>
              <a:gd name="connsiteX7" fmla="*/ 1235309 w 1926289"/>
              <a:gd name="connsiteY7" fmla="*/ 1942464 h 2357853"/>
              <a:gd name="connsiteX8" fmla="*/ 1227483 w 1926289"/>
              <a:gd name="connsiteY8" fmla="*/ 1967677 h 2357853"/>
              <a:gd name="connsiteX9" fmla="*/ 638843 w 1926289"/>
              <a:gd name="connsiteY9" fmla="*/ 2357853 h 2357853"/>
              <a:gd name="connsiteX10" fmla="*/ 0 w 1926289"/>
              <a:gd name="connsiteY10" fmla="*/ 1719010 h 2357853"/>
              <a:gd name="connsiteX11" fmla="*/ 187113 w 1926289"/>
              <a:gd name="connsiteY11" fmla="*/ 1267280 h 2357853"/>
              <a:gd name="connsiteX12" fmla="*/ 250322 w 1926289"/>
              <a:gd name="connsiteY12" fmla="*/ 1215128 h 2357853"/>
              <a:gd name="connsiteX13" fmla="*/ 194751 w 1926289"/>
              <a:gd name="connsiteY13" fmla="*/ 1169277 h 2357853"/>
              <a:gd name="connsiteX14" fmla="*/ 7638 w 1926289"/>
              <a:gd name="connsiteY14" fmla="*/ 717547 h 2357853"/>
              <a:gd name="connsiteX15" fmla="*/ 646481 w 1926289"/>
              <a:gd name="connsiteY15" fmla="*/ 78704 h 2357853"/>
              <a:gd name="connsiteX16" fmla="*/ 775230 w 1926289"/>
              <a:gd name="connsiteY16" fmla="*/ 91683 h 2357853"/>
              <a:gd name="connsiteX17" fmla="*/ 889163 w 1926289"/>
              <a:gd name="connsiteY17" fmla="*/ 127050 h 2357853"/>
              <a:gd name="connsiteX18" fmla="*/ 910913 w 1926289"/>
              <a:gd name="connsiteY18" fmla="*/ 109105 h 2357853"/>
              <a:gd name="connsiteX19" fmla="*/ 1268096 w 1926289"/>
              <a:gd name="connsiteY19" fmla="*/ 0 h 235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26289" h="2357853">
                <a:moveTo>
                  <a:pt x="1268096" y="0"/>
                </a:moveTo>
                <a:cubicBezTo>
                  <a:pt x="1620919" y="0"/>
                  <a:pt x="1906939" y="286020"/>
                  <a:pt x="1906939" y="638843"/>
                </a:cubicBezTo>
                <a:cubicBezTo>
                  <a:pt x="1906939" y="727049"/>
                  <a:pt x="1889063" y="811079"/>
                  <a:pt x="1856736" y="887510"/>
                </a:cubicBezTo>
                <a:lnTo>
                  <a:pt x="1819719" y="955707"/>
                </a:lnTo>
                <a:lnTo>
                  <a:pt x="1876086" y="1059555"/>
                </a:lnTo>
                <a:cubicBezTo>
                  <a:pt x="1908413" y="1135985"/>
                  <a:pt x="1926289" y="1220016"/>
                  <a:pt x="1926289" y="1308221"/>
                </a:cubicBezTo>
                <a:cubicBezTo>
                  <a:pt x="1926289" y="1661044"/>
                  <a:pt x="1640269" y="1947064"/>
                  <a:pt x="1287446" y="1947064"/>
                </a:cubicBezTo>
                <a:lnTo>
                  <a:pt x="1235309" y="1942464"/>
                </a:lnTo>
                <a:lnTo>
                  <a:pt x="1227483" y="1967677"/>
                </a:lnTo>
                <a:cubicBezTo>
                  <a:pt x="1130501" y="2196967"/>
                  <a:pt x="903460" y="2357853"/>
                  <a:pt x="638843" y="2357853"/>
                </a:cubicBezTo>
                <a:cubicBezTo>
                  <a:pt x="286020" y="2357853"/>
                  <a:pt x="0" y="2071833"/>
                  <a:pt x="0" y="1719010"/>
                </a:cubicBezTo>
                <a:cubicBezTo>
                  <a:pt x="0" y="1542599"/>
                  <a:pt x="71505" y="1382888"/>
                  <a:pt x="187113" y="1267280"/>
                </a:cubicBezTo>
                <a:lnTo>
                  <a:pt x="250322" y="1215128"/>
                </a:lnTo>
                <a:lnTo>
                  <a:pt x="194751" y="1169277"/>
                </a:lnTo>
                <a:cubicBezTo>
                  <a:pt x="79143" y="1053670"/>
                  <a:pt x="7638" y="893959"/>
                  <a:pt x="7638" y="717547"/>
                </a:cubicBezTo>
                <a:cubicBezTo>
                  <a:pt x="7638" y="364724"/>
                  <a:pt x="293658" y="78704"/>
                  <a:pt x="646481" y="78704"/>
                </a:cubicBezTo>
                <a:cubicBezTo>
                  <a:pt x="690584" y="78704"/>
                  <a:pt x="733643" y="83173"/>
                  <a:pt x="775230" y="91683"/>
                </a:cubicBezTo>
                <a:lnTo>
                  <a:pt x="889163" y="127050"/>
                </a:lnTo>
                <a:lnTo>
                  <a:pt x="910913" y="109105"/>
                </a:lnTo>
                <a:cubicBezTo>
                  <a:pt x="1012873" y="40221"/>
                  <a:pt x="1135787" y="0"/>
                  <a:pt x="1268096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951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6A2B7-59D3-84F6-48BF-E13BE3202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datatypes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69E304-5797-7D02-911D-788FEB65A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>
                <a:hlinkClick r:id="rId2"/>
              </a:rPr>
              <a:t>astype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column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r>
              <a:rPr lang="en-US" dirty="0"/>
              <a:t>There are also other methods available for special types:</a:t>
            </a:r>
          </a:p>
          <a:p>
            <a:pPr lvl="1"/>
            <a:r>
              <a:rPr lang="de-DE" dirty="0" err="1">
                <a:hlinkClick r:id="rId3"/>
              </a:rPr>
              <a:t>to_numeric</a:t>
            </a:r>
            <a:r>
              <a:rPr lang="de-DE" dirty="0"/>
              <a:t> </a:t>
            </a:r>
            <a:r>
              <a:rPr lang="en-US" dirty="0"/>
              <a:t>(good for turning strings into numbers or using the "downcast" parameter to reduce disk space)</a:t>
            </a:r>
          </a:p>
          <a:p>
            <a:pPr lvl="1"/>
            <a:r>
              <a:rPr lang="de-DE" dirty="0" err="1">
                <a:hlinkClick r:id="rId4"/>
              </a:rPr>
              <a:t>to_datetime</a:t>
            </a:r>
            <a:endParaRPr lang="de-DE" dirty="0"/>
          </a:p>
          <a:p>
            <a:pPr lvl="1"/>
            <a:r>
              <a:rPr lang="de-DE" dirty="0" err="1">
                <a:hlinkClick r:id="rId5"/>
              </a:rPr>
              <a:t>to_timedelta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4B3571-DFDC-2A68-711E-9C2BE59BE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782" y="2464226"/>
            <a:ext cx="4295775" cy="619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67009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6: Repeat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3.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EFF6367-D86A-33CA-C667-913A233EB972}"/>
              </a:ext>
            </a:extLst>
          </p:cNvPr>
          <p:cNvSpPr>
            <a:spLocks noChangeAspect="1"/>
          </p:cNvSpPr>
          <p:nvPr/>
        </p:nvSpPr>
        <p:spPr>
          <a:xfrm>
            <a:off x="5066145" y="3298438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95850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6: Repeat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3.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EFF6367-D86A-33CA-C667-913A233EB972}"/>
              </a:ext>
            </a:extLst>
          </p:cNvPr>
          <p:cNvSpPr>
            <a:spLocks noChangeAspect="1"/>
          </p:cNvSpPr>
          <p:nvPr/>
        </p:nvSpPr>
        <p:spPr>
          <a:xfrm>
            <a:off x="5066145" y="3298438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05802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7: Add non-core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EFF6367-D86A-33CA-C667-913A233EB972}"/>
              </a:ext>
            </a:extLst>
          </p:cNvPr>
          <p:cNvSpPr>
            <a:spLocks noChangeAspect="1"/>
          </p:cNvSpPr>
          <p:nvPr/>
        </p:nvSpPr>
        <p:spPr>
          <a:xfrm>
            <a:off x="5066145" y="3298438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Freihandform: Form 54">
            <a:extLst>
              <a:ext uri="{FF2B5EF4-FFF2-40B4-BE49-F238E27FC236}">
                <a16:creationId xmlns:a16="http://schemas.microsoft.com/office/drawing/2014/main" id="{26824228-764D-632F-E900-C6E512E09269}"/>
              </a:ext>
            </a:extLst>
          </p:cNvPr>
          <p:cNvSpPr>
            <a:spLocks noChangeAspect="1"/>
          </p:cNvSpPr>
          <p:nvPr/>
        </p:nvSpPr>
        <p:spPr>
          <a:xfrm>
            <a:off x="2922941" y="1874568"/>
            <a:ext cx="4200767" cy="4965544"/>
          </a:xfrm>
          <a:custGeom>
            <a:avLst/>
            <a:gdLst>
              <a:gd name="connsiteX0" fmla="*/ 1672322 w 4200767"/>
              <a:gd name="connsiteY0" fmla="*/ 0 h 4965544"/>
              <a:gd name="connsiteX1" fmla="*/ 2311165 w 4200767"/>
              <a:gd name="connsiteY1" fmla="*/ 638843 h 4965544"/>
              <a:gd name="connsiteX2" fmla="*/ 2298186 w 4200767"/>
              <a:gd name="connsiteY2" fmla="*/ 767592 h 4965544"/>
              <a:gd name="connsiteX3" fmla="*/ 2293436 w 4200767"/>
              <a:gd name="connsiteY3" fmla="*/ 782894 h 4965544"/>
              <a:gd name="connsiteX4" fmla="*/ 2298131 w 4200767"/>
              <a:gd name="connsiteY4" fmla="*/ 788584 h 4965544"/>
              <a:gd name="connsiteX5" fmla="*/ 2407235 w 4200767"/>
              <a:gd name="connsiteY5" fmla="*/ 1145767 h 4965544"/>
              <a:gd name="connsiteX6" fmla="*/ 2099656 w 4200767"/>
              <a:gd name="connsiteY6" fmla="*/ 1692123 h 4965544"/>
              <a:gd name="connsiteX7" fmla="*/ 2088836 w 4200767"/>
              <a:gd name="connsiteY7" fmla="*/ 1697495 h 4965544"/>
              <a:gd name="connsiteX8" fmla="*/ 2083587 w 4200767"/>
              <a:gd name="connsiteY8" fmla="*/ 1749561 h 4965544"/>
              <a:gd name="connsiteX9" fmla="*/ 1909453 w 4200767"/>
              <a:gd name="connsiteY9" fmla="*/ 2072542 h 4965544"/>
              <a:gd name="connsiteX10" fmla="*/ 1901815 w 4200767"/>
              <a:gd name="connsiteY10" fmla="*/ 2078844 h 4965544"/>
              <a:gd name="connsiteX11" fmla="*/ 1907718 w 4200767"/>
              <a:gd name="connsiteY11" fmla="*/ 2156863 h 4965544"/>
              <a:gd name="connsiteX12" fmla="*/ 1857515 w 4200767"/>
              <a:gd name="connsiteY12" fmla="*/ 2405530 h 4965544"/>
              <a:gd name="connsiteX13" fmla="*/ 1814126 w 4200767"/>
              <a:gd name="connsiteY13" fmla="*/ 2485467 h 4965544"/>
              <a:gd name="connsiteX14" fmla="*/ 1830133 w 4200767"/>
              <a:gd name="connsiteY14" fmla="*/ 2508566 h 4965544"/>
              <a:gd name="connsiteX15" fmla="*/ 1914772 w 4200767"/>
              <a:gd name="connsiteY15" fmla="*/ 2826554 h 4965544"/>
              <a:gd name="connsiteX16" fmla="*/ 1864569 w 4200767"/>
              <a:gd name="connsiteY16" fmla="*/ 3075221 h 4965544"/>
              <a:gd name="connsiteX17" fmla="*/ 1832538 w 4200767"/>
              <a:gd name="connsiteY17" fmla="*/ 3134232 h 4965544"/>
              <a:gd name="connsiteX18" fmla="*/ 1845275 w 4200767"/>
              <a:gd name="connsiteY18" fmla="*/ 3157697 h 4965544"/>
              <a:gd name="connsiteX19" fmla="*/ 1956552 w 4200767"/>
              <a:gd name="connsiteY19" fmla="*/ 3146479 h 4965544"/>
              <a:gd name="connsiteX20" fmla="*/ 2386096 w 4200767"/>
              <a:gd name="connsiteY20" fmla="*/ 3312439 h 4965544"/>
              <a:gd name="connsiteX21" fmla="*/ 2483523 w 4200767"/>
              <a:gd name="connsiteY21" fmla="*/ 3424944 h 4965544"/>
              <a:gd name="connsiteX22" fmla="*/ 2559966 w 4200767"/>
              <a:gd name="connsiteY22" fmla="*/ 3332294 h 4965544"/>
              <a:gd name="connsiteX23" fmla="*/ 3011696 w 4200767"/>
              <a:gd name="connsiteY23" fmla="*/ 3145181 h 4965544"/>
              <a:gd name="connsiteX24" fmla="*/ 3368879 w 4200767"/>
              <a:gd name="connsiteY24" fmla="*/ 3254286 h 4965544"/>
              <a:gd name="connsiteX25" fmla="*/ 3385014 w 4200767"/>
              <a:gd name="connsiteY25" fmla="*/ 3267598 h 4965544"/>
              <a:gd name="connsiteX26" fmla="*/ 3433175 w 4200767"/>
              <a:gd name="connsiteY26" fmla="*/ 3252648 h 4965544"/>
              <a:gd name="connsiteX27" fmla="*/ 3561924 w 4200767"/>
              <a:gd name="connsiteY27" fmla="*/ 3239669 h 4965544"/>
              <a:gd name="connsiteX28" fmla="*/ 4200767 w 4200767"/>
              <a:gd name="connsiteY28" fmla="*/ 3878512 h 4965544"/>
              <a:gd name="connsiteX29" fmla="*/ 3561924 w 4200767"/>
              <a:gd name="connsiteY29" fmla="*/ 4517355 h 4965544"/>
              <a:gd name="connsiteX30" fmla="*/ 3204741 w 4200767"/>
              <a:gd name="connsiteY30" fmla="*/ 4408251 h 4965544"/>
              <a:gd name="connsiteX31" fmla="*/ 3188606 w 4200767"/>
              <a:gd name="connsiteY31" fmla="*/ 4394938 h 4965544"/>
              <a:gd name="connsiteX32" fmla="*/ 3140445 w 4200767"/>
              <a:gd name="connsiteY32" fmla="*/ 4409888 h 4965544"/>
              <a:gd name="connsiteX33" fmla="*/ 3011696 w 4200767"/>
              <a:gd name="connsiteY33" fmla="*/ 4422867 h 4965544"/>
              <a:gd name="connsiteX34" fmla="*/ 3006638 w 4200767"/>
              <a:gd name="connsiteY34" fmla="*/ 4422357 h 4965544"/>
              <a:gd name="connsiteX35" fmla="*/ 2970152 w 4200767"/>
              <a:gd name="connsiteY35" fmla="*/ 4489577 h 4965544"/>
              <a:gd name="connsiteX36" fmla="*/ 2440413 w 4200767"/>
              <a:gd name="connsiteY36" fmla="*/ 4771237 h 4965544"/>
              <a:gd name="connsiteX37" fmla="*/ 2416230 w 4200767"/>
              <a:gd name="connsiteY37" fmla="*/ 4768799 h 4965544"/>
              <a:gd name="connsiteX38" fmla="*/ 2408282 w 4200767"/>
              <a:gd name="connsiteY38" fmla="*/ 4778431 h 4965544"/>
              <a:gd name="connsiteX39" fmla="*/ 1956552 w 4200767"/>
              <a:gd name="connsiteY39" fmla="*/ 4965544 h 4965544"/>
              <a:gd name="connsiteX40" fmla="*/ 1317709 w 4200767"/>
              <a:gd name="connsiteY40" fmla="*/ 4326701 h 4965544"/>
              <a:gd name="connsiteX41" fmla="*/ 1367913 w 4200767"/>
              <a:gd name="connsiteY41" fmla="*/ 4078035 h 4965544"/>
              <a:gd name="connsiteX42" fmla="*/ 1379866 w 4200767"/>
              <a:gd name="connsiteY42" fmla="*/ 4056012 h 4965544"/>
              <a:gd name="connsiteX43" fmla="*/ 1379459 w 4200767"/>
              <a:gd name="connsiteY43" fmla="*/ 4055261 h 4965544"/>
              <a:gd name="connsiteX44" fmla="*/ 1268181 w 4200767"/>
              <a:gd name="connsiteY44" fmla="*/ 4066478 h 4965544"/>
              <a:gd name="connsiteX45" fmla="*/ 816451 w 4200767"/>
              <a:gd name="connsiteY45" fmla="*/ 3879365 h 4965544"/>
              <a:gd name="connsiteX46" fmla="*/ 799429 w 4200767"/>
              <a:gd name="connsiteY46" fmla="*/ 3858735 h 4965544"/>
              <a:gd name="connsiteX47" fmla="*/ 736132 w 4200767"/>
              <a:gd name="connsiteY47" fmla="*/ 3873322 h 4965544"/>
              <a:gd name="connsiteX48" fmla="*/ 638843 w 4200767"/>
              <a:gd name="connsiteY48" fmla="*/ 3880683 h 4965544"/>
              <a:gd name="connsiteX49" fmla="*/ 0 w 4200767"/>
              <a:gd name="connsiteY49" fmla="*/ 3241840 h 4965544"/>
              <a:gd name="connsiteX50" fmla="*/ 109104 w 4200767"/>
              <a:gd name="connsiteY50" fmla="*/ 2884657 h 4965544"/>
              <a:gd name="connsiteX51" fmla="*/ 122174 w 4200767"/>
              <a:gd name="connsiteY51" fmla="*/ 2868816 h 4965544"/>
              <a:gd name="connsiteX52" fmla="*/ 94488 w 4200767"/>
              <a:gd name="connsiteY52" fmla="*/ 2779625 h 4965544"/>
              <a:gd name="connsiteX53" fmla="*/ 81509 w 4200767"/>
              <a:gd name="connsiteY53" fmla="*/ 2650876 h 4965544"/>
              <a:gd name="connsiteX54" fmla="*/ 94488 w 4200767"/>
              <a:gd name="connsiteY54" fmla="*/ 2522127 h 4965544"/>
              <a:gd name="connsiteX55" fmla="*/ 95528 w 4200767"/>
              <a:gd name="connsiteY55" fmla="*/ 2518778 h 4965544"/>
              <a:gd name="connsiteX56" fmla="*/ 65815 w 4200767"/>
              <a:gd name="connsiteY56" fmla="*/ 2464038 h 4965544"/>
              <a:gd name="connsiteX57" fmla="*/ 15612 w 4200767"/>
              <a:gd name="connsiteY57" fmla="*/ 2215371 h 4965544"/>
              <a:gd name="connsiteX58" fmla="*/ 202725 w 4200767"/>
              <a:gd name="connsiteY58" fmla="*/ 1763641 h 4965544"/>
              <a:gd name="connsiteX59" fmla="*/ 233897 w 4200767"/>
              <a:gd name="connsiteY59" fmla="*/ 1737921 h 4965544"/>
              <a:gd name="connsiteX60" fmla="*/ 225821 w 4200767"/>
              <a:gd name="connsiteY60" fmla="*/ 1711903 h 4965544"/>
              <a:gd name="connsiteX61" fmla="*/ 212842 w 4200767"/>
              <a:gd name="connsiteY61" fmla="*/ 1583154 h 4965544"/>
              <a:gd name="connsiteX62" fmla="*/ 494502 w 4200767"/>
              <a:gd name="connsiteY62" fmla="*/ 1053416 h 4965544"/>
              <a:gd name="connsiteX63" fmla="*/ 587853 w 4200767"/>
              <a:gd name="connsiteY63" fmla="*/ 1002746 h 4965544"/>
              <a:gd name="connsiteX64" fmla="*/ 581072 w 4200767"/>
              <a:gd name="connsiteY64" fmla="*/ 935480 h 4965544"/>
              <a:gd name="connsiteX65" fmla="*/ 1091166 w 4200767"/>
              <a:gd name="connsiteY65" fmla="*/ 309616 h 4965544"/>
              <a:gd name="connsiteX66" fmla="*/ 1129507 w 4200767"/>
              <a:gd name="connsiteY66" fmla="*/ 305751 h 4965544"/>
              <a:gd name="connsiteX67" fmla="*/ 1142584 w 4200767"/>
              <a:gd name="connsiteY67" fmla="*/ 281660 h 4965544"/>
              <a:gd name="connsiteX68" fmla="*/ 1672322 w 4200767"/>
              <a:gd name="connsiteY68" fmla="*/ 0 h 496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200767" h="4965544">
                <a:moveTo>
                  <a:pt x="1672322" y="0"/>
                </a:moveTo>
                <a:cubicBezTo>
                  <a:pt x="2025145" y="0"/>
                  <a:pt x="2311165" y="286020"/>
                  <a:pt x="2311165" y="638843"/>
                </a:cubicBezTo>
                <a:cubicBezTo>
                  <a:pt x="2311165" y="682946"/>
                  <a:pt x="2306696" y="726005"/>
                  <a:pt x="2298186" y="767592"/>
                </a:cubicBezTo>
                <a:lnTo>
                  <a:pt x="2293436" y="782894"/>
                </a:lnTo>
                <a:lnTo>
                  <a:pt x="2298131" y="788584"/>
                </a:lnTo>
                <a:cubicBezTo>
                  <a:pt x="2367014" y="890544"/>
                  <a:pt x="2407235" y="1013459"/>
                  <a:pt x="2407235" y="1145767"/>
                </a:cubicBezTo>
                <a:cubicBezTo>
                  <a:pt x="2407235" y="1377307"/>
                  <a:pt x="2284057" y="1580078"/>
                  <a:pt x="2099656" y="1692123"/>
                </a:cubicBezTo>
                <a:lnTo>
                  <a:pt x="2088836" y="1697495"/>
                </a:lnTo>
                <a:lnTo>
                  <a:pt x="2083587" y="1749561"/>
                </a:lnTo>
                <a:cubicBezTo>
                  <a:pt x="2058057" y="1874323"/>
                  <a:pt x="1996159" y="1985836"/>
                  <a:pt x="1909453" y="2072542"/>
                </a:cubicBezTo>
                <a:lnTo>
                  <a:pt x="1901815" y="2078844"/>
                </a:lnTo>
                <a:lnTo>
                  <a:pt x="1907718" y="2156863"/>
                </a:lnTo>
                <a:cubicBezTo>
                  <a:pt x="1907718" y="2245069"/>
                  <a:pt x="1889842" y="2329100"/>
                  <a:pt x="1857515" y="2405530"/>
                </a:cubicBezTo>
                <a:lnTo>
                  <a:pt x="1814126" y="2485467"/>
                </a:lnTo>
                <a:lnTo>
                  <a:pt x="1830133" y="2508566"/>
                </a:lnTo>
                <a:cubicBezTo>
                  <a:pt x="1883978" y="2602207"/>
                  <a:pt x="1914772" y="2710784"/>
                  <a:pt x="1914772" y="2826554"/>
                </a:cubicBezTo>
                <a:cubicBezTo>
                  <a:pt x="1914772" y="2914760"/>
                  <a:pt x="1896896" y="2998791"/>
                  <a:pt x="1864569" y="3075221"/>
                </a:cubicBezTo>
                <a:lnTo>
                  <a:pt x="1832538" y="3134232"/>
                </a:lnTo>
                <a:lnTo>
                  <a:pt x="1845275" y="3157697"/>
                </a:lnTo>
                <a:lnTo>
                  <a:pt x="1956552" y="3146479"/>
                </a:lnTo>
                <a:cubicBezTo>
                  <a:pt x="2121938" y="3146479"/>
                  <a:pt x="2272646" y="3209325"/>
                  <a:pt x="2386096" y="3312439"/>
                </a:cubicBezTo>
                <a:lnTo>
                  <a:pt x="2483523" y="3424944"/>
                </a:lnTo>
                <a:lnTo>
                  <a:pt x="2559966" y="3332294"/>
                </a:lnTo>
                <a:cubicBezTo>
                  <a:pt x="2675574" y="3216686"/>
                  <a:pt x="2835285" y="3145181"/>
                  <a:pt x="3011696" y="3145181"/>
                </a:cubicBezTo>
                <a:cubicBezTo>
                  <a:pt x="3144005" y="3145181"/>
                  <a:pt x="3266919" y="3185403"/>
                  <a:pt x="3368879" y="3254286"/>
                </a:cubicBezTo>
                <a:lnTo>
                  <a:pt x="3385014" y="3267598"/>
                </a:lnTo>
                <a:lnTo>
                  <a:pt x="3433175" y="3252648"/>
                </a:lnTo>
                <a:cubicBezTo>
                  <a:pt x="3474762" y="3244138"/>
                  <a:pt x="3517821" y="3239669"/>
                  <a:pt x="3561924" y="3239669"/>
                </a:cubicBezTo>
                <a:cubicBezTo>
                  <a:pt x="3914747" y="3239669"/>
                  <a:pt x="4200767" y="3525689"/>
                  <a:pt x="4200767" y="3878512"/>
                </a:cubicBezTo>
                <a:cubicBezTo>
                  <a:pt x="4200767" y="4231335"/>
                  <a:pt x="3914747" y="4517355"/>
                  <a:pt x="3561924" y="4517355"/>
                </a:cubicBezTo>
                <a:cubicBezTo>
                  <a:pt x="3429616" y="4517355"/>
                  <a:pt x="3306701" y="4477134"/>
                  <a:pt x="3204741" y="4408251"/>
                </a:cubicBezTo>
                <a:lnTo>
                  <a:pt x="3188606" y="4394938"/>
                </a:lnTo>
                <a:lnTo>
                  <a:pt x="3140445" y="4409888"/>
                </a:lnTo>
                <a:cubicBezTo>
                  <a:pt x="3098858" y="4418398"/>
                  <a:pt x="3055799" y="4422867"/>
                  <a:pt x="3011696" y="4422867"/>
                </a:cubicBezTo>
                <a:lnTo>
                  <a:pt x="3006638" y="4422357"/>
                </a:lnTo>
                <a:lnTo>
                  <a:pt x="2970152" y="4489577"/>
                </a:lnTo>
                <a:cubicBezTo>
                  <a:pt x="2855347" y="4659511"/>
                  <a:pt x="2660928" y="4771237"/>
                  <a:pt x="2440413" y="4771237"/>
                </a:cubicBezTo>
                <a:lnTo>
                  <a:pt x="2416230" y="4768799"/>
                </a:lnTo>
                <a:lnTo>
                  <a:pt x="2408282" y="4778431"/>
                </a:lnTo>
                <a:cubicBezTo>
                  <a:pt x="2292674" y="4894039"/>
                  <a:pt x="2132964" y="4965544"/>
                  <a:pt x="1956552" y="4965544"/>
                </a:cubicBezTo>
                <a:cubicBezTo>
                  <a:pt x="1603729" y="4965544"/>
                  <a:pt x="1317709" y="4679524"/>
                  <a:pt x="1317709" y="4326701"/>
                </a:cubicBezTo>
                <a:cubicBezTo>
                  <a:pt x="1317709" y="4238495"/>
                  <a:pt x="1335586" y="4154465"/>
                  <a:pt x="1367913" y="4078035"/>
                </a:cubicBezTo>
                <a:lnTo>
                  <a:pt x="1379866" y="4056012"/>
                </a:lnTo>
                <a:lnTo>
                  <a:pt x="1379459" y="4055261"/>
                </a:lnTo>
                <a:lnTo>
                  <a:pt x="1268181" y="4066478"/>
                </a:lnTo>
                <a:cubicBezTo>
                  <a:pt x="1091769" y="4066478"/>
                  <a:pt x="932059" y="3994973"/>
                  <a:pt x="816451" y="3879365"/>
                </a:cubicBezTo>
                <a:lnTo>
                  <a:pt x="799429" y="3858735"/>
                </a:lnTo>
                <a:lnTo>
                  <a:pt x="736132" y="3873322"/>
                </a:lnTo>
                <a:cubicBezTo>
                  <a:pt x="704410" y="3878169"/>
                  <a:pt x="671920" y="3880683"/>
                  <a:pt x="638843" y="3880683"/>
                </a:cubicBezTo>
                <a:cubicBezTo>
                  <a:pt x="286020" y="3880683"/>
                  <a:pt x="0" y="3594663"/>
                  <a:pt x="0" y="3241840"/>
                </a:cubicBezTo>
                <a:cubicBezTo>
                  <a:pt x="0" y="3109532"/>
                  <a:pt x="40221" y="2986617"/>
                  <a:pt x="109104" y="2884657"/>
                </a:cubicBezTo>
                <a:lnTo>
                  <a:pt x="122174" y="2868816"/>
                </a:lnTo>
                <a:lnTo>
                  <a:pt x="94488" y="2779625"/>
                </a:lnTo>
                <a:cubicBezTo>
                  <a:pt x="85978" y="2738038"/>
                  <a:pt x="81509" y="2694979"/>
                  <a:pt x="81509" y="2650876"/>
                </a:cubicBezTo>
                <a:cubicBezTo>
                  <a:pt x="81509" y="2606773"/>
                  <a:pt x="85978" y="2563714"/>
                  <a:pt x="94488" y="2522127"/>
                </a:cubicBezTo>
                <a:lnTo>
                  <a:pt x="95528" y="2518778"/>
                </a:lnTo>
                <a:lnTo>
                  <a:pt x="65815" y="2464038"/>
                </a:lnTo>
                <a:cubicBezTo>
                  <a:pt x="33488" y="2387608"/>
                  <a:pt x="15612" y="2303577"/>
                  <a:pt x="15612" y="2215371"/>
                </a:cubicBezTo>
                <a:cubicBezTo>
                  <a:pt x="15612" y="2038960"/>
                  <a:pt x="87117" y="1879249"/>
                  <a:pt x="202725" y="1763641"/>
                </a:cubicBezTo>
                <a:lnTo>
                  <a:pt x="233897" y="1737921"/>
                </a:lnTo>
                <a:lnTo>
                  <a:pt x="225821" y="1711903"/>
                </a:lnTo>
                <a:cubicBezTo>
                  <a:pt x="217311" y="1670316"/>
                  <a:pt x="212842" y="1627257"/>
                  <a:pt x="212842" y="1583154"/>
                </a:cubicBezTo>
                <a:cubicBezTo>
                  <a:pt x="212842" y="1362640"/>
                  <a:pt x="324568" y="1168220"/>
                  <a:pt x="494502" y="1053416"/>
                </a:cubicBezTo>
                <a:lnTo>
                  <a:pt x="587853" y="1002746"/>
                </a:lnTo>
                <a:lnTo>
                  <a:pt x="581072" y="935480"/>
                </a:lnTo>
                <a:cubicBezTo>
                  <a:pt x="581072" y="626760"/>
                  <a:pt x="800056" y="369186"/>
                  <a:pt x="1091166" y="309616"/>
                </a:cubicBezTo>
                <a:lnTo>
                  <a:pt x="1129507" y="305751"/>
                </a:lnTo>
                <a:lnTo>
                  <a:pt x="1142584" y="281660"/>
                </a:lnTo>
                <a:cubicBezTo>
                  <a:pt x="1257388" y="111727"/>
                  <a:pt x="1451808" y="0"/>
                  <a:pt x="1672322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01838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7: Add non-core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EFF6367-D86A-33CA-C667-913A233EB972}"/>
              </a:ext>
            </a:extLst>
          </p:cNvPr>
          <p:cNvSpPr>
            <a:spLocks noChangeAspect="1"/>
          </p:cNvSpPr>
          <p:nvPr/>
        </p:nvSpPr>
        <p:spPr>
          <a:xfrm>
            <a:off x="5066145" y="3298438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Freihandform: Form 54">
            <a:extLst>
              <a:ext uri="{FF2B5EF4-FFF2-40B4-BE49-F238E27FC236}">
                <a16:creationId xmlns:a16="http://schemas.microsoft.com/office/drawing/2014/main" id="{26824228-764D-632F-E900-C6E512E09269}"/>
              </a:ext>
            </a:extLst>
          </p:cNvPr>
          <p:cNvSpPr>
            <a:spLocks noChangeAspect="1"/>
          </p:cNvSpPr>
          <p:nvPr/>
        </p:nvSpPr>
        <p:spPr>
          <a:xfrm>
            <a:off x="2922941" y="1874568"/>
            <a:ext cx="4200767" cy="4965544"/>
          </a:xfrm>
          <a:custGeom>
            <a:avLst/>
            <a:gdLst>
              <a:gd name="connsiteX0" fmla="*/ 1672322 w 4200767"/>
              <a:gd name="connsiteY0" fmla="*/ 0 h 4965544"/>
              <a:gd name="connsiteX1" fmla="*/ 2311165 w 4200767"/>
              <a:gd name="connsiteY1" fmla="*/ 638843 h 4965544"/>
              <a:gd name="connsiteX2" fmla="*/ 2298186 w 4200767"/>
              <a:gd name="connsiteY2" fmla="*/ 767592 h 4965544"/>
              <a:gd name="connsiteX3" fmla="*/ 2293436 w 4200767"/>
              <a:gd name="connsiteY3" fmla="*/ 782894 h 4965544"/>
              <a:gd name="connsiteX4" fmla="*/ 2298131 w 4200767"/>
              <a:gd name="connsiteY4" fmla="*/ 788584 h 4965544"/>
              <a:gd name="connsiteX5" fmla="*/ 2407235 w 4200767"/>
              <a:gd name="connsiteY5" fmla="*/ 1145767 h 4965544"/>
              <a:gd name="connsiteX6" fmla="*/ 2099656 w 4200767"/>
              <a:gd name="connsiteY6" fmla="*/ 1692123 h 4965544"/>
              <a:gd name="connsiteX7" fmla="*/ 2088836 w 4200767"/>
              <a:gd name="connsiteY7" fmla="*/ 1697495 h 4965544"/>
              <a:gd name="connsiteX8" fmla="*/ 2083587 w 4200767"/>
              <a:gd name="connsiteY8" fmla="*/ 1749561 h 4965544"/>
              <a:gd name="connsiteX9" fmla="*/ 1909453 w 4200767"/>
              <a:gd name="connsiteY9" fmla="*/ 2072542 h 4965544"/>
              <a:gd name="connsiteX10" fmla="*/ 1901815 w 4200767"/>
              <a:gd name="connsiteY10" fmla="*/ 2078844 h 4965544"/>
              <a:gd name="connsiteX11" fmla="*/ 1907718 w 4200767"/>
              <a:gd name="connsiteY11" fmla="*/ 2156863 h 4965544"/>
              <a:gd name="connsiteX12" fmla="*/ 1857515 w 4200767"/>
              <a:gd name="connsiteY12" fmla="*/ 2405530 h 4965544"/>
              <a:gd name="connsiteX13" fmla="*/ 1814126 w 4200767"/>
              <a:gd name="connsiteY13" fmla="*/ 2485467 h 4965544"/>
              <a:gd name="connsiteX14" fmla="*/ 1830133 w 4200767"/>
              <a:gd name="connsiteY14" fmla="*/ 2508566 h 4965544"/>
              <a:gd name="connsiteX15" fmla="*/ 1914772 w 4200767"/>
              <a:gd name="connsiteY15" fmla="*/ 2826554 h 4965544"/>
              <a:gd name="connsiteX16" fmla="*/ 1864569 w 4200767"/>
              <a:gd name="connsiteY16" fmla="*/ 3075221 h 4965544"/>
              <a:gd name="connsiteX17" fmla="*/ 1832538 w 4200767"/>
              <a:gd name="connsiteY17" fmla="*/ 3134232 h 4965544"/>
              <a:gd name="connsiteX18" fmla="*/ 1845275 w 4200767"/>
              <a:gd name="connsiteY18" fmla="*/ 3157697 h 4965544"/>
              <a:gd name="connsiteX19" fmla="*/ 1956552 w 4200767"/>
              <a:gd name="connsiteY19" fmla="*/ 3146479 h 4965544"/>
              <a:gd name="connsiteX20" fmla="*/ 2386096 w 4200767"/>
              <a:gd name="connsiteY20" fmla="*/ 3312439 h 4965544"/>
              <a:gd name="connsiteX21" fmla="*/ 2483523 w 4200767"/>
              <a:gd name="connsiteY21" fmla="*/ 3424944 h 4965544"/>
              <a:gd name="connsiteX22" fmla="*/ 2559966 w 4200767"/>
              <a:gd name="connsiteY22" fmla="*/ 3332294 h 4965544"/>
              <a:gd name="connsiteX23" fmla="*/ 3011696 w 4200767"/>
              <a:gd name="connsiteY23" fmla="*/ 3145181 h 4965544"/>
              <a:gd name="connsiteX24" fmla="*/ 3368879 w 4200767"/>
              <a:gd name="connsiteY24" fmla="*/ 3254286 h 4965544"/>
              <a:gd name="connsiteX25" fmla="*/ 3385014 w 4200767"/>
              <a:gd name="connsiteY25" fmla="*/ 3267598 h 4965544"/>
              <a:gd name="connsiteX26" fmla="*/ 3433175 w 4200767"/>
              <a:gd name="connsiteY26" fmla="*/ 3252648 h 4965544"/>
              <a:gd name="connsiteX27" fmla="*/ 3561924 w 4200767"/>
              <a:gd name="connsiteY27" fmla="*/ 3239669 h 4965544"/>
              <a:gd name="connsiteX28" fmla="*/ 4200767 w 4200767"/>
              <a:gd name="connsiteY28" fmla="*/ 3878512 h 4965544"/>
              <a:gd name="connsiteX29" fmla="*/ 3561924 w 4200767"/>
              <a:gd name="connsiteY29" fmla="*/ 4517355 h 4965544"/>
              <a:gd name="connsiteX30" fmla="*/ 3204741 w 4200767"/>
              <a:gd name="connsiteY30" fmla="*/ 4408251 h 4965544"/>
              <a:gd name="connsiteX31" fmla="*/ 3188606 w 4200767"/>
              <a:gd name="connsiteY31" fmla="*/ 4394938 h 4965544"/>
              <a:gd name="connsiteX32" fmla="*/ 3140445 w 4200767"/>
              <a:gd name="connsiteY32" fmla="*/ 4409888 h 4965544"/>
              <a:gd name="connsiteX33" fmla="*/ 3011696 w 4200767"/>
              <a:gd name="connsiteY33" fmla="*/ 4422867 h 4965544"/>
              <a:gd name="connsiteX34" fmla="*/ 3006638 w 4200767"/>
              <a:gd name="connsiteY34" fmla="*/ 4422357 h 4965544"/>
              <a:gd name="connsiteX35" fmla="*/ 2970152 w 4200767"/>
              <a:gd name="connsiteY35" fmla="*/ 4489577 h 4965544"/>
              <a:gd name="connsiteX36" fmla="*/ 2440413 w 4200767"/>
              <a:gd name="connsiteY36" fmla="*/ 4771237 h 4965544"/>
              <a:gd name="connsiteX37" fmla="*/ 2416230 w 4200767"/>
              <a:gd name="connsiteY37" fmla="*/ 4768799 h 4965544"/>
              <a:gd name="connsiteX38" fmla="*/ 2408282 w 4200767"/>
              <a:gd name="connsiteY38" fmla="*/ 4778431 h 4965544"/>
              <a:gd name="connsiteX39" fmla="*/ 1956552 w 4200767"/>
              <a:gd name="connsiteY39" fmla="*/ 4965544 h 4965544"/>
              <a:gd name="connsiteX40" fmla="*/ 1317709 w 4200767"/>
              <a:gd name="connsiteY40" fmla="*/ 4326701 h 4965544"/>
              <a:gd name="connsiteX41" fmla="*/ 1367913 w 4200767"/>
              <a:gd name="connsiteY41" fmla="*/ 4078035 h 4965544"/>
              <a:gd name="connsiteX42" fmla="*/ 1379866 w 4200767"/>
              <a:gd name="connsiteY42" fmla="*/ 4056012 h 4965544"/>
              <a:gd name="connsiteX43" fmla="*/ 1379459 w 4200767"/>
              <a:gd name="connsiteY43" fmla="*/ 4055261 h 4965544"/>
              <a:gd name="connsiteX44" fmla="*/ 1268181 w 4200767"/>
              <a:gd name="connsiteY44" fmla="*/ 4066478 h 4965544"/>
              <a:gd name="connsiteX45" fmla="*/ 816451 w 4200767"/>
              <a:gd name="connsiteY45" fmla="*/ 3879365 h 4965544"/>
              <a:gd name="connsiteX46" fmla="*/ 799429 w 4200767"/>
              <a:gd name="connsiteY46" fmla="*/ 3858735 h 4965544"/>
              <a:gd name="connsiteX47" fmla="*/ 736132 w 4200767"/>
              <a:gd name="connsiteY47" fmla="*/ 3873322 h 4965544"/>
              <a:gd name="connsiteX48" fmla="*/ 638843 w 4200767"/>
              <a:gd name="connsiteY48" fmla="*/ 3880683 h 4965544"/>
              <a:gd name="connsiteX49" fmla="*/ 0 w 4200767"/>
              <a:gd name="connsiteY49" fmla="*/ 3241840 h 4965544"/>
              <a:gd name="connsiteX50" fmla="*/ 109104 w 4200767"/>
              <a:gd name="connsiteY50" fmla="*/ 2884657 h 4965544"/>
              <a:gd name="connsiteX51" fmla="*/ 122174 w 4200767"/>
              <a:gd name="connsiteY51" fmla="*/ 2868816 h 4965544"/>
              <a:gd name="connsiteX52" fmla="*/ 94488 w 4200767"/>
              <a:gd name="connsiteY52" fmla="*/ 2779625 h 4965544"/>
              <a:gd name="connsiteX53" fmla="*/ 81509 w 4200767"/>
              <a:gd name="connsiteY53" fmla="*/ 2650876 h 4965544"/>
              <a:gd name="connsiteX54" fmla="*/ 94488 w 4200767"/>
              <a:gd name="connsiteY54" fmla="*/ 2522127 h 4965544"/>
              <a:gd name="connsiteX55" fmla="*/ 95528 w 4200767"/>
              <a:gd name="connsiteY55" fmla="*/ 2518778 h 4965544"/>
              <a:gd name="connsiteX56" fmla="*/ 65815 w 4200767"/>
              <a:gd name="connsiteY56" fmla="*/ 2464038 h 4965544"/>
              <a:gd name="connsiteX57" fmla="*/ 15612 w 4200767"/>
              <a:gd name="connsiteY57" fmla="*/ 2215371 h 4965544"/>
              <a:gd name="connsiteX58" fmla="*/ 202725 w 4200767"/>
              <a:gd name="connsiteY58" fmla="*/ 1763641 h 4965544"/>
              <a:gd name="connsiteX59" fmla="*/ 233897 w 4200767"/>
              <a:gd name="connsiteY59" fmla="*/ 1737921 h 4965544"/>
              <a:gd name="connsiteX60" fmla="*/ 225821 w 4200767"/>
              <a:gd name="connsiteY60" fmla="*/ 1711903 h 4965544"/>
              <a:gd name="connsiteX61" fmla="*/ 212842 w 4200767"/>
              <a:gd name="connsiteY61" fmla="*/ 1583154 h 4965544"/>
              <a:gd name="connsiteX62" fmla="*/ 494502 w 4200767"/>
              <a:gd name="connsiteY62" fmla="*/ 1053416 h 4965544"/>
              <a:gd name="connsiteX63" fmla="*/ 587853 w 4200767"/>
              <a:gd name="connsiteY63" fmla="*/ 1002746 h 4965544"/>
              <a:gd name="connsiteX64" fmla="*/ 581072 w 4200767"/>
              <a:gd name="connsiteY64" fmla="*/ 935480 h 4965544"/>
              <a:gd name="connsiteX65" fmla="*/ 1091166 w 4200767"/>
              <a:gd name="connsiteY65" fmla="*/ 309616 h 4965544"/>
              <a:gd name="connsiteX66" fmla="*/ 1129507 w 4200767"/>
              <a:gd name="connsiteY66" fmla="*/ 305751 h 4965544"/>
              <a:gd name="connsiteX67" fmla="*/ 1142584 w 4200767"/>
              <a:gd name="connsiteY67" fmla="*/ 281660 h 4965544"/>
              <a:gd name="connsiteX68" fmla="*/ 1672322 w 4200767"/>
              <a:gd name="connsiteY68" fmla="*/ 0 h 496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200767" h="4965544">
                <a:moveTo>
                  <a:pt x="1672322" y="0"/>
                </a:moveTo>
                <a:cubicBezTo>
                  <a:pt x="2025145" y="0"/>
                  <a:pt x="2311165" y="286020"/>
                  <a:pt x="2311165" y="638843"/>
                </a:cubicBezTo>
                <a:cubicBezTo>
                  <a:pt x="2311165" y="682946"/>
                  <a:pt x="2306696" y="726005"/>
                  <a:pt x="2298186" y="767592"/>
                </a:cubicBezTo>
                <a:lnTo>
                  <a:pt x="2293436" y="782894"/>
                </a:lnTo>
                <a:lnTo>
                  <a:pt x="2298131" y="788584"/>
                </a:lnTo>
                <a:cubicBezTo>
                  <a:pt x="2367014" y="890544"/>
                  <a:pt x="2407235" y="1013459"/>
                  <a:pt x="2407235" y="1145767"/>
                </a:cubicBezTo>
                <a:cubicBezTo>
                  <a:pt x="2407235" y="1377307"/>
                  <a:pt x="2284057" y="1580078"/>
                  <a:pt x="2099656" y="1692123"/>
                </a:cubicBezTo>
                <a:lnTo>
                  <a:pt x="2088836" y="1697495"/>
                </a:lnTo>
                <a:lnTo>
                  <a:pt x="2083587" y="1749561"/>
                </a:lnTo>
                <a:cubicBezTo>
                  <a:pt x="2058057" y="1874323"/>
                  <a:pt x="1996159" y="1985836"/>
                  <a:pt x="1909453" y="2072542"/>
                </a:cubicBezTo>
                <a:lnTo>
                  <a:pt x="1901815" y="2078844"/>
                </a:lnTo>
                <a:lnTo>
                  <a:pt x="1907718" y="2156863"/>
                </a:lnTo>
                <a:cubicBezTo>
                  <a:pt x="1907718" y="2245069"/>
                  <a:pt x="1889842" y="2329100"/>
                  <a:pt x="1857515" y="2405530"/>
                </a:cubicBezTo>
                <a:lnTo>
                  <a:pt x="1814126" y="2485467"/>
                </a:lnTo>
                <a:lnTo>
                  <a:pt x="1830133" y="2508566"/>
                </a:lnTo>
                <a:cubicBezTo>
                  <a:pt x="1883978" y="2602207"/>
                  <a:pt x="1914772" y="2710784"/>
                  <a:pt x="1914772" y="2826554"/>
                </a:cubicBezTo>
                <a:cubicBezTo>
                  <a:pt x="1914772" y="2914760"/>
                  <a:pt x="1896896" y="2998791"/>
                  <a:pt x="1864569" y="3075221"/>
                </a:cubicBezTo>
                <a:lnTo>
                  <a:pt x="1832538" y="3134232"/>
                </a:lnTo>
                <a:lnTo>
                  <a:pt x="1845275" y="3157697"/>
                </a:lnTo>
                <a:lnTo>
                  <a:pt x="1956552" y="3146479"/>
                </a:lnTo>
                <a:cubicBezTo>
                  <a:pt x="2121938" y="3146479"/>
                  <a:pt x="2272646" y="3209325"/>
                  <a:pt x="2386096" y="3312439"/>
                </a:cubicBezTo>
                <a:lnTo>
                  <a:pt x="2483523" y="3424944"/>
                </a:lnTo>
                <a:lnTo>
                  <a:pt x="2559966" y="3332294"/>
                </a:lnTo>
                <a:cubicBezTo>
                  <a:pt x="2675574" y="3216686"/>
                  <a:pt x="2835285" y="3145181"/>
                  <a:pt x="3011696" y="3145181"/>
                </a:cubicBezTo>
                <a:cubicBezTo>
                  <a:pt x="3144005" y="3145181"/>
                  <a:pt x="3266919" y="3185403"/>
                  <a:pt x="3368879" y="3254286"/>
                </a:cubicBezTo>
                <a:lnTo>
                  <a:pt x="3385014" y="3267598"/>
                </a:lnTo>
                <a:lnTo>
                  <a:pt x="3433175" y="3252648"/>
                </a:lnTo>
                <a:cubicBezTo>
                  <a:pt x="3474762" y="3244138"/>
                  <a:pt x="3517821" y="3239669"/>
                  <a:pt x="3561924" y="3239669"/>
                </a:cubicBezTo>
                <a:cubicBezTo>
                  <a:pt x="3914747" y="3239669"/>
                  <a:pt x="4200767" y="3525689"/>
                  <a:pt x="4200767" y="3878512"/>
                </a:cubicBezTo>
                <a:cubicBezTo>
                  <a:pt x="4200767" y="4231335"/>
                  <a:pt x="3914747" y="4517355"/>
                  <a:pt x="3561924" y="4517355"/>
                </a:cubicBezTo>
                <a:cubicBezTo>
                  <a:pt x="3429616" y="4517355"/>
                  <a:pt x="3306701" y="4477134"/>
                  <a:pt x="3204741" y="4408251"/>
                </a:cubicBezTo>
                <a:lnTo>
                  <a:pt x="3188606" y="4394938"/>
                </a:lnTo>
                <a:lnTo>
                  <a:pt x="3140445" y="4409888"/>
                </a:lnTo>
                <a:cubicBezTo>
                  <a:pt x="3098858" y="4418398"/>
                  <a:pt x="3055799" y="4422867"/>
                  <a:pt x="3011696" y="4422867"/>
                </a:cubicBezTo>
                <a:lnTo>
                  <a:pt x="3006638" y="4422357"/>
                </a:lnTo>
                <a:lnTo>
                  <a:pt x="2970152" y="4489577"/>
                </a:lnTo>
                <a:cubicBezTo>
                  <a:pt x="2855347" y="4659511"/>
                  <a:pt x="2660928" y="4771237"/>
                  <a:pt x="2440413" y="4771237"/>
                </a:cubicBezTo>
                <a:lnTo>
                  <a:pt x="2416230" y="4768799"/>
                </a:lnTo>
                <a:lnTo>
                  <a:pt x="2408282" y="4778431"/>
                </a:lnTo>
                <a:cubicBezTo>
                  <a:pt x="2292674" y="4894039"/>
                  <a:pt x="2132964" y="4965544"/>
                  <a:pt x="1956552" y="4965544"/>
                </a:cubicBezTo>
                <a:cubicBezTo>
                  <a:pt x="1603729" y="4965544"/>
                  <a:pt x="1317709" y="4679524"/>
                  <a:pt x="1317709" y="4326701"/>
                </a:cubicBezTo>
                <a:cubicBezTo>
                  <a:pt x="1317709" y="4238495"/>
                  <a:pt x="1335586" y="4154465"/>
                  <a:pt x="1367913" y="4078035"/>
                </a:cubicBezTo>
                <a:lnTo>
                  <a:pt x="1379866" y="4056012"/>
                </a:lnTo>
                <a:lnTo>
                  <a:pt x="1379459" y="4055261"/>
                </a:lnTo>
                <a:lnTo>
                  <a:pt x="1268181" y="4066478"/>
                </a:lnTo>
                <a:cubicBezTo>
                  <a:pt x="1091769" y="4066478"/>
                  <a:pt x="932059" y="3994973"/>
                  <a:pt x="816451" y="3879365"/>
                </a:cubicBezTo>
                <a:lnTo>
                  <a:pt x="799429" y="3858735"/>
                </a:lnTo>
                <a:lnTo>
                  <a:pt x="736132" y="3873322"/>
                </a:lnTo>
                <a:cubicBezTo>
                  <a:pt x="704410" y="3878169"/>
                  <a:pt x="671920" y="3880683"/>
                  <a:pt x="638843" y="3880683"/>
                </a:cubicBezTo>
                <a:cubicBezTo>
                  <a:pt x="286020" y="3880683"/>
                  <a:pt x="0" y="3594663"/>
                  <a:pt x="0" y="3241840"/>
                </a:cubicBezTo>
                <a:cubicBezTo>
                  <a:pt x="0" y="3109532"/>
                  <a:pt x="40221" y="2986617"/>
                  <a:pt x="109104" y="2884657"/>
                </a:cubicBezTo>
                <a:lnTo>
                  <a:pt x="122174" y="2868816"/>
                </a:lnTo>
                <a:lnTo>
                  <a:pt x="94488" y="2779625"/>
                </a:lnTo>
                <a:cubicBezTo>
                  <a:pt x="85978" y="2738038"/>
                  <a:pt x="81509" y="2694979"/>
                  <a:pt x="81509" y="2650876"/>
                </a:cubicBezTo>
                <a:cubicBezTo>
                  <a:pt x="81509" y="2606773"/>
                  <a:pt x="85978" y="2563714"/>
                  <a:pt x="94488" y="2522127"/>
                </a:cubicBezTo>
                <a:lnTo>
                  <a:pt x="95528" y="2518778"/>
                </a:lnTo>
                <a:lnTo>
                  <a:pt x="65815" y="2464038"/>
                </a:lnTo>
                <a:cubicBezTo>
                  <a:pt x="33488" y="2387608"/>
                  <a:pt x="15612" y="2303577"/>
                  <a:pt x="15612" y="2215371"/>
                </a:cubicBezTo>
                <a:cubicBezTo>
                  <a:pt x="15612" y="2038960"/>
                  <a:pt x="87117" y="1879249"/>
                  <a:pt x="202725" y="1763641"/>
                </a:cubicBezTo>
                <a:lnTo>
                  <a:pt x="233897" y="1737921"/>
                </a:lnTo>
                <a:lnTo>
                  <a:pt x="225821" y="1711903"/>
                </a:lnTo>
                <a:cubicBezTo>
                  <a:pt x="217311" y="1670316"/>
                  <a:pt x="212842" y="1627257"/>
                  <a:pt x="212842" y="1583154"/>
                </a:cubicBezTo>
                <a:cubicBezTo>
                  <a:pt x="212842" y="1362640"/>
                  <a:pt x="324568" y="1168220"/>
                  <a:pt x="494502" y="1053416"/>
                </a:cubicBezTo>
                <a:lnTo>
                  <a:pt x="587853" y="1002746"/>
                </a:lnTo>
                <a:lnTo>
                  <a:pt x="581072" y="935480"/>
                </a:lnTo>
                <a:cubicBezTo>
                  <a:pt x="581072" y="626760"/>
                  <a:pt x="800056" y="369186"/>
                  <a:pt x="1091166" y="309616"/>
                </a:cubicBezTo>
                <a:lnTo>
                  <a:pt x="1129507" y="305751"/>
                </a:lnTo>
                <a:lnTo>
                  <a:pt x="1142584" y="281660"/>
                </a:lnTo>
                <a:cubicBezTo>
                  <a:pt x="1257388" y="111727"/>
                  <a:pt x="1451808" y="0"/>
                  <a:pt x="1672322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79904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8: Add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outpliers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6011777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0E644A-EB40-026F-6CD1-26C90F6E2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DBSCAN in </a:t>
            </a:r>
            <a:r>
              <a:rPr lang="de-DE" dirty="0" err="1"/>
              <a:t>sklearn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AE9914-5292-FA0D-F73B-3ADE1E203F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DBSCAN</a:t>
            </a:r>
            <a:r>
              <a:rPr lang="de-DE" dirty="0"/>
              <a:t> in </a:t>
            </a:r>
            <a:r>
              <a:rPr lang="de-DE" dirty="0" err="1"/>
              <a:t>sklearn</a:t>
            </a:r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https://www.kaggle.com/code/viktorreichert/dbscan-clustering-of-fuel-price-in-india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38C5C21-7406-AC99-15CA-99C742F1FD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724650" y="2010569"/>
            <a:ext cx="40767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9138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4694D-71C2-6FD2-9CE2-47CA3504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48D97C-9912-E2AF-CBB4-3AAE0DF192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02982D6-B801-706E-2503-A67ADFB0EE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0733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CD12D4-8A21-63F9-0F20-F19F79F1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Greetings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13BDFB-BCF3-6065-4D61-94D8518A8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Who am I?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?</a:t>
            </a:r>
          </a:p>
          <a:p>
            <a:r>
              <a:rPr lang="de-DE" dirty="0"/>
              <a:t>My </a:t>
            </a:r>
            <a:r>
              <a:rPr lang="de-DE" dirty="0" err="1"/>
              <a:t>experiences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Python…</a:t>
            </a:r>
          </a:p>
          <a:p>
            <a:r>
              <a:rPr lang="de-DE" dirty="0"/>
              <a:t>My </a:t>
            </a:r>
            <a:r>
              <a:rPr lang="de-DE" dirty="0" err="1"/>
              <a:t>experiences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science</a:t>
            </a:r>
            <a:r>
              <a:rPr lang="de-DE" dirty="0"/>
              <a:t>…</a:t>
            </a:r>
          </a:p>
          <a:p>
            <a:r>
              <a:rPr lang="de-DE" dirty="0"/>
              <a:t>Do I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kaggle</a:t>
            </a:r>
            <a:r>
              <a:rPr lang="de-DE" dirty="0"/>
              <a:t> </a:t>
            </a:r>
            <a:r>
              <a:rPr lang="de-DE" dirty="0" err="1"/>
              <a:t>account</a:t>
            </a:r>
            <a:r>
              <a:rPr lang="de-DE" dirty="0"/>
              <a:t>?</a:t>
            </a:r>
          </a:p>
          <a:p>
            <a:r>
              <a:rPr lang="de-DE" dirty="0"/>
              <a:t>My </a:t>
            </a:r>
            <a:r>
              <a:rPr lang="de-DE" dirty="0" err="1"/>
              <a:t>favorite</a:t>
            </a:r>
            <a:r>
              <a:rPr lang="de-DE" dirty="0"/>
              <a:t> </a:t>
            </a:r>
            <a:r>
              <a:rPr lang="de-DE" dirty="0" err="1"/>
              <a:t>outdoor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26153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F8F9A1-12BA-7C36-EE4F-629C6609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Add/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 </a:t>
            </a:r>
            <a:r>
              <a:rPr lang="de-DE" dirty="0" err="1"/>
              <a:t>functionally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8DCAD1-D70F-4A49-CB84-98C04BBB8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functional notation, </a:t>
            </a:r>
            <a:r>
              <a:rPr lang="en-US" dirty="0">
                <a:hlinkClick r:id="rId2"/>
              </a:rPr>
              <a:t>assign</a:t>
            </a:r>
            <a:r>
              <a:rPr lang="en-US" dirty="0"/>
              <a:t> can be used to add new columns and change existing columns.</a:t>
            </a:r>
          </a:p>
          <a:p>
            <a:r>
              <a:rPr lang="en-US" dirty="0"/>
              <a:t>The parameter passed in the lambda always represents the entire DataFrame.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4A6E108-319C-F031-04DA-CED19834F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346" y="3668122"/>
            <a:ext cx="7105650" cy="1095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D8D9D5CC-CCE9-2C8A-6FE2-D1C23AAA863E}"/>
              </a:ext>
            </a:extLst>
          </p:cNvPr>
          <p:cNvGraphicFramePr>
            <a:graphicFrameLocks noGrp="1"/>
          </p:cNvGraphicFramePr>
          <p:nvPr/>
        </p:nvGraphicFramePr>
        <p:xfrm>
          <a:off x="415851" y="5009515"/>
          <a:ext cx="477283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3934">
                  <a:extLst>
                    <a:ext uri="{9D8B030D-6E8A-4147-A177-3AD203B41FA5}">
                      <a16:colId xmlns:a16="http://schemas.microsoft.com/office/drawing/2014/main" val="8956567"/>
                    </a:ext>
                  </a:extLst>
                </a:gridCol>
                <a:gridCol w="964019">
                  <a:extLst>
                    <a:ext uri="{9D8B030D-6E8A-4147-A177-3AD203B41FA5}">
                      <a16:colId xmlns:a16="http://schemas.microsoft.com/office/drawing/2014/main" val="922023270"/>
                    </a:ext>
                  </a:extLst>
                </a:gridCol>
                <a:gridCol w="1013637">
                  <a:extLst>
                    <a:ext uri="{9D8B030D-6E8A-4147-A177-3AD203B41FA5}">
                      <a16:colId xmlns:a16="http://schemas.microsoft.com/office/drawing/2014/main" val="420507680"/>
                    </a:ext>
                  </a:extLst>
                </a:gridCol>
                <a:gridCol w="581248">
                  <a:extLst>
                    <a:ext uri="{9D8B030D-6E8A-4147-A177-3AD203B41FA5}">
                      <a16:colId xmlns:a16="http://schemas.microsoft.com/office/drawing/2014/main" val="3348729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survived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282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Braund, Mr. Owen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65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Behr, Master. Karl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488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Futrelle, Mrs. Heath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nan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064800"/>
                  </a:ext>
                </a:extLst>
              </a:tr>
            </a:tbl>
          </a:graphicData>
        </a:graphic>
      </p:graphicFrame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2A73C445-7E7F-5C35-20CA-0AE35F8D940E}"/>
              </a:ext>
            </a:extLst>
          </p:cNvPr>
          <p:cNvGraphicFramePr>
            <a:graphicFrameLocks noGrp="1"/>
          </p:cNvGraphicFramePr>
          <p:nvPr/>
        </p:nvGraphicFramePr>
        <p:xfrm>
          <a:off x="5759894" y="5009515"/>
          <a:ext cx="619051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6465">
                  <a:extLst>
                    <a:ext uri="{9D8B030D-6E8A-4147-A177-3AD203B41FA5}">
                      <a16:colId xmlns:a16="http://schemas.microsoft.com/office/drawing/2014/main" val="1345937577"/>
                    </a:ext>
                  </a:extLst>
                </a:gridCol>
                <a:gridCol w="994735">
                  <a:extLst>
                    <a:ext uri="{9D8B030D-6E8A-4147-A177-3AD203B41FA5}">
                      <a16:colId xmlns:a16="http://schemas.microsoft.com/office/drawing/2014/main" val="3254147125"/>
                    </a:ext>
                  </a:extLst>
                </a:gridCol>
                <a:gridCol w="1046716">
                  <a:extLst>
                    <a:ext uri="{9D8B030D-6E8A-4147-A177-3AD203B41FA5}">
                      <a16:colId xmlns:a16="http://schemas.microsoft.com/office/drawing/2014/main" val="3126256620"/>
                    </a:ext>
                  </a:extLst>
                </a:gridCol>
                <a:gridCol w="758456">
                  <a:extLst>
                    <a:ext uri="{9D8B030D-6E8A-4147-A177-3AD203B41FA5}">
                      <a16:colId xmlns:a16="http://schemas.microsoft.com/office/drawing/2014/main" val="945379822"/>
                    </a:ext>
                  </a:extLst>
                </a:gridCol>
                <a:gridCol w="1134140">
                  <a:extLst>
                    <a:ext uri="{9D8B030D-6E8A-4147-A177-3AD203B41FA5}">
                      <a16:colId xmlns:a16="http://schemas.microsoft.com/office/drawing/2014/main" val="3952069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survived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is_master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897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Braund, Mr. Owen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28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Behr, Master. Karl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316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Futrelle, </a:t>
                      </a:r>
                      <a:r>
                        <a:rPr lang="de-DE" err="1"/>
                        <a:t>Mrs.</a:t>
                      </a:r>
                      <a:r>
                        <a:rPr lang="de-DE"/>
                        <a:t> Heath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794964"/>
                  </a:ext>
                </a:extLst>
              </a:tr>
            </a:tbl>
          </a:graphicData>
        </a:graphic>
      </p:graphicFrame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0CCB8057-6331-4B00-DE33-109A209DF0DC}"/>
              </a:ext>
            </a:extLst>
          </p:cNvPr>
          <p:cNvSpPr/>
          <p:nvPr/>
        </p:nvSpPr>
        <p:spPr>
          <a:xfrm>
            <a:off x="5266661" y="5318314"/>
            <a:ext cx="447750" cy="994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1379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4413A-3033-5D82-3AF1-8DBC63EAE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sorting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C8ED72-EC1F-A161-6074-5C14426A2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Use </a:t>
            </a:r>
            <a:r>
              <a:rPr lang="de-DE" dirty="0" err="1">
                <a:hlinkClick r:id="rId2"/>
              </a:rPr>
              <a:t>sort_values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.</a:t>
            </a:r>
          </a:p>
          <a:p>
            <a:r>
              <a:rPr lang="en-US" dirty="0"/>
              <a:t>The "by" parameter must always be specified for </a:t>
            </a:r>
            <a:r>
              <a:rPr lang="en-US" dirty="0" err="1"/>
              <a:t>DataFrames</a:t>
            </a:r>
            <a:r>
              <a:rPr lang="en-US" dirty="0"/>
              <a:t>. This is not necessary for a series.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718C2BB-10F6-A652-CF34-554A4C8B8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874" y="4407565"/>
            <a:ext cx="2825594" cy="234049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9C20F90-8B2D-0411-10ED-E1E8613D7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289" y="4407565"/>
            <a:ext cx="3008824" cy="22962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C58B939-2946-38D4-8916-0BCD452CA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099" y="3682530"/>
            <a:ext cx="4143375" cy="466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76016598-CAF8-EDB2-614B-9B2BB7BD33F5}"/>
              </a:ext>
            </a:extLst>
          </p:cNvPr>
          <p:cNvSpPr/>
          <p:nvPr/>
        </p:nvSpPr>
        <p:spPr>
          <a:xfrm>
            <a:off x="5663967" y="550057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419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95140-96B4-279B-9C79-A1F07137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consecutive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DFE2B8-B89D-95A8-901F-0BBCC6BA2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 can be used to calculate the differences between two consecutive lines. The first index is filled with </a:t>
            </a:r>
            <a:r>
              <a:rPr lang="en-US" dirty="0" err="1"/>
              <a:t>NaN</a:t>
            </a:r>
            <a:r>
              <a:rPr lang="en-US" dirty="0"/>
              <a:t> or </a:t>
            </a:r>
            <a:r>
              <a:rPr lang="en-US" dirty="0" err="1"/>
              <a:t>NaT.</a:t>
            </a:r>
            <a:endParaRPr lang="en-US" dirty="0"/>
          </a:p>
          <a:p>
            <a:r>
              <a:rPr lang="en-US" dirty="0"/>
              <a:t>It is very well suited for determining time differences.</a:t>
            </a:r>
          </a:p>
          <a:p>
            <a:r>
              <a:rPr lang="en-US" dirty="0"/>
              <a:t>Data types of the result are float64 or </a:t>
            </a:r>
            <a:r>
              <a:rPr lang="en-US" dirty="0" err="1"/>
              <a:t>timediff</a:t>
            </a:r>
            <a:r>
              <a:rPr lang="en-US" dirty="0"/>
              <a:t>!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0FFC4DB0-D543-9B51-E623-9D2A1F22DA92}"/>
              </a:ext>
            </a:extLst>
          </p:cNvPr>
          <p:cNvGraphicFramePr>
            <a:graphicFrameLocks noGrp="1"/>
          </p:cNvGraphicFramePr>
          <p:nvPr/>
        </p:nvGraphicFramePr>
        <p:xfrm>
          <a:off x="1907405" y="4267835"/>
          <a:ext cx="25529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499">
                  <a:extLst>
                    <a:ext uri="{9D8B030D-6E8A-4147-A177-3AD203B41FA5}">
                      <a16:colId xmlns:a16="http://schemas.microsoft.com/office/drawing/2014/main" val="892452292"/>
                    </a:ext>
                  </a:extLst>
                </a:gridCol>
                <a:gridCol w="1276499">
                  <a:extLst>
                    <a:ext uri="{9D8B030D-6E8A-4147-A177-3AD203B41FA5}">
                      <a16:colId xmlns:a16="http://schemas.microsoft.com/office/drawing/2014/main" val="3869454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19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2021-01-01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608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2021-02-01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605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2021-03-01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02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2021-04-01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27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2021-05-01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323426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AE8AD2D-A65D-BD2B-084B-E61E55E0A97C}"/>
              </a:ext>
            </a:extLst>
          </p:cNvPr>
          <p:cNvGraphicFramePr>
            <a:graphicFrameLocks noGrp="1"/>
          </p:cNvGraphicFramePr>
          <p:nvPr/>
        </p:nvGraphicFramePr>
        <p:xfrm>
          <a:off x="7562595" y="4267835"/>
          <a:ext cx="25529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499">
                  <a:extLst>
                    <a:ext uri="{9D8B030D-6E8A-4147-A177-3AD203B41FA5}">
                      <a16:colId xmlns:a16="http://schemas.microsoft.com/office/drawing/2014/main" val="892452292"/>
                    </a:ext>
                  </a:extLst>
                </a:gridCol>
                <a:gridCol w="1276499">
                  <a:extLst>
                    <a:ext uri="{9D8B030D-6E8A-4147-A177-3AD203B41FA5}">
                      <a16:colId xmlns:a16="http://schemas.microsoft.com/office/drawing/2014/main" val="40385005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19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NaN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/>
                        <a:t>NaT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608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31 </a:t>
                      </a:r>
                      <a:r>
                        <a:rPr lang="de-DE" err="1"/>
                        <a:t>days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605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28 </a:t>
                      </a:r>
                      <a:r>
                        <a:rPr lang="de-DE" err="1"/>
                        <a:t>days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02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-14.0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31 </a:t>
                      </a:r>
                      <a:r>
                        <a:rPr lang="de-DE" err="1"/>
                        <a:t>days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27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30 </a:t>
                      </a:r>
                      <a:r>
                        <a:rPr lang="de-DE" err="1"/>
                        <a:t>days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323426"/>
                  </a:ext>
                </a:extLst>
              </a:tr>
            </a:tbl>
          </a:graphicData>
        </a:graphic>
      </p:graphicFrame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599A307-87CF-D510-05A3-837F003D579D}"/>
              </a:ext>
            </a:extLst>
          </p:cNvPr>
          <p:cNvSpPr/>
          <p:nvPr/>
        </p:nvSpPr>
        <p:spPr>
          <a:xfrm>
            <a:off x="5273905" y="517565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042AB0-AB1B-2003-A366-37D526598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090" y="4480884"/>
            <a:ext cx="1133475" cy="38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52BAB96-6E7D-584C-415D-7BB4F9D7C968}"/>
                  </a:ext>
                </a:extLst>
              </p:cNvPr>
              <p:cNvSpPr txBox="1"/>
              <p:nvPr/>
            </p:nvSpPr>
            <p:spPr>
              <a:xfrm>
                <a:off x="6829642" y="5052543"/>
                <a:ext cx="7300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5−5=</m:t>
                      </m:r>
                    </m:oMath>
                  </m:oMathPara>
                </a14:m>
                <a:endParaRPr lang="de-DE" sz="16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52BAB96-6E7D-584C-415D-7BB4F9D7C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642" y="5052543"/>
                <a:ext cx="730072" cy="246221"/>
              </a:xfrm>
              <a:prstGeom prst="rect">
                <a:avLst/>
              </a:prstGeom>
              <a:blipFill>
                <a:blip r:embed="rId3"/>
                <a:stretch>
                  <a:fillRect l="-6667" r="-1667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D73A84F-5D19-70D9-8E78-60C27E6D61CD}"/>
                  </a:ext>
                </a:extLst>
              </p:cNvPr>
              <p:cNvSpPr txBox="1"/>
              <p:nvPr/>
            </p:nvSpPr>
            <p:spPr>
              <a:xfrm>
                <a:off x="6716227" y="5440162"/>
                <a:ext cx="8438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0−5=</m:t>
                      </m:r>
                    </m:oMath>
                  </m:oMathPara>
                </a14:m>
                <a:endParaRPr lang="de-DE" sz="16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D73A84F-5D19-70D9-8E78-60C27E6D6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227" y="5440162"/>
                <a:ext cx="843884" cy="246221"/>
              </a:xfrm>
              <a:prstGeom prst="rect">
                <a:avLst/>
              </a:prstGeom>
              <a:blipFill>
                <a:blip r:embed="rId4"/>
                <a:stretch>
                  <a:fillRect l="-5797" r="-2174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2736E36-4586-5117-B3DD-F5DF0894CAA7}"/>
                  </a:ext>
                </a:extLst>
              </p:cNvPr>
              <p:cNvSpPr txBox="1"/>
              <p:nvPr/>
            </p:nvSpPr>
            <p:spPr>
              <a:xfrm>
                <a:off x="6553190" y="5813605"/>
                <a:ext cx="99777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−4−10=</m:t>
                      </m:r>
                    </m:oMath>
                  </m:oMathPara>
                </a14:m>
                <a:endParaRPr lang="de-DE" sz="16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2736E36-4586-5117-B3DD-F5DF0894C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190" y="5813605"/>
                <a:ext cx="997773" cy="246221"/>
              </a:xfrm>
              <a:prstGeom prst="rect">
                <a:avLst/>
              </a:prstGeom>
              <a:blipFill>
                <a:blip r:embed="rId5"/>
                <a:stretch>
                  <a:fillRect l="-610" r="-122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E3F06C73-6E5E-BEFA-73D5-DBDD269284D6}"/>
                  </a:ext>
                </a:extLst>
              </p:cNvPr>
              <p:cNvSpPr txBox="1"/>
              <p:nvPr/>
            </p:nvSpPr>
            <p:spPr>
              <a:xfrm>
                <a:off x="6326356" y="6187048"/>
                <a:ext cx="12081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−3−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16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E3F06C73-6E5E-BEFA-73D5-DBDD26928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356" y="6187048"/>
                <a:ext cx="1208151" cy="246221"/>
              </a:xfrm>
              <a:prstGeom prst="rect">
                <a:avLst/>
              </a:prstGeom>
              <a:blipFill>
                <a:blip r:embed="rId6"/>
                <a:stretch>
                  <a:fillRect l="-505" r="-101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6340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07F799-09D1-38F6-7942-58A2A99B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Filtering</a:t>
            </a:r>
            <a:r>
              <a:rPr lang="de-DE" dirty="0"/>
              <a:t> Data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DA5955-75E0-F482-885E-F6EA98011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hlinkClick r:id="rId2"/>
              </a:rPr>
              <a:t>Pandas.DataFrame.query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7379D9C-881E-5FD1-3C14-8B9C058F8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0" y="2342357"/>
            <a:ext cx="5803900" cy="14509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84B863-688E-B9CF-54EF-2F5793617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0" y="4310063"/>
            <a:ext cx="5803900" cy="145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99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16570B-A11B-15FD-0224-D7E0590A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wrapper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252FAD50-A4C6-80E4-1E21-26A4B8E283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549831"/>
              </p:ext>
            </p:extLst>
          </p:nvPr>
        </p:nvGraphicFramePr>
        <p:xfrm>
          <a:off x="838198" y="1455420"/>
          <a:ext cx="10515597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333">
                  <a:extLst>
                    <a:ext uri="{9D8B030D-6E8A-4147-A177-3AD203B41FA5}">
                      <a16:colId xmlns:a16="http://schemas.microsoft.com/office/drawing/2014/main" val="1589357065"/>
                    </a:ext>
                  </a:extLst>
                </a:gridCol>
                <a:gridCol w="4034117">
                  <a:extLst>
                    <a:ext uri="{9D8B030D-6E8A-4147-A177-3AD203B41FA5}">
                      <a16:colId xmlns:a16="http://schemas.microsoft.com/office/drawing/2014/main" val="3983735347"/>
                    </a:ext>
                  </a:extLst>
                </a:gridCol>
                <a:gridCol w="5314147">
                  <a:extLst>
                    <a:ext uri="{9D8B030D-6E8A-4147-A177-3AD203B41FA5}">
                      <a16:colId xmlns:a16="http://schemas.microsoft.com/office/drawing/2014/main" val="261350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Methode on 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Parameter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Callback Funktion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77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hlinkClick r:id="rId2"/>
                        </a:rPr>
                        <a:t>apply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Applies function to entire column/row.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function to entire column/row.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51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hlinkClick r:id="rId3"/>
                        </a:rPr>
                        <a:t>applymap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Cell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function on each cell.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548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hlinkClick r:id="rId4"/>
                        </a:rPr>
                        <a:t>aggregate</a:t>
                      </a:r>
                      <a:endParaRPr lang="de-DE" dirty="0"/>
                    </a:p>
                    <a:p>
                      <a:r>
                        <a:rPr lang="de-DE" dirty="0" err="1">
                          <a:hlinkClick r:id="rId5"/>
                        </a:rPr>
                        <a:t>agg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Column (default, axis=0),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Row (axis=1)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aggregation function to entire column/row.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20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hlinkClick r:id="rId6"/>
                        </a:rPr>
                        <a:t>transform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Column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(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default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axis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=0),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Row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(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axis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function to column/row. The result must be exactly the same size as the input.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718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hlinkClick r:id="rId7"/>
                        </a:rPr>
                        <a:t>assign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eaLnBrk="1" latinLnBrk="0" hangingPunct="1"/>
                      <a:r>
                        <a:rPr lang="de-DE" dirty="0">
                          <a:effectLst/>
                        </a:rPr>
                        <a:t>DataFrame</a:t>
                      </a:r>
                    </a:p>
                    <a:p>
                      <a:pPr rtl="0" eaLnBrk="1" latinLnBrk="0" hangingPunct="1"/>
                      <a:r>
                        <a:rPr lang="de-DE" dirty="0">
                          <a:effectLst/>
                        </a:rPr>
                        <a:t>(</a:t>
                      </a:r>
                      <a:r>
                        <a:rPr lang="en-US" dirty="0">
                          <a:effectLst/>
                        </a:rPr>
                        <a:t>A **Dictionary with column name and function is transferred</a:t>
                      </a:r>
                      <a:r>
                        <a:rPr lang="de-DE" dirty="0">
                          <a:effectLst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Invert methods to get new database columns.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305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hlinkClick r:id="rId8"/>
                        </a:rPr>
                        <a:t>pipe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eaLnBrk="1" latinLnBrk="0" hangingPunct="1"/>
                      <a:r>
                        <a:rPr lang="de-DE" dirty="0">
                          <a:effectLst/>
                        </a:rPr>
                        <a:t>DataFrame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aggregation function to entire DataFrame.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768489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C28DA457-5331-8E4F-0834-8EBEE65D6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710437"/>
              </p:ext>
            </p:extLst>
          </p:nvPr>
        </p:nvGraphicFramePr>
        <p:xfrm>
          <a:off x="838198" y="5591056"/>
          <a:ext cx="1051559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333">
                  <a:extLst>
                    <a:ext uri="{9D8B030D-6E8A-4147-A177-3AD203B41FA5}">
                      <a16:colId xmlns:a16="http://schemas.microsoft.com/office/drawing/2014/main" val="3139843709"/>
                    </a:ext>
                  </a:extLst>
                </a:gridCol>
                <a:gridCol w="4034117">
                  <a:extLst>
                    <a:ext uri="{9D8B030D-6E8A-4147-A177-3AD203B41FA5}">
                      <a16:colId xmlns:a16="http://schemas.microsoft.com/office/drawing/2014/main" val="1725045690"/>
                    </a:ext>
                  </a:extLst>
                </a:gridCol>
                <a:gridCol w="5314147">
                  <a:extLst>
                    <a:ext uri="{9D8B030D-6E8A-4147-A177-3AD203B41FA5}">
                      <a16:colId xmlns:a16="http://schemas.microsoft.com/office/drawing/2014/main" val="1530126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Method on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Parameter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Callback Funktion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Explanation</a:t>
                      </a:r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50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hlinkClick r:id="rId9"/>
                        </a:rPr>
                        <a:t>map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Cell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dictionary or function to values.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842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1547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42B88-7A84-9ECA-1B57-46E24EEC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1E191-4625-7F31-A530-F649072EE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more easily use self-defined methods via </a:t>
            </a:r>
            <a:r>
              <a:rPr lang="en-US" dirty="0" err="1"/>
              <a:t>DataFrames</a:t>
            </a:r>
            <a:r>
              <a:rPr lang="en-US" dirty="0"/>
              <a:t> and Series, these can be added as class methods.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CEB064-3515-415A-307E-F4E35836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700" y="3543705"/>
            <a:ext cx="5945598" cy="2716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380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3BC152-5F5D-8BB2-B46B-3661219B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Plotting</a:t>
            </a:r>
            <a:r>
              <a:rPr lang="de-DE" dirty="0"/>
              <a:t> a DataFrame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7D4FA2-C63A-EB15-6F86-BDF5CDD21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r>
              <a:rPr lang="en-US" dirty="0" err="1"/>
              <a:t>DataFrames</a:t>
            </a:r>
            <a:r>
              <a:rPr lang="en-US" dirty="0"/>
              <a:t> can be easily transformed and displayed using the </a:t>
            </a:r>
            <a:r>
              <a:rPr lang="en-US" dirty="0">
                <a:hlinkClick r:id="rId2"/>
              </a:rPr>
              <a:t>plot</a:t>
            </a:r>
            <a:r>
              <a:rPr lang="en-US" dirty="0"/>
              <a:t> method in Matplotlib-Axis.</a:t>
            </a:r>
          </a:p>
          <a:p>
            <a:r>
              <a:rPr lang="en-US" dirty="0"/>
              <a:t>There are a number of possible diagrams: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26D0D3-276B-948C-19E5-04DBD3B1E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991" y="3429000"/>
            <a:ext cx="3162300" cy="30765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71BA6F2-7214-F643-5992-4EF735FEB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877" y="2825750"/>
            <a:ext cx="3124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17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A1EDA-56BF-3A6A-EC34-3F3464D12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Scatter</a:t>
            </a:r>
            <a:r>
              <a:rPr lang="de-DE" dirty="0"/>
              <a:t> Plot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FB937B-B137-7D21-19E7-5A028AAF4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2A6F459-6B62-D948-72E8-B2A0221B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1745582"/>
            <a:ext cx="7094621" cy="3158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374E3BB-34F8-40E7-2624-11983A57D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612" y="2139950"/>
            <a:ext cx="54387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20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7EED9E-3E03-6D13-49B5-AC9CA42DA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60FC0C-AC3B-FFBF-9D88-C4C59F25F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DA4245-C369-52EB-2EF2-AD68B34BA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162300" cy="46291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9172D0C-4DED-6051-5185-197F9FD27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922" y="2139950"/>
            <a:ext cx="53625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12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FEE800-2EC5-603C-6D87-33C2CEAC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Bar Plot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1D1165-681D-2C05-786A-22132CDEE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D74D0F-54C7-DFB0-E51F-1BEFA4BB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151" y="2140952"/>
            <a:ext cx="5086350" cy="42672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26F80E0-2C7B-AF60-D15C-C7E16AD42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19" y="1420271"/>
            <a:ext cx="6830124" cy="33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59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6F9F4F-7161-7C5E-6D12-1EBF23B13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48D049-8A71-6C42-8616-0B4BBF09C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Definition: Machine learning is a branch of AI that enables computers to learn and make predictions </a:t>
            </a:r>
            <a:r>
              <a:rPr lang="en-US" b="1" dirty="0"/>
              <a:t>without explicit programming</a:t>
            </a:r>
            <a:r>
              <a:rPr lang="en-US" dirty="0"/>
              <a:t>.</a:t>
            </a:r>
          </a:p>
          <a:p>
            <a:r>
              <a:rPr lang="en-US" dirty="0"/>
              <a:t>Learning process: It involves training algorithms with data to recognize patterns and make accurate predictions.</a:t>
            </a:r>
          </a:p>
          <a:p>
            <a:r>
              <a:rPr lang="en-US" dirty="0"/>
              <a:t>Types: </a:t>
            </a:r>
            <a:r>
              <a:rPr lang="en-US" b="1" dirty="0"/>
              <a:t>Supervised, unsupervised</a:t>
            </a:r>
            <a:r>
              <a:rPr lang="en-US" dirty="0"/>
              <a:t>, semi-supervised, reinforcement, and deep learning.</a:t>
            </a:r>
          </a:p>
          <a:p>
            <a:r>
              <a:rPr lang="en-US" dirty="0"/>
              <a:t>Applications: Healthcare, finance, marketing, autonomous vehicles, image recognition, natural language processing, recommendation systems, and fraud detection.</a:t>
            </a:r>
          </a:p>
          <a:p>
            <a:r>
              <a:rPr lang="en-US" dirty="0"/>
              <a:t>Challenges: data quality, bias, interpretability, ethics, and privacy.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7111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523F5-7CDE-7C18-AAD7-8CB33064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Connection </a:t>
            </a:r>
            <a:r>
              <a:rPr lang="de-DE" dirty="0" err="1"/>
              <a:t>to</a:t>
            </a:r>
            <a:r>
              <a:rPr lang="de-DE" dirty="0"/>
              <a:t> Numpy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A60E2-539F-6214-EF22-F10ADB159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all </a:t>
            </a:r>
            <a:r>
              <a:rPr lang="en-US" dirty="0" err="1"/>
              <a:t>DataFrames</a:t>
            </a:r>
            <a:r>
              <a:rPr lang="en-US" dirty="0"/>
              <a:t>/Series are also </a:t>
            </a:r>
            <a:r>
              <a:rPr lang="en-US" dirty="0" err="1"/>
              <a:t>numpy</a:t>
            </a:r>
            <a:r>
              <a:rPr lang="en-US" dirty="0"/>
              <a:t> arrays, all </a:t>
            </a:r>
            <a:r>
              <a:rPr lang="en-US" dirty="0" err="1"/>
              <a:t>numpy</a:t>
            </a:r>
            <a:r>
              <a:rPr lang="en-US" dirty="0"/>
              <a:t> functions can be applied to them.</a:t>
            </a:r>
          </a:p>
          <a:p>
            <a:r>
              <a:rPr lang="en-US" dirty="0"/>
              <a:t>This can even lead to very good running times.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7819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C94D3-A093-7311-A2CE-1475203B7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5">
                <a:extLst>
                  <a:ext uri="{FF2B5EF4-FFF2-40B4-BE49-F238E27FC236}">
                    <a16:creationId xmlns:a16="http://schemas.microsoft.com/office/drawing/2014/main" id="{EC4167DE-04F2-451D-F461-CCFF9DB5F0D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88980931"/>
                  </p:ext>
                </p:extLst>
              </p:nvPr>
            </p:nvGraphicFramePr>
            <p:xfrm>
              <a:off x="838200" y="1825625"/>
              <a:ext cx="10515596" cy="457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05000">
                      <a:extLst>
                        <a:ext uri="{9D8B030D-6E8A-4147-A177-3AD203B41FA5}">
                          <a16:colId xmlns:a16="http://schemas.microsoft.com/office/drawing/2014/main" val="2792444535"/>
                        </a:ext>
                      </a:extLst>
                    </a:gridCol>
                    <a:gridCol w="2217906">
                      <a:extLst>
                        <a:ext uri="{9D8B030D-6E8A-4147-A177-3AD203B41FA5}">
                          <a16:colId xmlns:a16="http://schemas.microsoft.com/office/drawing/2014/main" val="3191608207"/>
                        </a:ext>
                      </a:extLst>
                    </a:gridCol>
                    <a:gridCol w="3063085">
                      <a:extLst>
                        <a:ext uri="{9D8B030D-6E8A-4147-A177-3AD203B41FA5}">
                          <a16:colId xmlns:a16="http://schemas.microsoft.com/office/drawing/2014/main" val="3617940654"/>
                        </a:ext>
                      </a:extLst>
                    </a:gridCol>
                    <a:gridCol w="3329605">
                      <a:extLst>
                        <a:ext uri="{9D8B030D-6E8A-4147-A177-3AD203B41FA5}">
                          <a16:colId xmlns:a16="http://schemas.microsoft.com/office/drawing/2014/main" val="18287879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Scale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level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Allowed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Operations</a:t>
                          </a:r>
                          <a:endParaRPr lang="de-DE" dirty="0"/>
                        </a:p>
                        <a:p>
                          <a:endParaRPr lang="de-DE" dirty="0"/>
                        </a:p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Example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Question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determine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scaling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9475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nominal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=,</m:t>
                                </m:r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gender</a:t>
                          </a:r>
                          <a:r>
                            <a:rPr lang="de-DE" dirty="0"/>
                            <a:t>,</a:t>
                          </a:r>
                        </a:p>
                        <a:p>
                          <a:r>
                            <a:rPr lang="de-DE" dirty="0" err="1"/>
                            <a:t>names</a:t>
                          </a:r>
                          <a:r>
                            <a:rPr lang="de-DE" dirty="0"/>
                            <a:t>,</a:t>
                          </a:r>
                        </a:p>
                        <a:p>
                          <a:r>
                            <a:rPr lang="de-DE" dirty="0" err="1"/>
                            <a:t>colours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question needed as everything is nominally scaled!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6325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ordinal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≠,</m:t>
                                </m:r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&lt;,&gt;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grades,</a:t>
                          </a:r>
                        </a:p>
                        <a:p>
                          <a:r>
                            <a:rPr lang="de-DE" dirty="0" err="1"/>
                            <a:t>customer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satisfaction</a:t>
                          </a:r>
                          <a:r>
                            <a:rPr lang="de-DE" dirty="0"/>
                            <a:t>, Rank (</a:t>
                          </a:r>
                          <a:r>
                            <a:rPr lang="de-DE" dirty="0" err="1"/>
                            <a:t>military</a:t>
                          </a:r>
                          <a:r>
                            <a:rPr lang="de-DE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there a (natural) order?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65550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interval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≠,&lt;,&gt;,</m:t>
                                </m:r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+,−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temperature</a:t>
                          </a:r>
                          <a:r>
                            <a:rPr lang="de-DE" dirty="0"/>
                            <a:t> °C</a:t>
                          </a:r>
                        </a:p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 addition/subtraction of two characteristic values always a meaningful characteristic value?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770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ratio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≠,&lt;,&gt;,+,−,</m:t>
                                </m:r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⋅,÷</m:t>
                                </m:r>
                              </m:oMath>
                            </m:oMathPara>
                          </a14:m>
                          <a:endParaRPr lang="de-DE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temperature</a:t>
                          </a:r>
                          <a:r>
                            <a:rPr lang="de-DE" dirty="0"/>
                            <a:t> in </a:t>
                          </a:r>
                          <a:r>
                            <a:rPr lang="de-DE" dirty="0" err="1"/>
                            <a:t>Kalvin</a:t>
                          </a:r>
                          <a:endParaRPr lang="de-DE" dirty="0"/>
                        </a:p>
                        <a:p>
                          <a:r>
                            <a:rPr lang="de-DE" dirty="0" err="1"/>
                            <a:t>age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</m:d>
                            </m:oMath>
                          </a14:m>
                          <a:endParaRPr lang="de-DE" b="0" dirty="0">
                            <a:ea typeface="Cambria Math" panose="02040503050406030204" pitchFamily="18" charset="0"/>
                          </a:endParaRPr>
                        </a:p>
                        <a:p>
                          <a:r>
                            <a:rPr lang="de-DE" dirty="0" err="1"/>
                            <a:t>Number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of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children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{0,1,2,…}</m:t>
                              </m:r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Can I double/halve a characteristic? (Is there a zero?)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2787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5">
                <a:extLst>
                  <a:ext uri="{FF2B5EF4-FFF2-40B4-BE49-F238E27FC236}">
                    <a16:creationId xmlns:a16="http://schemas.microsoft.com/office/drawing/2014/main" id="{EC4167DE-04F2-451D-F461-CCFF9DB5F0D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88980931"/>
                  </p:ext>
                </p:extLst>
              </p:nvPr>
            </p:nvGraphicFramePr>
            <p:xfrm>
              <a:off x="838200" y="1825625"/>
              <a:ext cx="10515596" cy="457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05000">
                      <a:extLst>
                        <a:ext uri="{9D8B030D-6E8A-4147-A177-3AD203B41FA5}">
                          <a16:colId xmlns:a16="http://schemas.microsoft.com/office/drawing/2014/main" val="2792444535"/>
                        </a:ext>
                      </a:extLst>
                    </a:gridCol>
                    <a:gridCol w="2217906">
                      <a:extLst>
                        <a:ext uri="{9D8B030D-6E8A-4147-A177-3AD203B41FA5}">
                          <a16:colId xmlns:a16="http://schemas.microsoft.com/office/drawing/2014/main" val="3191608207"/>
                        </a:ext>
                      </a:extLst>
                    </a:gridCol>
                    <a:gridCol w="3063085">
                      <a:extLst>
                        <a:ext uri="{9D8B030D-6E8A-4147-A177-3AD203B41FA5}">
                          <a16:colId xmlns:a16="http://schemas.microsoft.com/office/drawing/2014/main" val="3617940654"/>
                        </a:ext>
                      </a:extLst>
                    </a:gridCol>
                    <a:gridCol w="3329605">
                      <a:extLst>
                        <a:ext uri="{9D8B030D-6E8A-4147-A177-3AD203B41FA5}">
                          <a16:colId xmlns:a16="http://schemas.microsoft.com/office/drawing/2014/main" val="1828787959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Scale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level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Allowed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Operations</a:t>
                          </a:r>
                          <a:endParaRPr lang="de-DE" dirty="0"/>
                        </a:p>
                        <a:p>
                          <a:endParaRPr lang="de-DE" dirty="0"/>
                        </a:p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Example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Question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determine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scaling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94756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nominal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6264" t="-103333" r="-289286" b="-3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gender</a:t>
                          </a:r>
                          <a:r>
                            <a:rPr lang="de-DE" dirty="0"/>
                            <a:t>,</a:t>
                          </a:r>
                        </a:p>
                        <a:p>
                          <a:r>
                            <a:rPr lang="de-DE" dirty="0" err="1"/>
                            <a:t>names</a:t>
                          </a:r>
                          <a:r>
                            <a:rPr lang="de-DE" dirty="0"/>
                            <a:t>,</a:t>
                          </a:r>
                        </a:p>
                        <a:p>
                          <a:r>
                            <a:rPr lang="de-DE" dirty="0" err="1"/>
                            <a:t>colours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question needed as everything is nominally scaled!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6325246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ordinal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6264" t="-201987" r="-289286" b="-208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grades,</a:t>
                          </a:r>
                        </a:p>
                        <a:p>
                          <a:r>
                            <a:rPr lang="de-DE" dirty="0" err="1"/>
                            <a:t>customer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satisfaction</a:t>
                          </a:r>
                          <a:r>
                            <a:rPr lang="de-DE" dirty="0"/>
                            <a:t>, Rank (</a:t>
                          </a:r>
                          <a:r>
                            <a:rPr lang="de-DE" dirty="0" err="1"/>
                            <a:t>military</a:t>
                          </a:r>
                          <a:r>
                            <a:rPr lang="de-DE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there a (natural) order?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655508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interval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6264" t="-304000" r="-289286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temperature</a:t>
                          </a:r>
                          <a:r>
                            <a:rPr lang="de-DE" dirty="0"/>
                            <a:t> °C</a:t>
                          </a:r>
                        </a:p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 addition/subtraction of two characteristic values always a meaningful characteristic value?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770099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ratio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6264" t="-404000" r="-289286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35060" t="-404000" r="-109761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Can I double/halve a characteristic? (Is there a zero?)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2787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B8C4E6B7-89D6-AAF4-6632-FE7221E7F106}"/>
              </a:ext>
            </a:extLst>
          </p:cNvPr>
          <p:cNvSpPr/>
          <p:nvPr/>
        </p:nvSpPr>
        <p:spPr>
          <a:xfrm rot="16200000">
            <a:off x="-399679" y="5159747"/>
            <a:ext cx="1838596" cy="6371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metric</a:t>
            </a:r>
            <a:r>
              <a:rPr lang="de-DE" dirty="0"/>
              <a:t> / </a:t>
            </a:r>
            <a:r>
              <a:rPr lang="de-DE" dirty="0" err="1"/>
              <a:t>cardinal</a:t>
            </a:r>
            <a:r>
              <a:rPr lang="de-DE" dirty="0"/>
              <a:t> </a:t>
            </a:r>
            <a:r>
              <a:rPr lang="de-DE" dirty="0" err="1"/>
              <a:t>scaled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0CB07A-B62B-0076-F88B-2CEC900BB551}"/>
              </a:ext>
            </a:extLst>
          </p:cNvPr>
          <p:cNvSpPr txBox="1"/>
          <p:nvPr/>
        </p:nvSpPr>
        <p:spPr>
          <a:xfrm>
            <a:off x="8214733" y="566241"/>
            <a:ext cx="3289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Scales build on each other!</a:t>
            </a:r>
          </a:p>
          <a:p>
            <a:r>
              <a:rPr lang="en-US" dirty="0"/>
              <a:t>E.g.: everything that is scaled ordinal is also scaled nominal.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2EDDC39-2DD3-CA67-1479-63D340F0D43C}"/>
              </a:ext>
            </a:extLst>
          </p:cNvPr>
          <p:cNvSpPr/>
          <p:nvPr/>
        </p:nvSpPr>
        <p:spPr>
          <a:xfrm rot="16200000">
            <a:off x="10993030" y="3107142"/>
            <a:ext cx="1358694" cy="6371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Qualitative / </a:t>
            </a:r>
            <a:r>
              <a:rPr lang="de-DE" sz="1200" dirty="0" err="1"/>
              <a:t>categorical</a:t>
            </a:r>
            <a:endParaRPr lang="de-DE" sz="12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09CE75A-6239-578D-40C9-E3FDE53D957F}"/>
              </a:ext>
            </a:extLst>
          </p:cNvPr>
          <p:cNvSpPr/>
          <p:nvPr/>
        </p:nvSpPr>
        <p:spPr>
          <a:xfrm rot="16200000">
            <a:off x="10526100" y="4932767"/>
            <a:ext cx="2292552" cy="6371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Quantitative / </a:t>
            </a:r>
            <a:r>
              <a:rPr lang="de-DE" sz="1200" dirty="0" err="1"/>
              <a:t>numeric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488718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FB43E4-3DB7-5466-B1B9-8291937B5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continuity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20B61461-ECD8-F27D-5C51-DC8512465A6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04379096"/>
                  </p:ext>
                </p:extLst>
              </p:nvPr>
            </p:nvGraphicFramePr>
            <p:xfrm>
              <a:off x="838200" y="1825625"/>
              <a:ext cx="10515596" cy="4754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8617">
                      <a:extLst>
                        <a:ext uri="{9D8B030D-6E8A-4147-A177-3AD203B41FA5}">
                          <a16:colId xmlns:a16="http://schemas.microsoft.com/office/drawing/2014/main" val="3467458079"/>
                        </a:ext>
                      </a:extLst>
                    </a:gridCol>
                    <a:gridCol w="3761362">
                      <a:extLst>
                        <a:ext uri="{9D8B030D-6E8A-4147-A177-3AD203B41FA5}">
                          <a16:colId xmlns:a16="http://schemas.microsoft.com/office/drawing/2014/main" val="3161558414"/>
                        </a:ext>
                      </a:extLst>
                    </a:gridCol>
                    <a:gridCol w="2645923">
                      <a:extLst>
                        <a:ext uri="{9D8B030D-6E8A-4147-A177-3AD203B41FA5}">
                          <a16:colId xmlns:a16="http://schemas.microsoft.com/office/drawing/2014/main" val="3059937443"/>
                        </a:ext>
                      </a:extLst>
                    </a:gridCol>
                    <a:gridCol w="2689694">
                      <a:extLst>
                        <a:ext uri="{9D8B030D-6E8A-4147-A177-3AD203B41FA5}">
                          <a16:colId xmlns:a16="http://schemas.microsoft.com/office/drawing/2014/main" val="15004755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continuität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Explanation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Example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Question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determine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continuitty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79737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discret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number of characteristics can be </a:t>
                          </a:r>
                          <a:r>
                            <a:rPr lang="en-US" b="1" dirty="0"/>
                            <a:t>counted</a:t>
                          </a:r>
                          <a:r>
                            <a:rPr lang="en-US" dirty="0"/>
                            <a:t>. So either finitely many or as many as there are natural numbers </a:t>
                          </a:r>
                          <a:r>
                            <a:rPr lang="de-DE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ℕ</m:t>
                              </m:r>
                            </m:oMath>
                          </a14:m>
                          <a:r>
                            <a:rPr lang="de-DE" dirty="0"/>
                            <a:t>).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school grades (finally)</a:t>
                          </a:r>
                        </a:p>
                        <a:p>
                          <a:r>
                            <a:rPr lang="en-US" dirty="0"/>
                            <a:t>customer review,</a:t>
                          </a:r>
                        </a:p>
                        <a:p>
                          <a:r>
                            <a:rPr lang="en-US" dirty="0"/>
                            <a:t>Year of birth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there a finite number of characteristics?</a:t>
                          </a:r>
                        </a:p>
                        <a:p>
                          <a:r>
                            <a:rPr lang="en-US" i="1" dirty="0"/>
                            <a:t>or</a:t>
                          </a:r>
                        </a:p>
                        <a:p>
                          <a:r>
                            <a:rPr lang="en-US" dirty="0"/>
                            <a:t>Is</a:t>
                          </a:r>
                          <a:r>
                            <a:rPr lang="en-US" b="1" dirty="0"/>
                            <a:t>n't</a:t>
                          </a:r>
                          <a:r>
                            <a:rPr lang="en-US" dirty="0"/>
                            <a:t> there always another characteristic between two characteristics?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323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Continuous</a:t>
                          </a:r>
                          <a:r>
                            <a:rPr lang="de-DE" dirty="0"/>
                            <a:t> (d: „stetig“)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The </a:t>
                          </a:r>
                          <a:r>
                            <a:rPr lang="de-DE" dirty="0" err="1"/>
                            <a:t>number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charactaristic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values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are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b="1" dirty="0"/>
                            <a:t>not </a:t>
                          </a:r>
                          <a:r>
                            <a:rPr lang="de-DE" b="1" dirty="0" err="1"/>
                            <a:t>countable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work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there always another characteristic between two characteristics?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8932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quasi-</a:t>
                          </a:r>
                          <a:r>
                            <a:rPr lang="de-DE" dirty="0" err="1"/>
                            <a:t>continuous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manifestations of the characteristic that occur are actually always discrete, but we consider them to be continuous because of the large number of manifestations.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gross income</a:t>
                          </a:r>
                        </a:p>
                        <a:p>
                          <a:r>
                            <a:rPr lang="en-US" dirty="0"/>
                            <a:t>delays in minutes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 feature actually discrete, but the distances between two characteristics are negligible?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0665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20B61461-ECD8-F27D-5C51-DC8512465A6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04379096"/>
                  </p:ext>
                </p:extLst>
              </p:nvPr>
            </p:nvGraphicFramePr>
            <p:xfrm>
              <a:off x="838200" y="1825625"/>
              <a:ext cx="10515596" cy="4754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8617">
                      <a:extLst>
                        <a:ext uri="{9D8B030D-6E8A-4147-A177-3AD203B41FA5}">
                          <a16:colId xmlns:a16="http://schemas.microsoft.com/office/drawing/2014/main" val="3467458079"/>
                        </a:ext>
                      </a:extLst>
                    </a:gridCol>
                    <a:gridCol w="3761362">
                      <a:extLst>
                        <a:ext uri="{9D8B030D-6E8A-4147-A177-3AD203B41FA5}">
                          <a16:colId xmlns:a16="http://schemas.microsoft.com/office/drawing/2014/main" val="3161558414"/>
                        </a:ext>
                      </a:extLst>
                    </a:gridCol>
                    <a:gridCol w="2645923">
                      <a:extLst>
                        <a:ext uri="{9D8B030D-6E8A-4147-A177-3AD203B41FA5}">
                          <a16:colId xmlns:a16="http://schemas.microsoft.com/office/drawing/2014/main" val="3059937443"/>
                        </a:ext>
                      </a:extLst>
                    </a:gridCol>
                    <a:gridCol w="2689694">
                      <a:extLst>
                        <a:ext uri="{9D8B030D-6E8A-4147-A177-3AD203B41FA5}">
                          <a16:colId xmlns:a16="http://schemas.microsoft.com/office/drawing/2014/main" val="150047557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continuität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Explanation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Example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Question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determine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continuitty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7973724"/>
                      </a:ext>
                    </a:extLst>
                  </a:tr>
                  <a:tr h="173736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discret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7925" t="-38462" r="-142626" b="-1416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school grades (finally)</a:t>
                          </a:r>
                        </a:p>
                        <a:p>
                          <a:r>
                            <a:rPr lang="en-US" dirty="0"/>
                            <a:t>customer review,</a:t>
                          </a:r>
                        </a:p>
                        <a:p>
                          <a:r>
                            <a:rPr lang="en-US" dirty="0"/>
                            <a:t>Year of birth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there a finite number of characteristics?</a:t>
                          </a:r>
                        </a:p>
                        <a:p>
                          <a:r>
                            <a:rPr lang="en-US" i="1" dirty="0"/>
                            <a:t>or</a:t>
                          </a:r>
                        </a:p>
                        <a:p>
                          <a:r>
                            <a:rPr lang="en-US" dirty="0"/>
                            <a:t>Is</a:t>
                          </a:r>
                          <a:r>
                            <a:rPr lang="en-US" b="1" dirty="0"/>
                            <a:t>n't</a:t>
                          </a:r>
                          <a:r>
                            <a:rPr lang="en-US" dirty="0"/>
                            <a:t> there always another characteristic between two characteristics?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3230130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Continuous</a:t>
                          </a:r>
                          <a:r>
                            <a:rPr lang="de-DE" dirty="0"/>
                            <a:t> (d: „stetig“)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The </a:t>
                          </a:r>
                          <a:r>
                            <a:rPr lang="de-DE" dirty="0" err="1"/>
                            <a:t>number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charactaristic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values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are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b="1" dirty="0"/>
                            <a:t>not </a:t>
                          </a:r>
                          <a:r>
                            <a:rPr lang="de-DE" b="1" dirty="0" err="1"/>
                            <a:t>countable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work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there always another characteristic between two characteristics?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8932901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quasi-</a:t>
                          </a:r>
                          <a:r>
                            <a:rPr lang="de-DE" dirty="0" err="1"/>
                            <a:t>continuous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manifestations of the characteristic that occur are actually always discrete, but we consider them to be continuous because of the large number of manifestations.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gross income</a:t>
                          </a:r>
                        </a:p>
                        <a:p>
                          <a:r>
                            <a:rPr lang="en-US" dirty="0"/>
                            <a:t>delays in minutes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 feature actually discrete, but the distances between two characteristics are negligible?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0665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F7413BDB-F7FC-1EA7-2E0A-B5D22EC73FA7}"/>
              </a:ext>
            </a:extLst>
          </p:cNvPr>
          <p:cNvSpPr txBox="1"/>
          <p:nvPr/>
        </p:nvSpPr>
        <p:spPr>
          <a:xfrm>
            <a:off x="7374835" y="238539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19.99    20.00</a:t>
            </a:r>
          </a:p>
        </p:txBody>
      </p:sp>
    </p:spTree>
    <p:extLst>
      <p:ext uri="{BB962C8B-B14F-4D97-AF65-F5344CB8AC3E}">
        <p14:creationId xmlns:p14="http://schemas.microsoft.com/office/powerpoint/2010/main" val="1871031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37057-922A-7EE3-1CBE-D69B206B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Important</a:t>
            </a:r>
            <a:r>
              <a:rPr lang="it-IT" dirty="0"/>
              <a:t> data </a:t>
            </a:r>
            <a:r>
              <a:rPr lang="it-IT" dirty="0" err="1"/>
              <a:t>types</a:t>
            </a:r>
            <a:r>
              <a:rPr lang="it-IT" dirty="0"/>
              <a:t> in </a:t>
            </a:r>
            <a:r>
              <a:rPr lang="it-IT" dirty="0" err="1"/>
              <a:t>pandas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2BB9DF75-236A-FDB7-6E40-6B30625458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6758438"/>
              </p:ext>
            </p:extLst>
          </p:nvPr>
        </p:nvGraphicFramePr>
        <p:xfrm>
          <a:off x="838200" y="1825625"/>
          <a:ext cx="10515600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783">
                  <a:extLst>
                    <a:ext uri="{9D8B030D-6E8A-4147-A177-3AD203B41FA5}">
                      <a16:colId xmlns:a16="http://schemas.microsoft.com/office/drawing/2014/main" val="649479882"/>
                    </a:ext>
                  </a:extLst>
                </a:gridCol>
                <a:gridCol w="3979600">
                  <a:extLst>
                    <a:ext uri="{9D8B030D-6E8A-4147-A177-3AD203B41FA5}">
                      <a16:colId xmlns:a16="http://schemas.microsoft.com/office/drawing/2014/main" val="2857755103"/>
                    </a:ext>
                  </a:extLst>
                </a:gridCol>
                <a:gridCol w="2926633">
                  <a:extLst>
                    <a:ext uri="{9D8B030D-6E8A-4147-A177-3AD203B41FA5}">
                      <a16:colId xmlns:a16="http://schemas.microsoft.com/office/drawing/2014/main" val="1297133210"/>
                    </a:ext>
                  </a:extLst>
                </a:gridCol>
                <a:gridCol w="1827584">
                  <a:extLst>
                    <a:ext uri="{9D8B030D-6E8A-4147-A177-3AD203B41FA5}">
                      <a16:colId xmlns:a16="http://schemas.microsoft.com/office/drawing/2014/main" val="735403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Datentyp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Skalierung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Kontinuität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461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int64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Integer </a:t>
                      </a:r>
                      <a:r>
                        <a:rPr lang="de-DE" dirty="0" err="1"/>
                        <a:t>with</a:t>
                      </a:r>
                      <a:r>
                        <a:rPr lang="de-DE" dirty="0"/>
                        <a:t>  64-Bit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ratio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except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division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discret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611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float64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floating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point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numbers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with</a:t>
                      </a:r>
                      <a:r>
                        <a:rPr lang="de-DE" dirty="0"/>
                        <a:t> 64-Bit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ratio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quasi-</a:t>
                      </a:r>
                      <a:r>
                        <a:rPr lang="de-DE" dirty="0" err="1"/>
                        <a:t>continous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978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object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contain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everything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default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when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reading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strings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ordinal (alphabetisch)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discret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845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string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strings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ordinal (alphabetisch)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discret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bool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boolean</a:t>
                      </a:r>
                      <a:r>
                        <a:rPr lang="de-DE" dirty="0"/>
                        <a:t> (True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False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ordinal</a:t>
                      </a:r>
                    </a:p>
                    <a:p>
                      <a:r>
                        <a:rPr lang="de-DE" dirty="0"/>
                        <a:t>(</a:t>
                      </a:r>
                      <a:r>
                        <a:rPr lang="de-DE" dirty="0" err="1"/>
                        <a:t>False</a:t>
                      </a:r>
                      <a:r>
                        <a:rPr lang="de-DE" dirty="0"/>
                        <a:t> &lt; True, </a:t>
                      </a:r>
                      <a:r>
                        <a:rPr lang="de-DE" dirty="0" err="1"/>
                        <a:t>because</a:t>
                      </a:r>
                      <a:r>
                        <a:rPr lang="de-DE" dirty="0"/>
                        <a:t>: 0 &lt;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discret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24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datetime64[</a:t>
                      </a:r>
                      <a:r>
                        <a:rPr lang="de-DE" err="1"/>
                        <a:t>ns</a:t>
                      </a:r>
                      <a:r>
                        <a:rPr lang="de-DE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Dates and time in </a:t>
                      </a:r>
                      <a:r>
                        <a:rPr lang="de-DE" dirty="0" err="1"/>
                        <a:t>nanosec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interval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quasi-</a:t>
                      </a:r>
                      <a:r>
                        <a:rPr lang="de-DE" dirty="0" err="1"/>
                        <a:t>continous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789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timedelta</a:t>
                      </a:r>
                      <a:r>
                        <a:rPr lang="de-DE"/>
                        <a:t>[</a:t>
                      </a:r>
                      <a:r>
                        <a:rPr lang="de-DE" err="1"/>
                        <a:t>ns</a:t>
                      </a:r>
                      <a:r>
                        <a:rPr lang="de-DE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timedifference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nanosek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ratio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quasi-</a:t>
                      </a:r>
                      <a:r>
                        <a:rPr lang="de-DE" dirty="0" err="1"/>
                        <a:t>continous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313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category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Optimized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type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finite nominal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ordinal </a:t>
                      </a:r>
                      <a:r>
                        <a:rPr lang="de-DE" dirty="0" err="1"/>
                        <a:t>data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nominal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discret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0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675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AC9E8-C0C3-0CEC-3DB0-3C9C7119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Positional</a:t>
            </a:r>
            <a:r>
              <a:rPr lang="de-DE" dirty="0"/>
              <a:t> Parameters /</a:t>
            </a:r>
            <a:br>
              <a:rPr lang="de-DE" dirty="0"/>
            </a:br>
            <a:r>
              <a:rPr lang="de-DE" dirty="0"/>
              <a:t> Central </a:t>
            </a:r>
            <a:r>
              <a:rPr lang="de-DE" dirty="0" err="1"/>
              <a:t>Tendancy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88E725C5-D87B-862E-F428-5C379955103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96450437"/>
                  </p:ext>
                </p:extLst>
              </p:nvPr>
            </p:nvGraphicFramePr>
            <p:xfrm>
              <a:off x="838200" y="2201628"/>
              <a:ext cx="10515601" cy="43958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07723">
                      <a:extLst>
                        <a:ext uri="{9D8B030D-6E8A-4147-A177-3AD203B41FA5}">
                          <a16:colId xmlns:a16="http://schemas.microsoft.com/office/drawing/2014/main" val="1348027623"/>
                        </a:ext>
                      </a:extLst>
                    </a:gridCol>
                    <a:gridCol w="2521912">
                      <a:extLst>
                        <a:ext uri="{9D8B030D-6E8A-4147-A177-3AD203B41FA5}">
                          <a16:colId xmlns:a16="http://schemas.microsoft.com/office/drawing/2014/main" val="3032156506"/>
                        </a:ext>
                      </a:extLst>
                    </a:gridCol>
                    <a:gridCol w="2969616">
                      <a:extLst>
                        <a:ext uri="{9D8B030D-6E8A-4147-A177-3AD203B41FA5}">
                          <a16:colId xmlns:a16="http://schemas.microsoft.com/office/drawing/2014/main" val="3576273151"/>
                        </a:ext>
                      </a:extLst>
                    </a:gridCol>
                    <a:gridCol w="1134140">
                      <a:extLst>
                        <a:ext uri="{9D8B030D-6E8A-4147-A177-3AD203B41FA5}">
                          <a16:colId xmlns:a16="http://schemas.microsoft.com/office/drawing/2014/main" val="3409873167"/>
                        </a:ext>
                      </a:extLst>
                    </a:gridCol>
                    <a:gridCol w="2082210">
                      <a:extLst>
                        <a:ext uri="{9D8B030D-6E8A-4147-A177-3AD203B41FA5}">
                          <a16:colId xmlns:a16="http://schemas.microsoft.com/office/drawing/2014/main" val="2169004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meaning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formula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Methode in pandas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required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scale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18506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mode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value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that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appears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most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commonly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𝑀𝑜𝑑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unc>
                                  <m:func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1400" b="0" i="0" smtClean="0">
                                            <a:latin typeface="Cambria Math" panose="02040503050406030204" pitchFamily="18" charset="0"/>
                                          </a:rPr>
                                          <m:t>argmax</m:t>
                                        </m:r>
                                      </m:e>
                                      <m:lim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lim>
                                    </m:limLow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err="1">
                              <a:hlinkClick r:id="rId3"/>
                            </a:rPr>
                            <a:t>mode</a:t>
                          </a:r>
                          <a:endParaRPr lang="de-DE" sz="1600"/>
                        </a:p>
                        <a:p>
                          <a:endParaRPr lang="de-DE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/>
                            <a:t>nominal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632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600" dirty="0"/>
                            <a:t>median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value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that</a:t>
                          </a:r>
                          <a:r>
                            <a:rPr lang="de-DE" sz="1600" dirty="0"/>
                            <a:t> lies in </a:t>
                          </a:r>
                          <a:r>
                            <a:rPr lang="de-DE" sz="1600" dirty="0" err="1"/>
                            <a:t>the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middle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of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the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sorted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dataset</a:t>
                          </a:r>
                          <a:r>
                            <a:rPr lang="de-DE" sz="160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  <m: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+1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sub>
                                        </m:s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    , 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ü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𝑢𝑛𝑔𝑒𝑟𝑎𝑑𝑒𝑠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d>
                                          <m:dPr>
                                            <m:ctrlP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d>
                                                  <m:dPr>
                                                    <m:begChr m:val="["/>
                                                    <m:endChr m:val="]"/>
                                                    <m:ctrlP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de-DE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de-DE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de-DE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sub>
                                            </m:sSub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d>
                                                  <m:dPr>
                                                    <m:begChr m:val="["/>
                                                    <m:endChr m:val="]"/>
                                                    <m:ctrlP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de-DE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de-DE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de-DE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den>
                                                    </m:f>
                                                    <m: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+1</m:t>
                                                    </m:r>
                                                  </m:e>
                                                </m:d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  ,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𝑠𝑜𝑛𝑠𝑡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hlinkClick r:id="rId4"/>
                            </a:rPr>
                            <a:t>median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/>
                            <a:t>ordinal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60747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arithmetic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mean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average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of</a:t>
                          </a:r>
                          <a:r>
                            <a:rPr lang="de-DE" sz="1600" dirty="0"/>
                            <a:t> all </a:t>
                          </a:r>
                          <a:r>
                            <a:rPr lang="de-DE" sz="1600" dirty="0" err="1"/>
                            <a:t>valuues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de-D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+…+</m:t>
                                    </m:r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err="1">
                              <a:hlinkClick r:id="rId5"/>
                            </a:rPr>
                            <a:t>mean</a:t>
                          </a:r>
                          <a:endParaRPr lang="de-DE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metric</a:t>
                          </a:r>
                          <a:endParaRPr lang="de-DE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58565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geometric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mean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average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increment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factor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bar>
                                      <m:barPr>
                                        <m:pos m:val="top"/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ba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≔ </m:t>
                                </m:r>
                                <m:rad>
                                  <m:rad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g>
                                  <m:e>
                                    <m:nary>
                                      <m:naryPr>
                                        <m:chr m:val="∏"/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rad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g>
                                  <m:e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⋅…⋅</m:t>
                                    </m:r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rad>
                              </m:oMath>
                            </m:oMathPara>
                          </a14:m>
                          <a:endParaRPr lang="de-D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hlinkClick r:id="rId6"/>
                            </a:rPr>
                            <a:t>gmean</a:t>
                          </a:r>
                          <a:r>
                            <a:rPr lang="de-DE" sz="1600"/>
                            <a:t> (</a:t>
                          </a:r>
                          <a:r>
                            <a:rPr lang="de-DE" sz="1600" err="1"/>
                            <a:t>scipy</a:t>
                          </a:r>
                          <a:r>
                            <a:rPr lang="de-DE" sz="160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ratio</a:t>
                          </a:r>
                          <a:endParaRPr lang="de-DE" sz="1600" dirty="0"/>
                        </a:p>
                        <a:p>
                          <a:r>
                            <a:rPr lang="de-DE" sz="1600" b="1" dirty="0"/>
                            <a:t>and</a:t>
                          </a:r>
                          <a:r>
                            <a:rPr lang="de-DE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must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consist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of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increment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factors</a:t>
                          </a:r>
                          <a:endParaRPr lang="de-DE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7730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harmonic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mean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average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ratio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nary>
                                  </m:den>
                                </m:f>
                              </m:oMath>
                            </m:oMathPara>
                          </a14:m>
                          <a:endParaRPr lang="de-D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err="1">
                              <a:hlinkClick r:id="rId7"/>
                            </a:rPr>
                            <a:t>hmean</a:t>
                          </a:r>
                          <a:endParaRPr lang="de-DE" sz="1600"/>
                        </a:p>
                        <a:p>
                          <a:r>
                            <a:rPr lang="de-DE" sz="1600"/>
                            <a:t>(</a:t>
                          </a:r>
                          <a:r>
                            <a:rPr lang="de-DE" sz="1600" err="1"/>
                            <a:t>scipy</a:t>
                          </a:r>
                          <a:r>
                            <a:rPr lang="de-DE" sz="160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ratio</a:t>
                          </a:r>
                          <a:r>
                            <a:rPr lang="de-DE" sz="16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must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be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ratios</a:t>
                          </a:r>
                          <a:r>
                            <a:rPr lang="de-DE" sz="1600" dirty="0"/>
                            <a:t> (z.B. km/h)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81635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88E725C5-D87B-862E-F428-5C379955103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96450437"/>
                  </p:ext>
                </p:extLst>
              </p:nvPr>
            </p:nvGraphicFramePr>
            <p:xfrm>
              <a:off x="838200" y="2201628"/>
              <a:ext cx="10515601" cy="43958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07723">
                      <a:extLst>
                        <a:ext uri="{9D8B030D-6E8A-4147-A177-3AD203B41FA5}">
                          <a16:colId xmlns:a16="http://schemas.microsoft.com/office/drawing/2014/main" val="1348027623"/>
                        </a:ext>
                      </a:extLst>
                    </a:gridCol>
                    <a:gridCol w="2521912">
                      <a:extLst>
                        <a:ext uri="{9D8B030D-6E8A-4147-A177-3AD203B41FA5}">
                          <a16:colId xmlns:a16="http://schemas.microsoft.com/office/drawing/2014/main" val="3032156506"/>
                        </a:ext>
                      </a:extLst>
                    </a:gridCol>
                    <a:gridCol w="2969616">
                      <a:extLst>
                        <a:ext uri="{9D8B030D-6E8A-4147-A177-3AD203B41FA5}">
                          <a16:colId xmlns:a16="http://schemas.microsoft.com/office/drawing/2014/main" val="3576273151"/>
                        </a:ext>
                      </a:extLst>
                    </a:gridCol>
                    <a:gridCol w="1134140">
                      <a:extLst>
                        <a:ext uri="{9D8B030D-6E8A-4147-A177-3AD203B41FA5}">
                          <a16:colId xmlns:a16="http://schemas.microsoft.com/office/drawing/2014/main" val="3409873167"/>
                        </a:ext>
                      </a:extLst>
                    </a:gridCol>
                    <a:gridCol w="2082210">
                      <a:extLst>
                        <a:ext uri="{9D8B030D-6E8A-4147-A177-3AD203B41FA5}">
                          <a16:colId xmlns:a16="http://schemas.microsoft.com/office/drawing/2014/main" val="216900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meaning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formula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Methode in pandas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required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scale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18506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mode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value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that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appears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most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commonly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46201" t="-115789" r="-109240" b="-6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err="1">
                              <a:hlinkClick r:id="rId9"/>
                            </a:rPr>
                            <a:t>mode</a:t>
                          </a:r>
                          <a:endParaRPr lang="de-DE" sz="1600"/>
                        </a:p>
                        <a:p>
                          <a:endParaRPr lang="de-DE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/>
                            <a:t>nominal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632879"/>
                      </a:ext>
                    </a:extLst>
                  </a:tr>
                  <a:tr h="916305">
                    <a:tc>
                      <a:txBody>
                        <a:bodyPr/>
                        <a:lstStyle/>
                        <a:p>
                          <a:r>
                            <a:rPr lang="de-DE" sz="1600" dirty="0"/>
                            <a:t>median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value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that</a:t>
                          </a:r>
                          <a:r>
                            <a:rPr lang="de-DE" sz="1600" dirty="0"/>
                            <a:t> lies in </a:t>
                          </a:r>
                          <a:r>
                            <a:rPr lang="de-DE" sz="1600" dirty="0" err="1"/>
                            <a:t>the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middle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of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the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sorted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dataset</a:t>
                          </a:r>
                          <a:r>
                            <a:rPr lang="de-DE" sz="160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46201" t="-135762" r="-109240" b="-2907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hlinkClick r:id="rId10"/>
                            </a:rPr>
                            <a:t>median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/>
                            <a:t>ordinal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6074779"/>
                      </a:ext>
                    </a:extLst>
                  </a:tr>
                  <a:tr h="673926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arithmetic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mean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average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of</a:t>
                          </a:r>
                          <a:r>
                            <a:rPr lang="de-DE" sz="1600" dirty="0"/>
                            <a:t> all </a:t>
                          </a:r>
                          <a:r>
                            <a:rPr lang="de-DE" sz="1600" dirty="0" err="1"/>
                            <a:t>valuues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46201" t="-323636" r="-109240" b="-29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err="1">
                              <a:hlinkClick r:id="rId11"/>
                            </a:rPr>
                            <a:t>mean</a:t>
                          </a:r>
                          <a:endParaRPr lang="de-DE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metric</a:t>
                          </a:r>
                          <a:endParaRPr lang="de-DE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5856517"/>
                      </a:ext>
                    </a:extLst>
                  </a:tr>
                  <a:tr h="921512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geometric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mean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average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increment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factor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46201" t="-306579" r="-109240" b="-1164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hlinkClick r:id="rId12"/>
                            </a:rPr>
                            <a:t>gmean</a:t>
                          </a:r>
                          <a:r>
                            <a:rPr lang="de-DE" sz="1600"/>
                            <a:t> (</a:t>
                          </a:r>
                          <a:r>
                            <a:rPr lang="de-DE" sz="1600" err="1"/>
                            <a:t>scipy</a:t>
                          </a:r>
                          <a:r>
                            <a:rPr lang="de-DE" sz="160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404971" t="-306579" r="-1170" b="-1164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773062"/>
                      </a:ext>
                    </a:extLst>
                  </a:tr>
                  <a:tr h="664909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harmonic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mean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average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ratio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46201" t="-566972" r="-109240" b="-62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err="1">
                              <a:hlinkClick r:id="rId13"/>
                            </a:rPr>
                            <a:t>hmean</a:t>
                          </a:r>
                          <a:endParaRPr lang="de-DE" sz="1600"/>
                        </a:p>
                        <a:p>
                          <a:r>
                            <a:rPr lang="de-DE" sz="1600"/>
                            <a:t>(</a:t>
                          </a:r>
                          <a:r>
                            <a:rPr lang="de-DE" sz="1600" err="1"/>
                            <a:t>scipy</a:t>
                          </a:r>
                          <a:r>
                            <a:rPr lang="de-DE" sz="160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404971" t="-566972" r="-1170" b="-62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81635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C1EB7F7-D87D-3149-12BE-2251C7DBB7A0}"/>
                  </a:ext>
                </a:extLst>
              </p:cNvPr>
              <p:cNvSpPr txBox="1"/>
              <p:nvPr/>
            </p:nvSpPr>
            <p:spPr>
              <a:xfrm>
                <a:off x="6144993" y="546364"/>
                <a:ext cx="5948552" cy="963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a </a:t>
                </a:r>
                <a:r>
                  <a:rPr lang="de-DE" dirty="0" err="1"/>
                  <a:t>tupel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observations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Let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dirty="0"/>
                  <a:t> the frequency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occurrence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dirty="0"/>
                  <a:t>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Let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sorted</a:t>
                </a:r>
                <a:r>
                  <a:rPr lang="de-DE" dirty="0"/>
                  <a:t> </a:t>
                </a:r>
                <a:r>
                  <a:rPr lang="de-DE" dirty="0" err="1"/>
                  <a:t>tuple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all </a:t>
                </a:r>
                <a:r>
                  <a:rPr lang="de-DE" dirty="0" err="1"/>
                  <a:t>observations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C1EB7F7-D87D-3149-12BE-2251C7DBB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993" y="546364"/>
                <a:ext cx="5948552" cy="963084"/>
              </a:xfrm>
              <a:prstGeom prst="rect">
                <a:avLst/>
              </a:prstGeom>
              <a:blipFill>
                <a:blip r:embed="rId14"/>
                <a:stretch>
                  <a:fillRect l="-820" t="-3797" r="-307" b="-75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290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Katze Silhouette">
            <a:extLst>
              <a:ext uri="{FF2B5EF4-FFF2-40B4-BE49-F238E27FC236}">
                <a16:creationId xmlns:a16="http://schemas.microsoft.com/office/drawing/2014/main" id="{32EBF2B4-CD21-2F70-AAF0-4681A1558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5731" y="674942"/>
            <a:ext cx="630821" cy="630821"/>
          </a:xfrm>
          <a:prstGeom prst="rect">
            <a:avLst/>
          </a:prstGeom>
        </p:spPr>
      </p:pic>
      <p:pic>
        <p:nvPicPr>
          <p:cNvPr id="5" name="Grafik 4" descr="Katze mit einfarbiger Füllung">
            <a:extLst>
              <a:ext uri="{FF2B5EF4-FFF2-40B4-BE49-F238E27FC236}">
                <a16:creationId xmlns:a16="http://schemas.microsoft.com/office/drawing/2014/main" id="{6DC0A1AB-1EB1-88A1-1989-75B177CA5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9000" y="1141170"/>
            <a:ext cx="736947" cy="736947"/>
          </a:xfrm>
          <a:prstGeom prst="rect">
            <a:avLst/>
          </a:prstGeom>
        </p:spPr>
      </p:pic>
      <p:pic>
        <p:nvPicPr>
          <p:cNvPr id="7" name="Grafik 6" descr="Kätzchen Silhouette">
            <a:extLst>
              <a:ext uri="{FF2B5EF4-FFF2-40B4-BE49-F238E27FC236}">
                <a16:creationId xmlns:a16="http://schemas.microsoft.com/office/drawing/2014/main" id="{C1AF5B30-24F3-123D-0210-422642755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0557" y="1183381"/>
            <a:ext cx="689997" cy="689997"/>
          </a:xfrm>
          <a:prstGeom prst="rect">
            <a:avLst/>
          </a:prstGeom>
        </p:spPr>
      </p:pic>
      <p:pic>
        <p:nvPicPr>
          <p:cNvPr id="8" name="Grafik 7" descr="Hund mit einfarbiger Füllung">
            <a:extLst>
              <a:ext uri="{FF2B5EF4-FFF2-40B4-BE49-F238E27FC236}">
                <a16:creationId xmlns:a16="http://schemas.microsoft.com/office/drawing/2014/main" id="{8E411659-0771-593B-5C9F-273A4FDE3D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67899" y="354829"/>
            <a:ext cx="1386414" cy="1386414"/>
          </a:xfrm>
          <a:prstGeom prst="rect">
            <a:avLst/>
          </a:prstGeom>
        </p:spPr>
      </p:pic>
      <p:pic>
        <p:nvPicPr>
          <p:cNvPr id="9" name="Grafik 8" descr="Hund Silhouette">
            <a:extLst>
              <a:ext uri="{FF2B5EF4-FFF2-40B4-BE49-F238E27FC236}">
                <a16:creationId xmlns:a16="http://schemas.microsoft.com/office/drawing/2014/main" id="{D2A85C34-3C0C-6993-AB0E-C9EA951284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8247629" y="400253"/>
            <a:ext cx="1214331" cy="1222373"/>
          </a:xfrm>
          <a:prstGeom prst="rect">
            <a:avLst/>
          </a:prstGeom>
        </p:spPr>
      </p:pic>
      <p:pic>
        <p:nvPicPr>
          <p:cNvPr id="10" name="Grafik 9" descr="Welpe 2 mit einfarbiger Füllung">
            <a:extLst>
              <a:ext uri="{FF2B5EF4-FFF2-40B4-BE49-F238E27FC236}">
                <a16:creationId xmlns:a16="http://schemas.microsoft.com/office/drawing/2014/main" id="{3EECC1D7-2431-8D08-55CF-428AF4189B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37124" y="464400"/>
            <a:ext cx="1051906" cy="1051906"/>
          </a:xfrm>
          <a:prstGeom prst="rect">
            <a:avLst/>
          </a:prstGeom>
        </p:spPr>
      </p:pic>
      <p:pic>
        <p:nvPicPr>
          <p:cNvPr id="11" name="Grafik 10" descr="Welpe Silhouette">
            <a:extLst>
              <a:ext uri="{FF2B5EF4-FFF2-40B4-BE49-F238E27FC236}">
                <a16:creationId xmlns:a16="http://schemas.microsoft.com/office/drawing/2014/main" id="{30611C57-D4CF-5E6D-8744-0E8D662F2F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83932" y="1155025"/>
            <a:ext cx="801799" cy="801799"/>
          </a:xfrm>
          <a:prstGeom prst="rect">
            <a:avLst/>
          </a:prstGeom>
        </p:spPr>
      </p:pic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B95118F2-7F63-BBE5-C5F2-8FBC4503A52C}"/>
              </a:ext>
            </a:extLst>
          </p:cNvPr>
          <p:cNvSpPr/>
          <p:nvPr/>
        </p:nvSpPr>
        <p:spPr>
          <a:xfrm>
            <a:off x="660572" y="1973196"/>
            <a:ext cx="1654668" cy="1055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characteristics</a:t>
            </a:r>
            <a:endParaRPr lang="de-DE" dirty="0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EFABCCFB-A887-A860-68C7-446D1B16698C}"/>
              </a:ext>
            </a:extLst>
          </p:cNvPr>
          <p:cNvSpPr/>
          <p:nvPr/>
        </p:nvSpPr>
        <p:spPr>
          <a:xfrm>
            <a:off x="660572" y="3347194"/>
            <a:ext cx="1654668" cy="1055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Sorted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endParaRPr lang="de-DE" dirty="0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DDC60117-5ADF-C4DD-9B86-2E4EFE68DBAE}"/>
              </a:ext>
            </a:extLst>
          </p:cNvPr>
          <p:cNvSpPr/>
          <p:nvPr/>
        </p:nvSpPr>
        <p:spPr>
          <a:xfrm>
            <a:off x="660572" y="599198"/>
            <a:ext cx="1654668" cy="1055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carrier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D890C82-C39E-89A8-B8BD-3E3E658E7C9C}"/>
              </a:ext>
            </a:extLst>
          </p:cNvPr>
          <p:cNvSpPr txBox="1"/>
          <p:nvPr/>
        </p:nvSpPr>
        <p:spPr>
          <a:xfrm>
            <a:off x="2490333" y="1748748"/>
            <a:ext cx="1324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feature: </a:t>
            </a:r>
            <a:r>
              <a:rPr lang="de-DE" dirty="0" err="1">
                <a:solidFill>
                  <a:schemeClr val="accent1"/>
                </a:solidFill>
              </a:rPr>
              <a:t>size</a:t>
            </a:r>
            <a:endParaRPr lang="de-DE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13A63330-4A7E-4837-B49F-C4BCE070D3DE}"/>
                  </a:ext>
                </a:extLst>
              </p:cNvPr>
              <p:cNvSpPr txBox="1"/>
              <p:nvPr/>
            </p:nvSpPr>
            <p:spPr>
              <a:xfrm>
                <a:off x="2727756" y="2249249"/>
                <a:ext cx="6665414" cy="551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7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:=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106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84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84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13A63330-4A7E-4837-B49F-C4BCE070D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756" y="2249249"/>
                <a:ext cx="6665414" cy="5517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2C02AE08-28CD-D628-2D30-E8B293EC6661}"/>
              </a:ext>
            </a:extLst>
          </p:cNvPr>
          <p:cNvCxnSpPr>
            <a:cxnSpLocks/>
          </p:cNvCxnSpPr>
          <p:nvPr/>
        </p:nvCxnSpPr>
        <p:spPr>
          <a:xfrm>
            <a:off x="4196255" y="1622626"/>
            <a:ext cx="0" cy="626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FC42084-76AC-9A35-BA7A-5729D7DC3782}"/>
              </a:ext>
            </a:extLst>
          </p:cNvPr>
          <p:cNvCxnSpPr>
            <a:cxnSpLocks/>
          </p:cNvCxnSpPr>
          <p:nvPr/>
        </p:nvCxnSpPr>
        <p:spPr>
          <a:xfrm>
            <a:off x="5768893" y="1553715"/>
            <a:ext cx="0" cy="626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439AC37-BDD0-CEAB-EE91-6C64DC07BD47}"/>
              </a:ext>
            </a:extLst>
          </p:cNvPr>
          <p:cNvCxnSpPr>
            <a:cxnSpLocks/>
          </p:cNvCxnSpPr>
          <p:nvPr/>
        </p:nvCxnSpPr>
        <p:spPr>
          <a:xfrm>
            <a:off x="7341531" y="1553715"/>
            <a:ext cx="0" cy="626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8BD91B6-B302-6BB6-7742-9348C45C49AF}"/>
              </a:ext>
            </a:extLst>
          </p:cNvPr>
          <p:cNvCxnSpPr>
            <a:cxnSpLocks/>
          </p:cNvCxnSpPr>
          <p:nvPr/>
        </p:nvCxnSpPr>
        <p:spPr>
          <a:xfrm>
            <a:off x="8823377" y="1591036"/>
            <a:ext cx="0" cy="626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8BA972E7-B139-3E6D-44A9-95063C8BE52F}"/>
              </a:ext>
            </a:extLst>
          </p:cNvPr>
          <p:cNvCxnSpPr>
            <a:cxnSpLocks/>
          </p:cNvCxnSpPr>
          <p:nvPr/>
        </p:nvCxnSpPr>
        <p:spPr>
          <a:xfrm>
            <a:off x="5052289" y="1956824"/>
            <a:ext cx="0" cy="260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69AF93F-83FB-E7D5-A959-0F77B52AD114}"/>
              </a:ext>
            </a:extLst>
          </p:cNvPr>
          <p:cNvCxnSpPr>
            <a:cxnSpLocks/>
          </p:cNvCxnSpPr>
          <p:nvPr/>
        </p:nvCxnSpPr>
        <p:spPr>
          <a:xfrm>
            <a:off x="6553592" y="1919503"/>
            <a:ext cx="0" cy="260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9D239E93-73EA-1932-EFFF-B89BC3CCEE31}"/>
              </a:ext>
            </a:extLst>
          </p:cNvPr>
          <p:cNvCxnSpPr>
            <a:cxnSpLocks/>
          </p:cNvCxnSpPr>
          <p:nvPr/>
        </p:nvCxnSpPr>
        <p:spPr>
          <a:xfrm>
            <a:off x="8054895" y="1882182"/>
            <a:ext cx="0" cy="260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00CD77C7-E065-44B5-B4B0-063FE007E657}"/>
                  </a:ext>
                </a:extLst>
              </p:cNvPr>
              <p:cNvSpPr txBox="1"/>
              <p:nvPr/>
            </p:nvSpPr>
            <p:spPr>
              <a:xfrm>
                <a:off x="2705058" y="3599140"/>
                <a:ext cx="7070654" cy="578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7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84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84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106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00CD77C7-E065-44B5-B4B0-063FE007E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058" y="3599140"/>
                <a:ext cx="7070654" cy="57842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C4224D66-A337-91DC-5768-74791963B542}"/>
              </a:ext>
            </a:extLst>
          </p:cNvPr>
          <p:cNvCxnSpPr>
            <a:cxnSpLocks/>
          </p:cNvCxnSpPr>
          <p:nvPr/>
        </p:nvCxnSpPr>
        <p:spPr>
          <a:xfrm>
            <a:off x="6553592" y="4177568"/>
            <a:ext cx="0" cy="2234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hteck: abgerundete Ecken 58">
                <a:extLst>
                  <a:ext uri="{FF2B5EF4-FFF2-40B4-BE49-F238E27FC236}">
                    <a16:creationId xmlns:a16="http://schemas.microsoft.com/office/drawing/2014/main" id="{402E62DB-ED0F-BBA8-FB86-DE6D42BEFAF8}"/>
                  </a:ext>
                </a:extLst>
              </p:cNvPr>
              <p:cNvSpPr/>
              <p:nvPr/>
            </p:nvSpPr>
            <p:spPr>
              <a:xfrm>
                <a:off x="6183932" y="4415358"/>
                <a:ext cx="2769084" cy="888927"/>
              </a:xfrm>
              <a:prstGeom prst="round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median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7+1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9" name="Rechteck: abgerundete Ecken 58">
                <a:extLst>
                  <a:ext uri="{FF2B5EF4-FFF2-40B4-BE49-F238E27FC236}">
                    <a16:creationId xmlns:a16="http://schemas.microsoft.com/office/drawing/2014/main" id="{402E62DB-ED0F-BBA8-FB86-DE6D42BEF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932" y="4415358"/>
                <a:ext cx="2769084" cy="888927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hteck: abgerundete Ecken 59">
                <a:extLst>
                  <a:ext uri="{FF2B5EF4-FFF2-40B4-BE49-F238E27FC236}">
                    <a16:creationId xmlns:a16="http://schemas.microsoft.com/office/drawing/2014/main" id="{D2E84CC8-00B7-6624-B676-DBDE8B0A5606}"/>
                  </a:ext>
                </a:extLst>
              </p:cNvPr>
              <p:cNvSpPr/>
              <p:nvPr/>
            </p:nvSpPr>
            <p:spPr>
              <a:xfrm>
                <a:off x="3541919" y="5556416"/>
                <a:ext cx="6085824" cy="888927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arithmetic</a:t>
                </a:r>
                <a:r>
                  <a:rPr lang="de-DE" dirty="0"/>
                  <a:t> </a:t>
                </a:r>
                <a:r>
                  <a:rPr lang="de-DE" dirty="0" err="1"/>
                  <a:t>mean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30+30+30+35+84+84+106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399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=57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0" name="Rechteck: abgerundete Ecken 59">
                <a:extLst>
                  <a:ext uri="{FF2B5EF4-FFF2-40B4-BE49-F238E27FC236}">
                    <a16:creationId xmlns:a16="http://schemas.microsoft.com/office/drawing/2014/main" id="{D2E84CC8-00B7-6624-B676-DBDE8B0A5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919" y="5556416"/>
                <a:ext cx="6085824" cy="888927"/>
              </a:xfrm>
              <a:prstGeom prst="roundRect">
                <a:avLst/>
              </a:prstGeom>
              <a:blipFill>
                <a:blip r:embed="rId19"/>
                <a:stretch>
                  <a:fillRect t="-26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: abgerundete Ecken 60">
                <a:extLst>
                  <a:ext uri="{FF2B5EF4-FFF2-40B4-BE49-F238E27FC236}">
                    <a16:creationId xmlns:a16="http://schemas.microsoft.com/office/drawing/2014/main" id="{B805528F-FEA1-1919-5E51-48D06B8E61E1}"/>
                  </a:ext>
                </a:extLst>
              </p:cNvPr>
              <p:cNvSpPr/>
              <p:nvPr/>
            </p:nvSpPr>
            <p:spPr>
              <a:xfrm>
                <a:off x="4196255" y="4415358"/>
                <a:ext cx="1462778" cy="888927"/>
              </a:xfrm>
              <a:prstGeom prst="round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modus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𝑀𝑜𝑑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1" name="Rechteck: abgerundete Ecken 60">
                <a:extLst>
                  <a:ext uri="{FF2B5EF4-FFF2-40B4-BE49-F238E27FC236}">
                    <a16:creationId xmlns:a16="http://schemas.microsoft.com/office/drawing/2014/main" id="{B805528F-FEA1-1919-5E51-48D06B8E61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255" y="4415358"/>
                <a:ext cx="1462778" cy="888927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Geschweifte Klammer rechts 61">
            <a:extLst>
              <a:ext uri="{FF2B5EF4-FFF2-40B4-BE49-F238E27FC236}">
                <a16:creationId xmlns:a16="http://schemas.microsoft.com/office/drawing/2014/main" id="{8F76E0B8-B8EF-C230-7B9E-15FB2D79C748}"/>
              </a:ext>
            </a:extLst>
          </p:cNvPr>
          <p:cNvSpPr/>
          <p:nvPr/>
        </p:nvSpPr>
        <p:spPr>
          <a:xfrm rot="5400000">
            <a:off x="4822683" y="3163237"/>
            <a:ext cx="231359" cy="2244201"/>
          </a:xfrm>
          <a:prstGeom prst="rightBrace">
            <a:avLst>
              <a:gd name="adj1" fmla="val 33560"/>
              <a:gd name="adj2" fmla="val 50000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Pfeil: nach unten 84">
                <a:extLst>
                  <a:ext uri="{FF2B5EF4-FFF2-40B4-BE49-F238E27FC236}">
                    <a16:creationId xmlns:a16="http://schemas.microsoft.com/office/drawing/2014/main" id="{0D96C9B0-BC24-AF07-A12E-B8BD37E8F1AA}"/>
                  </a:ext>
                </a:extLst>
              </p:cNvPr>
              <p:cNvSpPr/>
              <p:nvPr/>
            </p:nvSpPr>
            <p:spPr>
              <a:xfrm>
                <a:off x="5435947" y="2848871"/>
                <a:ext cx="2146838" cy="743088"/>
              </a:xfrm>
              <a:prstGeom prst="downArrow">
                <a:avLst>
                  <a:gd name="adj1" fmla="val 88521"/>
                  <a:gd name="adj2" fmla="val 4114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b="0" dirty="0" err="1">
                    <a:solidFill>
                      <a:schemeClr val="accent1"/>
                    </a:solidFill>
                  </a:rPr>
                  <a:t>Sorted</a:t>
                </a:r>
                <a:r>
                  <a:rPr lang="de-DE" sz="1400" b="0" dirty="0">
                    <a:solidFill>
                      <a:schemeClr val="accent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accent1"/>
                    </a:solidFill>
                  </a:rPr>
                  <a:t>values</a:t>
                </a:r>
                <a:r>
                  <a:rPr lang="de-DE" sz="1400" dirty="0">
                    <a:solidFill>
                      <a:schemeClr val="accent1"/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1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</m:sub>
                      </m:sSub>
                      <m:r>
                        <a:rPr lang="de-D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de-D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de-DE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5" name="Pfeil: nach unten 84">
                <a:extLst>
                  <a:ext uri="{FF2B5EF4-FFF2-40B4-BE49-F238E27FC236}">
                    <a16:creationId xmlns:a16="http://schemas.microsoft.com/office/drawing/2014/main" id="{0D96C9B0-BC24-AF07-A12E-B8BD37E8F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7" y="2848871"/>
                <a:ext cx="2146838" cy="743088"/>
              </a:xfrm>
              <a:prstGeom prst="downArrow">
                <a:avLst>
                  <a:gd name="adj1" fmla="val 88521"/>
                  <a:gd name="adj2" fmla="val 41146"/>
                </a:avLst>
              </a:prstGeom>
              <a:blipFill>
                <a:blip r:embed="rId21"/>
                <a:stretch>
                  <a:fillRect t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Pfeil: nach links gekrümmt 85">
            <a:extLst>
              <a:ext uri="{FF2B5EF4-FFF2-40B4-BE49-F238E27FC236}">
                <a16:creationId xmlns:a16="http://schemas.microsoft.com/office/drawing/2014/main" id="{4625D9D5-1623-C537-AACE-55DE42992669}"/>
              </a:ext>
            </a:extLst>
          </p:cNvPr>
          <p:cNvSpPr/>
          <p:nvPr/>
        </p:nvSpPr>
        <p:spPr>
          <a:xfrm>
            <a:off x="9729921" y="3983672"/>
            <a:ext cx="570690" cy="2170410"/>
          </a:xfrm>
          <a:prstGeom prst="curvedLeftArrow">
            <a:avLst>
              <a:gd name="adj1" fmla="val 29271"/>
              <a:gd name="adj2" fmla="val 43127"/>
              <a:gd name="adj3" fmla="val 25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5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AF901A-4539-5126-7EA6-C9FE9AE5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spreads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53EAEE66-51A3-7E99-4DD3-48EDC16468D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46106920"/>
                  </p:ext>
                </p:extLst>
              </p:nvPr>
            </p:nvGraphicFramePr>
            <p:xfrm>
              <a:off x="838199" y="1825625"/>
              <a:ext cx="10568228" cy="42236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02924">
                      <a:extLst>
                        <a:ext uri="{9D8B030D-6E8A-4147-A177-3AD203B41FA5}">
                          <a16:colId xmlns:a16="http://schemas.microsoft.com/office/drawing/2014/main" val="2841141852"/>
                        </a:ext>
                      </a:extLst>
                    </a:gridCol>
                    <a:gridCol w="3605720">
                      <a:extLst>
                        <a:ext uri="{9D8B030D-6E8A-4147-A177-3AD203B41FA5}">
                          <a16:colId xmlns:a16="http://schemas.microsoft.com/office/drawing/2014/main" val="790184724"/>
                        </a:ext>
                      </a:extLst>
                    </a:gridCol>
                    <a:gridCol w="2840476">
                      <a:extLst>
                        <a:ext uri="{9D8B030D-6E8A-4147-A177-3AD203B41FA5}">
                          <a16:colId xmlns:a16="http://schemas.microsoft.com/office/drawing/2014/main" val="1430114586"/>
                        </a:ext>
                      </a:extLst>
                    </a:gridCol>
                    <a:gridCol w="1277566">
                      <a:extLst>
                        <a:ext uri="{9D8B030D-6E8A-4147-A177-3AD203B41FA5}">
                          <a16:colId xmlns:a16="http://schemas.microsoft.com/office/drawing/2014/main" val="2404283603"/>
                        </a:ext>
                      </a:extLst>
                    </a:gridCol>
                    <a:gridCol w="1341542">
                      <a:extLst>
                        <a:ext uri="{9D8B030D-6E8A-4147-A177-3AD203B41FA5}">
                          <a16:colId xmlns:a16="http://schemas.microsoft.com/office/drawing/2014/main" val="17537071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spreads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Explanation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formula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method</a:t>
                          </a:r>
                          <a:r>
                            <a:rPr lang="de-DE" dirty="0"/>
                            <a:t> in pandas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needed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scaling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22062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range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Difference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between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smallest</a:t>
                          </a:r>
                          <a:r>
                            <a:rPr lang="de-DE" dirty="0"/>
                            <a:t> and </a:t>
                          </a:r>
                          <a:r>
                            <a:rPr lang="de-DE" dirty="0" err="1"/>
                            <a:t>largest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value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b>
                                </m:sSub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hlinkClick r:id="rId3"/>
                            </a:rPr>
                            <a:t>max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>
                              <a:hlinkClick r:id="rId4"/>
                            </a:rPr>
                            <a:t>min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metric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709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varianz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arithmetic mean of the square deviations from the mean.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5"/>
                            </a:rPr>
                            <a:t>var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metric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29509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standard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deviation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Squareroot</a:t>
                          </a:r>
                          <a:r>
                            <a:rPr lang="en-US" dirty="0"/>
                            <a:t> of the variance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6"/>
                            </a:rPr>
                            <a:t>std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metric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50182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percentile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A quantile for a given percentage value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sz="1800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0" i="1" dirty="0" smtClean="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dirty="0"/>
                            <a:t> is the characteristic value, so that the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sz="1800" dirty="0"/>
                            <a:t>-percent of the characteristic values have this size at most</a:t>
                          </a:r>
                          <a:endParaRPr lang="de-D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There are different ways to calculate quantiles (parameter: interpolation)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>
                              <a:hlinkClick r:id="rId7"/>
                            </a:rPr>
                            <a:t>quantile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ordinal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60830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53EAEE66-51A3-7E99-4DD3-48EDC16468D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46106920"/>
                  </p:ext>
                </p:extLst>
              </p:nvPr>
            </p:nvGraphicFramePr>
            <p:xfrm>
              <a:off x="838199" y="1825625"/>
              <a:ext cx="10568228" cy="42236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02924">
                      <a:extLst>
                        <a:ext uri="{9D8B030D-6E8A-4147-A177-3AD203B41FA5}">
                          <a16:colId xmlns:a16="http://schemas.microsoft.com/office/drawing/2014/main" val="2841141852"/>
                        </a:ext>
                      </a:extLst>
                    </a:gridCol>
                    <a:gridCol w="3605720">
                      <a:extLst>
                        <a:ext uri="{9D8B030D-6E8A-4147-A177-3AD203B41FA5}">
                          <a16:colId xmlns:a16="http://schemas.microsoft.com/office/drawing/2014/main" val="790184724"/>
                        </a:ext>
                      </a:extLst>
                    </a:gridCol>
                    <a:gridCol w="2840476">
                      <a:extLst>
                        <a:ext uri="{9D8B030D-6E8A-4147-A177-3AD203B41FA5}">
                          <a16:colId xmlns:a16="http://schemas.microsoft.com/office/drawing/2014/main" val="1430114586"/>
                        </a:ext>
                      </a:extLst>
                    </a:gridCol>
                    <a:gridCol w="1277566">
                      <a:extLst>
                        <a:ext uri="{9D8B030D-6E8A-4147-A177-3AD203B41FA5}">
                          <a16:colId xmlns:a16="http://schemas.microsoft.com/office/drawing/2014/main" val="2404283603"/>
                        </a:ext>
                      </a:extLst>
                    </a:gridCol>
                    <a:gridCol w="1341542">
                      <a:extLst>
                        <a:ext uri="{9D8B030D-6E8A-4147-A177-3AD203B41FA5}">
                          <a16:colId xmlns:a16="http://schemas.microsoft.com/office/drawing/2014/main" val="175370716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spreads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Explanation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formula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method</a:t>
                          </a:r>
                          <a:r>
                            <a:rPr lang="de-DE" dirty="0"/>
                            <a:t> in pandas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needed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scaling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22062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range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Difference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between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smallest</a:t>
                          </a:r>
                          <a:r>
                            <a:rPr lang="de-DE" dirty="0"/>
                            <a:t> and </a:t>
                          </a:r>
                          <a:r>
                            <a:rPr lang="de-DE" dirty="0" err="1"/>
                            <a:t>largest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value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80258" t="-104762" r="-93133" b="-47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621905" t="-104762" r="-106667" b="-47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metric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70977"/>
                      </a:ext>
                    </a:extLst>
                  </a:tr>
                  <a:tr h="8403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varianz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arithmetic mean of the square deviations from the mean.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80258" t="-155797" r="-93133" b="-2615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9"/>
                            </a:rPr>
                            <a:t>var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metric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295091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standard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deviation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Squareroot</a:t>
                          </a:r>
                          <a:r>
                            <a:rPr lang="en-US" dirty="0"/>
                            <a:t> of the variance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80258" t="-333019" r="-93133" b="-2405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10"/>
                            </a:rPr>
                            <a:t>std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metric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5018267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percentile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41892" t="-191250" r="-152027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There are different ways to calculate quantiles (parameter: interpolation)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>
                              <a:hlinkClick r:id="rId11"/>
                            </a:rPr>
                            <a:t>quantile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ordinal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608309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41046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8E6E7-5052-B3CA-FDEE-40349BB5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an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4AA1CF-A297-3DDD-75EA-EBD45FA09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hlinkClick r:id="rId3"/>
              </a:rPr>
              <a:t>describe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info</a:t>
            </a:r>
            <a:r>
              <a:rPr lang="en-US" dirty="0"/>
              <a:t> methods provide a quick overview of the mean values and spreads of the metrically scaled characteristics.</a:t>
            </a:r>
          </a:p>
          <a:p>
            <a:r>
              <a:rPr lang="en-US" dirty="0"/>
              <a:t>To see the others as well, they can be included with the include parameter.</a:t>
            </a:r>
          </a:p>
          <a:p>
            <a:r>
              <a:rPr lang="en-US" dirty="0"/>
              <a:t>The data types can be queried using the </a:t>
            </a:r>
            <a:r>
              <a:rPr lang="en-US" dirty="0" err="1">
                <a:hlinkClick r:id="rId5"/>
              </a:rPr>
              <a:t>dtypes</a:t>
            </a:r>
            <a:r>
              <a:rPr lang="en-US" dirty="0"/>
              <a:t> field.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66AF743-6C3C-3478-2665-B9313E260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403" y="4125051"/>
            <a:ext cx="4533900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36AF6A2-46C3-ED05-413A-378BE4A6BB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5743" y="4125051"/>
            <a:ext cx="1133475" cy="40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80510DD-AF12-E29B-F4D7-3AE1EE5175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1248" y="4906101"/>
            <a:ext cx="1533525" cy="515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517AC84-FF10-C352-ACE8-B3CF3D1B4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1248" y="5488194"/>
            <a:ext cx="3181350" cy="436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67F565B-AF37-9A4F-2D71-EB23E867E6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1248" y="5990988"/>
            <a:ext cx="2724150" cy="465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4892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AA8063-42F3-3B47-1165-DE0B565AC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Supervised</a:t>
            </a:r>
            <a:r>
              <a:rPr lang="de-DE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879EEE-AB21-A25E-0CA8-982B92306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term for machine learning methods that recognizes patterns and connections based on examples. </a:t>
            </a:r>
            <a:r>
              <a:rPr lang="en-US" b="1" dirty="0"/>
              <a:t>Goal: inference</a:t>
            </a:r>
            <a:r>
              <a:rPr lang="en-US" dirty="0"/>
              <a:t>.</a:t>
            </a:r>
          </a:p>
          <a:p>
            <a:r>
              <a:rPr lang="en-US" dirty="0"/>
              <a:t>We need to give the model </a:t>
            </a:r>
            <a:r>
              <a:rPr lang="en-US" b="1" dirty="0"/>
              <a:t>labeled</a:t>
            </a:r>
            <a:r>
              <a:rPr lang="en-US" dirty="0"/>
              <a:t> examples so that it can later predict the labels for new examples.</a:t>
            </a:r>
            <a:endParaRPr lang="de-DE" dirty="0"/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8884FFE6-6B91-87B1-5162-0BC363B08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6365" y="5353913"/>
            <a:ext cx="914400" cy="914400"/>
          </a:xfrm>
          <a:prstGeom prst="rect">
            <a:avLst/>
          </a:prstGeom>
        </p:spPr>
      </p:pic>
      <p:pic>
        <p:nvPicPr>
          <p:cNvPr id="7" name="Grafik 6" descr="Katze mit einfarbiger Füllung">
            <a:extLst>
              <a:ext uri="{FF2B5EF4-FFF2-40B4-BE49-F238E27FC236}">
                <a16:creationId xmlns:a16="http://schemas.microsoft.com/office/drawing/2014/main" id="{827215CD-DFF4-1936-674B-BC43D3E7A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3513" y="3981850"/>
            <a:ext cx="914400" cy="914400"/>
          </a:xfrm>
          <a:prstGeom prst="rect">
            <a:avLst/>
          </a:prstGeom>
        </p:spPr>
      </p:pic>
      <p:pic>
        <p:nvPicPr>
          <p:cNvPr id="9" name="Grafik 8" descr="Kätzchen mit einfarbiger Füllung">
            <a:extLst>
              <a:ext uri="{FF2B5EF4-FFF2-40B4-BE49-F238E27FC236}">
                <a16:creationId xmlns:a16="http://schemas.microsoft.com/office/drawing/2014/main" id="{6B7ABDE7-3086-E23F-EA5A-07D9E541A7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81600" y="4136494"/>
            <a:ext cx="914400" cy="914400"/>
          </a:xfrm>
          <a:prstGeom prst="rect">
            <a:avLst/>
          </a:prstGeom>
        </p:spPr>
      </p:pic>
      <p:pic>
        <p:nvPicPr>
          <p:cNvPr id="11" name="Grafik 10" descr="Kätzchen Silhouette">
            <a:extLst>
              <a:ext uri="{FF2B5EF4-FFF2-40B4-BE49-F238E27FC236}">
                <a16:creationId xmlns:a16="http://schemas.microsoft.com/office/drawing/2014/main" id="{727DAB1B-9C61-A1CF-9F50-1EAD8D0768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23871" y="5195273"/>
            <a:ext cx="914400" cy="914400"/>
          </a:xfrm>
          <a:prstGeom prst="rect">
            <a:avLst/>
          </a:prstGeom>
        </p:spPr>
      </p:pic>
      <p:pic>
        <p:nvPicPr>
          <p:cNvPr id="13" name="Grafik 12" descr="Hund mit einfarbiger Füllung">
            <a:extLst>
              <a:ext uri="{FF2B5EF4-FFF2-40B4-BE49-F238E27FC236}">
                <a16:creationId xmlns:a16="http://schemas.microsoft.com/office/drawing/2014/main" id="{F2CE3491-9F92-A0D0-D0AA-603AC74AB6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4350" y="4055622"/>
            <a:ext cx="914400" cy="914400"/>
          </a:xfrm>
          <a:prstGeom prst="rect">
            <a:avLst/>
          </a:prstGeom>
        </p:spPr>
      </p:pic>
      <p:pic>
        <p:nvPicPr>
          <p:cNvPr id="15" name="Grafik 14" descr="Hund Silhouette">
            <a:extLst>
              <a:ext uri="{FF2B5EF4-FFF2-40B4-BE49-F238E27FC236}">
                <a16:creationId xmlns:a16="http://schemas.microsoft.com/office/drawing/2014/main" id="{D7AD8989-280F-4806-AACB-50606461D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91515" y="4698781"/>
            <a:ext cx="914400" cy="914400"/>
          </a:xfrm>
          <a:prstGeom prst="rect">
            <a:avLst/>
          </a:prstGeom>
        </p:spPr>
      </p:pic>
      <p:pic>
        <p:nvPicPr>
          <p:cNvPr id="17" name="Grafik 16" descr="Welpe 2 mit einfarbiger Füllung">
            <a:extLst>
              <a:ext uri="{FF2B5EF4-FFF2-40B4-BE49-F238E27FC236}">
                <a16:creationId xmlns:a16="http://schemas.microsoft.com/office/drawing/2014/main" id="{16396EF1-11CA-58F3-51B8-5F05309F64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39534" y="5457562"/>
            <a:ext cx="914400" cy="914400"/>
          </a:xfrm>
          <a:prstGeom prst="rect">
            <a:avLst/>
          </a:prstGeom>
        </p:spPr>
      </p:pic>
      <p:pic>
        <p:nvPicPr>
          <p:cNvPr id="19" name="Grafik 18" descr="Welpe Silhouette">
            <a:extLst>
              <a:ext uri="{FF2B5EF4-FFF2-40B4-BE49-F238E27FC236}">
                <a16:creationId xmlns:a16="http://schemas.microsoft.com/office/drawing/2014/main" id="{A8D5A05E-8378-0876-27ED-2AFD1CE119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72676" y="3768988"/>
            <a:ext cx="914400" cy="914400"/>
          </a:xfrm>
          <a:prstGeom prst="rect">
            <a:avLst/>
          </a:prstGeom>
        </p:spPr>
      </p:pic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44BCD32-4010-9712-BCC7-0EE9EF720FBC}"/>
              </a:ext>
            </a:extLst>
          </p:cNvPr>
          <p:cNvSpPr/>
          <p:nvPr/>
        </p:nvSpPr>
        <p:spPr>
          <a:xfrm>
            <a:off x="1262100" y="4849195"/>
            <a:ext cx="825500" cy="24165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Hund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CC22A59A-4E8E-D4EF-A6C8-8A2A059CF1F9}"/>
              </a:ext>
            </a:extLst>
          </p:cNvPr>
          <p:cNvSpPr/>
          <p:nvPr/>
        </p:nvSpPr>
        <p:spPr>
          <a:xfrm>
            <a:off x="2753934" y="4863441"/>
            <a:ext cx="825500" cy="2416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Katze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BDF7D63D-06FB-5877-484C-EB5EC5422FC5}"/>
              </a:ext>
            </a:extLst>
          </p:cNvPr>
          <p:cNvSpPr/>
          <p:nvPr/>
        </p:nvSpPr>
        <p:spPr>
          <a:xfrm>
            <a:off x="5226050" y="4930066"/>
            <a:ext cx="825500" cy="2416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Katze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89C20548-7AC0-CCD1-2AD9-D70A8EBD8E68}"/>
              </a:ext>
            </a:extLst>
          </p:cNvPr>
          <p:cNvSpPr/>
          <p:nvPr/>
        </p:nvSpPr>
        <p:spPr>
          <a:xfrm>
            <a:off x="4378293" y="6251220"/>
            <a:ext cx="825500" cy="2416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Katze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2E5702F8-1944-AC35-B059-7F53DFC4110F}"/>
              </a:ext>
            </a:extLst>
          </p:cNvPr>
          <p:cNvSpPr/>
          <p:nvPr/>
        </p:nvSpPr>
        <p:spPr>
          <a:xfrm>
            <a:off x="1837947" y="6251134"/>
            <a:ext cx="825500" cy="24165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Hund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A92AD7E8-5D1B-61A3-0924-08CE2A807879}"/>
              </a:ext>
            </a:extLst>
          </p:cNvPr>
          <p:cNvSpPr/>
          <p:nvPr/>
        </p:nvSpPr>
        <p:spPr>
          <a:xfrm>
            <a:off x="4172676" y="4582049"/>
            <a:ext cx="825500" cy="24165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Hund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B5366959-EB4B-C4C6-A587-B1D22A52E2C7}"/>
              </a:ext>
            </a:extLst>
          </p:cNvPr>
          <p:cNvSpPr/>
          <p:nvPr/>
        </p:nvSpPr>
        <p:spPr>
          <a:xfrm>
            <a:off x="3216334" y="5974599"/>
            <a:ext cx="825500" cy="2416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Katze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273C7448-BA54-AAD9-B175-ECB4A06312A9}"/>
              </a:ext>
            </a:extLst>
          </p:cNvPr>
          <p:cNvSpPr/>
          <p:nvPr/>
        </p:nvSpPr>
        <p:spPr>
          <a:xfrm>
            <a:off x="8935965" y="5532589"/>
            <a:ext cx="825500" cy="2416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387049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C927-C4C8-8BBF-8227-6B489C537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E8CBFC-74CB-2CA1-7078-3D40491BD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fraud detection</a:t>
            </a:r>
          </a:p>
          <a:p>
            <a:r>
              <a:rPr lang="en-US" dirty="0"/>
              <a:t>image recognition</a:t>
            </a:r>
          </a:p>
          <a:p>
            <a:r>
              <a:rPr lang="en-US" dirty="0"/>
              <a:t>sales forecast</a:t>
            </a:r>
          </a:p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82576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6F9F4F-7161-7C5E-6D12-1EBF23B13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48D049-8A71-6C42-8616-0B4BBF09C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analytics: Analyzing and interpreting data to uncover patterns, trends, and insights.</a:t>
            </a:r>
          </a:p>
          <a:p>
            <a:r>
              <a:rPr lang="en-US" dirty="0"/>
              <a:t>Data mining: Discovering patterns and relationships in large datasets using statistical analysis and machine learning. (Subset of data analytics)</a:t>
            </a:r>
          </a:p>
          <a:p>
            <a:r>
              <a:rPr lang="en-US" dirty="0"/>
              <a:t>Data science: Multidisciplinary field combining data analytics, data mining, programming, and statistics to extract insights and solve complex problems.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3905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8F14CD-0312-16B4-09F1-F5D1582FE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400" y="365125"/>
            <a:ext cx="9804400" cy="1325563"/>
          </a:xfrm>
        </p:spPr>
        <p:txBody>
          <a:bodyPr/>
          <a:lstStyle/>
          <a:p>
            <a:r>
              <a:rPr lang="de-DE" err="1"/>
              <a:t>Unsupervised</a:t>
            </a:r>
            <a:r>
              <a:rPr lang="de-DE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843DFF-E674-0D2D-1FE3-DE3E119FD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400" y="1825625"/>
            <a:ext cx="9804399" cy="4351338"/>
          </a:xfrm>
        </p:spPr>
        <p:txBody>
          <a:bodyPr/>
          <a:lstStyle/>
          <a:p>
            <a:r>
              <a:rPr lang="en-US" dirty="0"/>
              <a:t>Data is not labeled here, but the algorithm should find and define the labels.</a:t>
            </a:r>
          </a:p>
          <a:p>
            <a:r>
              <a:rPr lang="en-US" dirty="0"/>
              <a:t>Sometimes you can specify the number of clusters.</a:t>
            </a:r>
          </a:p>
          <a:p>
            <a:r>
              <a:rPr lang="en-US" dirty="0"/>
              <a:t>There are methods to determine the optimal number of clusters.</a:t>
            </a:r>
            <a:endParaRPr lang="de-DE" dirty="0"/>
          </a:p>
        </p:txBody>
      </p:sp>
      <p:pic>
        <p:nvPicPr>
          <p:cNvPr id="2061" name="Grafik 2060">
            <a:extLst>
              <a:ext uri="{FF2B5EF4-FFF2-40B4-BE49-F238E27FC236}">
                <a16:creationId xmlns:a16="http://schemas.microsoft.com/office/drawing/2014/main" id="{80B43A40-EC3B-01BC-A4AE-C497C91F3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03" y="421890"/>
            <a:ext cx="993480" cy="6014219"/>
          </a:xfrm>
          <a:prstGeom prst="rect">
            <a:avLst/>
          </a:prstGeom>
        </p:spPr>
      </p:pic>
      <p:sp>
        <p:nvSpPr>
          <p:cNvPr id="2062" name="Textfeld 2061">
            <a:extLst>
              <a:ext uri="{FF2B5EF4-FFF2-40B4-BE49-F238E27FC236}">
                <a16:creationId xmlns:a16="http://schemas.microsoft.com/office/drawing/2014/main" id="{262A9279-AB1B-5421-AFA8-F5D22A805F98}"/>
              </a:ext>
            </a:extLst>
          </p:cNvPr>
          <p:cNvSpPr txBox="1"/>
          <p:nvPr/>
        </p:nvSpPr>
        <p:spPr>
          <a:xfrm>
            <a:off x="1549400" y="5389890"/>
            <a:ext cx="269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accent1"/>
                </a:solidFill>
              </a:rPr>
              <a:t>Find </a:t>
            </a:r>
            <a:r>
              <a:rPr lang="de-DE" sz="2800" dirty="0" err="1">
                <a:solidFill>
                  <a:schemeClr val="accent1"/>
                </a:solidFill>
              </a:rPr>
              <a:t>the</a:t>
            </a:r>
            <a:r>
              <a:rPr lang="de-DE" sz="2800" dirty="0">
                <a:solidFill>
                  <a:schemeClr val="accent1"/>
                </a:solidFill>
              </a:rPr>
              <a:t> </a:t>
            </a:r>
            <a:r>
              <a:rPr lang="de-DE" sz="2800" dirty="0" err="1">
                <a:solidFill>
                  <a:schemeClr val="accent1"/>
                </a:solidFill>
              </a:rPr>
              <a:t>clusters</a:t>
            </a:r>
            <a:r>
              <a:rPr lang="de-DE" sz="2800" dirty="0">
                <a:solidFill>
                  <a:schemeClr val="accent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87401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Grafik 2060">
            <a:extLst>
              <a:ext uri="{FF2B5EF4-FFF2-40B4-BE49-F238E27FC236}">
                <a16:creationId xmlns:a16="http://schemas.microsoft.com/office/drawing/2014/main" id="{80B43A40-EC3B-01BC-A4AE-C497C91F3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03" y="421890"/>
            <a:ext cx="993480" cy="6014219"/>
          </a:xfrm>
          <a:prstGeom prst="rect">
            <a:avLst/>
          </a:prstGeom>
        </p:spPr>
      </p:pic>
      <p:pic>
        <p:nvPicPr>
          <p:cNvPr id="8" name="Picture 2" descr="MiniBatch KMeans, Affinity Propagation, MeanShift, Spectral Clustering, Ward, Agglomerative Clustering, DBSCAN, OPTICS, BIRCH, Gaussian Mixture">
            <a:extLst>
              <a:ext uri="{FF2B5EF4-FFF2-40B4-BE49-F238E27FC236}">
                <a16:creationId xmlns:a16="http://schemas.microsoft.com/office/drawing/2014/main" id="{4E8945EB-90E5-5F63-F526-3D73062EC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697" y="150190"/>
            <a:ext cx="10153503" cy="628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724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8F14CD-0312-16B4-09F1-F5D1582F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Unsupervised</a:t>
            </a:r>
            <a:r>
              <a:rPr lang="de-DE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843DFF-E674-0D2D-1FE3-DE3E119FD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 analysis</a:t>
            </a:r>
          </a:p>
          <a:p>
            <a:r>
              <a:rPr lang="en-US" dirty="0"/>
              <a:t>Market basket analysis</a:t>
            </a:r>
          </a:p>
          <a:p>
            <a:r>
              <a:rPr lang="en-US" dirty="0"/>
              <a:t>Dimension reduction (reduce large amounts of data)</a:t>
            </a:r>
          </a:p>
          <a:p>
            <a:r>
              <a:rPr lang="en-US" dirty="0"/>
              <a:t>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0923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hteck: abgerundete Ecken 67">
            <a:extLst>
              <a:ext uri="{FF2B5EF4-FFF2-40B4-BE49-F238E27FC236}">
                <a16:creationId xmlns:a16="http://schemas.microsoft.com/office/drawing/2014/main" id="{8D0EE7C9-F873-2240-BBF5-175EFC522C64}"/>
              </a:ext>
            </a:extLst>
          </p:cNvPr>
          <p:cNvSpPr/>
          <p:nvPr/>
        </p:nvSpPr>
        <p:spPr>
          <a:xfrm>
            <a:off x="9287253" y="3567506"/>
            <a:ext cx="738018" cy="195838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: abgerundete Ecken 66">
            <a:extLst>
              <a:ext uri="{FF2B5EF4-FFF2-40B4-BE49-F238E27FC236}">
                <a16:creationId xmlns:a16="http://schemas.microsoft.com/office/drawing/2014/main" id="{C59C0A4D-073F-216C-4E8F-15410AB017A7}"/>
              </a:ext>
            </a:extLst>
          </p:cNvPr>
          <p:cNvSpPr/>
          <p:nvPr/>
        </p:nvSpPr>
        <p:spPr>
          <a:xfrm>
            <a:off x="7673009" y="3551583"/>
            <a:ext cx="1555577" cy="1958385"/>
          </a:xfrm>
          <a:prstGeom prst="roundRect">
            <a:avLst>
              <a:gd name="adj" fmla="val 8148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CF9A55C-4735-F048-D132-12B6FCFD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Train-Test-Split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7E70E0-9C2F-599F-25B4-6B493D224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6757" cy="4351338"/>
          </a:xfrm>
        </p:spPr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inference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and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r>
              <a:rPr lang="de-DE" dirty="0" err="1"/>
              <a:t>sklearn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train_test_split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B6597AB-829E-477E-B876-D5CE6ED1A6DE}"/>
              </a:ext>
            </a:extLst>
          </p:cNvPr>
          <p:cNvSpPr/>
          <p:nvPr/>
        </p:nvSpPr>
        <p:spPr>
          <a:xfrm>
            <a:off x="8031254" y="181639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89C1078-4E32-54F3-1C1A-1F9EA9383F7F}"/>
              </a:ext>
            </a:extLst>
          </p:cNvPr>
          <p:cNvSpPr/>
          <p:nvPr/>
        </p:nvSpPr>
        <p:spPr>
          <a:xfrm>
            <a:off x="8449920" y="181639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FBB03A-8C59-1965-5764-F7F8FE82A630}"/>
              </a:ext>
            </a:extLst>
          </p:cNvPr>
          <p:cNvSpPr/>
          <p:nvPr/>
        </p:nvSpPr>
        <p:spPr>
          <a:xfrm>
            <a:off x="8031254" y="223985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688E4EE-D79F-33C7-E935-7D45C42FCC73}"/>
              </a:ext>
            </a:extLst>
          </p:cNvPr>
          <p:cNvSpPr/>
          <p:nvPr/>
        </p:nvSpPr>
        <p:spPr>
          <a:xfrm>
            <a:off x="8449920" y="223985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AC440FB-74F0-714A-EED5-ABA6E43B5B28}"/>
              </a:ext>
            </a:extLst>
          </p:cNvPr>
          <p:cNvSpPr/>
          <p:nvPr/>
        </p:nvSpPr>
        <p:spPr>
          <a:xfrm>
            <a:off x="8868586" y="181639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EB4BFE9-E206-AF97-C864-4672847C2B8B}"/>
              </a:ext>
            </a:extLst>
          </p:cNvPr>
          <p:cNvSpPr/>
          <p:nvPr/>
        </p:nvSpPr>
        <p:spPr>
          <a:xfrm>
            <a:off x="9287252" y="181639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DF9BF5F-AA7E-D561-997A-1D3D3E5DD579}"/>
              </a:ext>
            </a:extLst>
          </p:cNvPr>
          <p:cNvSpPr/>
          <p:nvPr/>
        </p:nvSpPr>
        <p:spPr>
          <a:xfrm>
            <a:off x="8868586" y="223985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C4CDB1-E378-DF3B-1D63-F6D740068841}"/>
              </a:ext>
            </a:extLst>
          </p:cNvPr>
          <p:cNvSpPr/>
          <p:nvPr/>
        </p:nvSpPr>
        <p:spPr>
          <a:xfrm>
            <a:off x="9287252" y="223985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98F64F3-CB5F-0879-4E17-4B3C9E1B5750}"/>
              </a:ext>
            </a:extLst>
          </p:cNvPr>
          <p:cNvSpPr/>
          <p:nvPr/>
        </p:nvSpPr>
        <p:spPr>
          <a:xfrm>
            <a:off x="8031254" y="96946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9A5D0F4-D377-CC67-EFD6-946EF924E87D}"/>
              </a:ext>
            </a:extLst>
          </p:cNvPr>
          <p:cNvSpPr/>
          <p:nvPr/>
        </p:nvSpPr>
        <p:spPr>
          <a:xfrm>
            <a:off x="8449920" y="96946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E606AA8-9AEF-8799-2A55-6291AFE27F9F}"/>
              </a:ext>
            </a:extLst>
          </p:cNvPr>
          <p:cNvSpPr/>
          <p:nvPr/>
        </p:nvSpPr>
        <p:spPr>
          <a:xfrm>
            <a:off x="8031254" y="13929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5E90591-DE9B-8CE8-4884-CC64ABAA3CB2}"/>
              </a:ext>
            </a:extLst>
          </p:cNvPr>
          <p:cNvSpPr/>
          <p:nvPr/>
        </p:nvSpPr>
        <p:spPr>
          <a:xfrm>
            <a:off x="8449920" y="139292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736F5EE-C26E-9EA0-A39B-F617948C3FF1}"/>
              </a:ext>
            </a:extLst>
          </p:cNvPr>
          <p:cNvSpPr/>
          <p:nvPr/>
        </p:nvSpPr>
        <p:spPr>
          <a:xfrm>
            <a:off x="8868586" y="96946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04A2F83-8925-6D96-8079-A1396A6D7A7C}"/>
              </a:ext>
            </a:extLst>
          </p:cNvPr>
          <p:cNvSpPr/>
          <p:nvPr/>
        </p:nvSpPr>
        <p:spPr>
          <a:xfrm>
            <a:off x="9287252" y="96946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4D5240F-FDCE-E744-7D75-C6E2CD4B714A}"/>
              </a:ext>
            </a:extLst>
          </p:cNvPr>
          <p:cNvSpPr/>
          <p:nvPr/>
        </p:nvSpPr>
        <p:spPr>
          <a:xfrm>
            <a:off x="8868586" y="13929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510E8A-A9E1-0334-20BF-6F59D58D99FA}"/>
              </a:ext>
            </a:extLst>
          </p:cNvPr>
          <p:cNvSpPr/>
          <p:nvPr/>
        </p:nvSpPr>
        <p:spPr>
          <a:xfrm>
            <a:off x="9287252" y="139292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126BD19-6883-C16B-2EC1-CB598CDE288E}"/>
              </a:ext>
            </a:extLst>
          </p:cNvPr>
          <p:cNvSpPr/>
          <p:nvPr/>
        </p:nvSpPr>
        <p:spPr>
          <a:xfrm>
            <a:off x="9287252" y="970012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C0F7701-CF20-0D35-1095-442A1B8BD021}"/>
              </a:ext>
            </a:extLst>
          </p:cNvPr>
          <p:cNvSpPr/>
          <p:nvPr/>
        </p:nvSpPr>
        <p:spPr>
          <a:xfrm>
            <a:off x="9287252" y="139347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E24F4123-9E7B-A4F5-1596-960E0F2EE6C8}"/>
              </a:ext>
            </a:extLst>
          </p:cNvPr>
          <p:cNvSpPr txBox="1"/>
          <p:nvPr/>
        </p:nvSpPr>
        <p:spPr>
          <a:xfrm>
            <a:off x="8374951" y="536662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All Data</a:t>
            </a:r>
          </a:p>
        </p:txBody>
      </p:sp>
      <p:sp>
        <p:nvSpPr>
          <p:cNvPr id="46" name="Pfeil: nach unten 45">
            <a:extLst>
              <a:ext uri="{FF2B5EF4-FFF2-40B4-BE49-F238E27FC236}">
                <a16:creationId xmlns:a16="http://schemas.microsoft.com/office/drawing/2014/main" id="{5C438C79-16E5-2D35-3C50-C9E6A60ACE76}"/>
              </a:ext>
            </a:extLst>
          </p:cNvPr>
          <p:cNvSpPr/>
          <p:nvPr/>
        </p:nvSpPr>
        <p:spPr>
          <a:xfrm>
            <a:off x="7926123" y="2890996"/>
            <a:ext cx="1954632" cy="518184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Split </a:t>
            </a:r>
            <a:r>
              <a:rPr lang="de-DE" dirty="0" err="1"/>
              <a:t>test</a:t>
            </a:r>
            <a:r>
              <a:rPr lang="de-DE" dirty="0"/>
              <a:t>=0.25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6B55F31B-EA16-8EA2-1596-760232E98EE8}"/>
              </a:ext>
            </a:extLst>
          </p:cNvPr>
          <p:cNvSpPr/>
          <p:nvPr/>
        </p:nvSpPr>
        <p:spPr>
          <a:xfrm>
            <a:off x="7851254" y="458430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3FF9E262-F447-D62C-3B69-95176A8C16A5}"/>
              </a:ext>
            </a:extLst>
          </p:cNvPr>
          <p:cNvSpPr/>
          <p:nvPr/>
        </p:nvSpPr>
        <p:spPr>
          <a:xfrm>
            <a:off x="8269920" y="458430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8D8DDCD-B6D4-2F74-F079-C1F569F48954}"/>
              </a:ext>
            </a:extLst>
          </p:cNvPr>
          <p:cNvSpPr/>
          <p:nvPr/>
        </p:nvSpPr>
        <p:spPr>
          <a:xfrm>
            <a:off x="7851254" y="500777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468B5D3-3ABB-5A20-0731-25D22820289F}"/>
              </a:ext>
            </a:extLst>
          </p:cNvPr>
          <p:cNvSpPr/>
          <p:nvPr/>
        </p:nvSpPr>
        <p:spPr>
          <a:xfrm>
            <a:off x="8269920" y="500777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93311C94-E447-3D3E-F51D-26E11986C409}"/>
              </a:ext>
            </a:extLst>
          </p:cNvPr>
          <p:cNvSpPr/>
          <p:nvPr/>
        </p:nvSpPr>
        <p:spPr>
          <a:xfrm>
            <a:off x="8688586" y="458430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DC40BE1-A35C-72C3-0685-5684537E6759}"/>
              </a:ext>
            </a:extLst>
          </p:cNvPr>
          <p:cNvSpPr/>
          <p:nvPr/>
        </p:nvSpPr>
        <p:spPr>
          <a:xfrm>
            <a:off x="9491562" y="458430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8C3F8406-197D-C82A-A9F3-74CE04AA0B04}"/>
              </a:ext>
            </a:extLst>
          </p:cNvPr>
          <p:cNvSpPr/>
          <p:nvPr/>
        </p:nvSpPr>
        <p:spPr>
          <a:xfrm>
            <a:off x="8688586" y="500777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AAA62CA0-F798-B816-F351-440F6DDFFC21}"/>
              </a:ext>
            </a:extLst>
          </p:cNvPr>
          <p:cNvSpPr/>
          <p:nvPr/>
        </p:nvSpPr>
        <p:spPr>
          <a:xfrm>
            <a:off x="9491562" y="500777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73227F46-EAB5-C939-635C-70876646DB9B}"/>
              </a:ext>
            </a:extLst>
          </p:cNvPr>
          <p:cNvSpPr/>
          <p:nvPr/>
        </p:nvSpPr>
        <p:spPr>
          <a:xfrm>
            <a:off x="7851254" y="373737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55C90643-03BB-4C5A-C8C9-3B4499F68F72}"/>
              </a:ext>
            </a:extLst>
          </p:cNvPr>
          <p:cNvSpPr/>
          <p:nvPr/>
        </p:nvSpPr>
        <p:spPr>
          <a:xfrm>
            <a:off x="8269920" y="373737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DC9455F1-9365-F9B3-A365-5594D576E847}"/>
              </a:ext>
            </a:extLst>
          </p:cNvPr>
          <p:cNvSpPr/>
          <p:nvPr/>
        </p:nvSpPr>
        <p:spPr>
          <a:xfrm>
            <a:off x="7851254" y="416084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76B2CD0A-113B-1B11-3912-10952D84D069}"/>
              </a:ext>
            </a:extLst>
          </p:cNvPr>
          <p:cNvSpPr/>
          <p:nvPr/>
        </p:nvSpPr>
        <p:spPr>
          <a:xfrm>
            <a:off x="8269920" y="4160840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A8D8F234-8FB0-7A64-A1F2-FD1DD650F1A0}"/>
              </a:ext>
            </a:extLst>
          </p:cNvPr>
          <p:cNvSpPr/>
          <p:nvPr/>
        </p:nvSpPr>
        <p:spPr>
          <a:xfrm>
            <a:off x="8688586" y="373737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26A51855-8270-6BFE-1B3A-0A695141DD9F}"/>
              </a:ext>
            </a:extLst>
          </p:cNvPr>
          <p:cNvSpPr/>
          <p:nvPr/>
        </p:nvSpPr>
        <p:spPr>
          <a:xfrm>
            <a:off x="9491562" y="373737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16396CAC-95F1-6FFC-D497-D297E1C9BE06}"/>
              </a:ext>
            </a:extLst>
          </p:cNvPr>
          <p:cNvSpPr/>
          <p:nvPr/>
        </p:nvSpPr>
        <p:spPr>
          <a:xfrm>
            <a:off x="8688586" y="416084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1611611D-340E-E84D-0B6F-E38F73645E86}"/>
              </a:ext>
            </a:extLst>
          </p:cNvPr>
          <p:cNvSpPr/>
          <p:nvPr/>
        </p:nvSpPr>
        <p:spPr>
          <a:xfrm>
            <a:off x="9491562" y="416084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86F6AF52-C142-C907-CAA3-A00AFF4BCA4C}"/>
              </a:ext>
            </a:extLst>
          </p:cNvPr>
          <p:cNvSpPr/>
          <p:nvPr/>
        </p:nvSpPr>
        <p:spPr>
          <a:xfrm>
            <a:off x="9491562" y="373792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EE457EBD-0E60-C9D3-1FF2-F5B079CC357A}"/>
              </a:ext>
            </a:extLst>
          </p:cNvPr>
          <p:cNvSpPr/>
          <p:nvPr/>
        </p:nvSpPr>
        <p:spPr>
          <a:xfrm>
            <a:off x="9491562" y="4161392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B8A55FDE-3765-3B96-C066-F3DD496001FB}"/>
              </a:ext>
            </a:extLst>
          </p:cNvPr>
          <p:cNvSpPr txBox="1"/>
          <p:nvPr/>
        </p:nvSpPr>
        <p:spPr>
          <a:xfrm>
            <a:off x="9395411" y="5509968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Test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C5797F16-D5B8-9A4B-F6BA-D6AFE3157DC5}"/>
              </a:ext>
            </a:extLst>
          </p:cNvPr>
          <p:cNvSpPr txBox="1"/>
          <p:nvPr/>
        </p:nvSpPr>
        <p:spPr>
          <a:xfrm>
            <a:off x="8211254" y="5509968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Train</a:t>
            </a:r>
          </a:p>
        </p:txBody>
      </p:sp>
    </p:spTree>
    <p:extLst>
      <p:ext uri="{BB962C8B-B14F-4D97-AF65-F5344CB8AC3E}">
        <p14:creationId xmlns:p14="http://schemas.microsoft.com/office/powerpoint/2010/main" val="2751130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20040257-A0ED-74FE-9270-344890BE7EFB}"/>
              </a:ext>
            </a:extLst>
          </p:cNvPr>
          <p:cNvSpPr/>
          <p:nvPr/>
        </p:nvSpPr>
        <p:spPr>
          <a:xfrm>
            <a:off x="9287253" y="3567506"/>
            <a:ext cx="738018" cy="195838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2209EEB1-BB3B-BEA1-F676-70F9A18F7E95}"/>
              </a:ext>
            </a:extLst>
          </p:cNvPr>
          <p:cNvSpPr/>
          <p:nvPr/>
        </p:nvSpPr>
        <p:spPr>
          <a:xfrm>
            <a:off x="7673009" y="3551583"/>
            <a:ext cx="1555577" cy="1958385"/>
          </a:xfrm>
          <a:prstGeom prst="roundRect">
            <a:avLst>
              <a:gd name="adj" fmla="val 8148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8ADA0C-426D-F0E8-416B-CA6628A7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Stratify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DFA196-E2A8-3447-14F2-DE7116F4A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1957" cy="4351338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uneven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„</a:t>
            </a:r>
            <a:r>
              <a:rPr lang="de-DE" dirty="0" err="1"/>
              <a:t>stratify</a:t>
            </a:r>
            <a:r>
              <a:rPr lang="de-DE" dirty="0"/>
              <a:t>“.</a:t>
            </a:r>
          </a:p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200397C-7672-AEB2-8C22-029857B7C666}"/>
              </a:ext>
            </a:extLst>
          </p:cNvPr>
          <p:cNvSpPr/>
          <p:nvPr/>
        </p:nvSpPr>
        <p:spPr>
          <a:xfrm>
            <a:off x="8031254" y="181639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D248E3-A1A2-6EB2-1826-07F810E5A101}"/>
              </a:ext>
            </a:extLst>
          </p:cNvPr>
          <p:cNvSpPr/>
          <p:nvPr/>
        </p:nvSpPr>
        <p:spPr>
          <a:xfrm>
            <a:off x="8449920" y="181639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43491A6-CA13-9B7F-7872-F4E3951A6014}"/>
              </a:ext>
            </a:extLst>
          </p:cNvPr>
          <p:cNvSpPr/>
          <p:nvPr/>
        </p:nvSpPr>
        <p:spPr>
          <a:xfrm>
            <a:off x="8031254" y="223985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03047AC-009B-24F2-0BA5-5838E25E1971}"/>
              </a:ext>
            </a:extLst>
          </p:cNvPr>
          <p:cNvSpPr/>
          <p:nvPr/>
        </p:nvSpPr>
        <p:spPr>
          <a:xfrm>
            <a:off x="8449920" y="223985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5AEF578-C17E-28A8-C63E-B307B6FA655E}"/>
              </a:ext>
            </a:extLst>
          </p:cNvPr>
          <p:cNvSpPr/>
          <p:nvPr/>
        </p:nvSpPr>
        <p:spPr>
          <a:xfrm>
            <a:off x="8868586" y="181639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541E8E8-9A48-C3BE-BEB4-86B89289D71B}"/>
              </a:ext>
            </a:extLst>
          </p:cNvPr>
          <p:cNvSpPr/>
          <p:nvPr/>
        </p:nvSpPr>
        <p:spPr>
          <a:xfrm>
            <a:off x="9287252" y="181639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EFB8B97-9FFD-6D39-CB56-2010FBF249D2}"/>
              </a:ext>
            </a:extLst>
          </p:cNvPr>
          <p:cNvSpPr/>
          <p:nvPr/>
        </p:nvSpPr>
        <p:spPr>
          <a:xfrm>
            <a:off x="8868586" y="223985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97808AA-6A63-8028-8715-7BE8151E9E0D}"/>
              </a:ext>
            </a:extLst>
          </p:cNvPr>
          <p:cNvSpPr/>
          <p:nvPr/>
        </p:nvSpPr>
        <p:spPr>
          <a:xfrm>
            <a:off x="9287252" y="223985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13EC41C-5AB8-A0A5-6A20-B314AD45FF62}"/>
              </a:ext>
            </a:extLst>
          </p:cNvPr>
          <p:cNvSpPr/>
          <p:nvPr/>
        </p:nvSpPr>
        <p:spPr>
          <a:xfrm>
            <a:off x="8031254" y="96946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081628B-98F5-21BD-DCAD-7B09CBBF4D31}"/>
              </a:ext>
            </a:extLst>
          </p:cNvPr>
          <p:cNvSpPr/>
          <p:nvPr/>
        </p:nvSpPr>
        <p:spPr>
          <a:xfrm>
            <a:off x="8449920" y="96946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5B71C6F-21B9-E6B3-0035-321ADC5A67FA}"/>
              </a:ext>
            </a:extLst>
          </p:cNvPr>
          <p:cNvSpPr/>
          <p:nvPr/>
        </p:nvSpPr>
        <p:spPr>
          <a:xfrm>
            <a:off x="8031254" y="13929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6371424-1DA3-73B3-A601-7C02D4A413C0}"/>
              </a:ext>
            </a:extLst>
          </p:cNvPr>
          <p:cNvSpPr/>
          <p:nvPr/>
        </p:nvSpPr>
        <p:spPr>
          <a:xfrm>
            <a:off x="8449920" y="139292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7C698F7-5C62-2F58-321B-7576E0DEE682}"/>
              </a:ext>
            </a:extLst>
          </p:cNvPr>
          <p:cNvSpPr/>
          <p:nvPr/>
        </p:nvSpPr>
        <p:spPr>
          <a:xfrm>
            <a:off x="8868586" y="96946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E2EE991-09A6-013E-3734-BF95986270F1}"/>
              </a:ext>
            </a:extLst>
          </p:cNvPr>
          <p:cNvSpPr/>
          <p:nvPr/>
        </p:nvSpPr>
        <p:spPr>
          <a:xfrm>
            <a:off x="9287252" y="96946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2B2EEC5-191B-AA39-CA8B-81CE498ADC4D}"/>
              </a:ext>
            </a:extLst>
          </p:cNvPr>
          <p:cNvSpPr/>
          <p:nvPr/>
        </p:nvSpPr>
        <p:spPr>
          <a:xfrm>
            <a:off x="8868586" y="13929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F7664DD-9FF2-3D08-4460-034BB2379395}"/>
              </a:ext>
            </a:extLst>
          </p:cNvPr>
          <p:cNvSpPr/>
          <p:nvPr/>
        </p:nvSpPr>
        <p:spPr>
          <a:xfrm>
            <a:off x="9287252" y="139292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B73E1FA-6776-B187-0C6C-1551D0E4918A}"/>
              </a:ext>
            </a:extLst>
          </p:cNvPr>
          <p:cNvSpPr/>
          <p:nvPr/>
        </p:nvSpPr>
        <p:spPr>
          <a:xfrm>
            <a:off x="9287252" y="970012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91F25FF-54F0-A6AA-5281-6C3F6D772BF8}"/>
              </a:ext>
            </a:extLst>
          </p:cNvPr>
          <p:cNvSpPr/>
          <p:nvPr/>
        </p:nvSpPr>
        <p:spPr>
          <a:xfrm>
            <a:off x="9287252" y="139347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9DA1027-DCB0-15E5-E508-C11C2B214A2F}"/>
              </a:ext>
            </a:extLst>
          </p:cNvPr>
          <p:cNvSpPr txBox="1"/>
          <p:nvPr/>
        </p:nvSpPr>
        <p:spPr>
          <a:xfrm>
            <a:off x="8374951" y="536662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All Data</a:t>
            </a:r>
          </a:p>
        </p:txBody>
      </p:sp>
      <p:sp>
        <p:nvSpPr>
          <p:cNvPr id="25" name="Pfeil: nach unten 24">
            <a:extLst>
              <a:ext uri="{FF2B5EF4-FFF2-40B4-BE49-F238E27FC236}">
                <a16:creationId xmlns:a16="http://schemas.microsoft.com/office/drawing/2014/main" id="{D9543416-677D-3E73-3C72-BD4E9C7E51F7}"/>
              </a:ext>
            </a:extLst>
          </p:cNvPr>
          <p:cNvSpPr/>
          <p:nvPr/>
        </p:nvSpPr>
        <p:spPr>
          <a:xfrm>
            <a:off x="7926123" y="2696609"/>
            <a:ext cx="1954632" cy="977300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Split </a:t>
            </a:r>
            <a:r>
              <a:rPr lang="de-DE" dirty="0" err="1"/>
              <a:t>test</a:t>
            </a:r>
            <a:r>
              <a:rPr lang="de-DE" dirty="0"/>
              <a:t>=0.25</a:t>
            </a:r>
          </a:p>
          <a:p>
            <a:pPr algn="ctr"/>
            <a:r>
              <a:rPr lang="de-DE" dirty="0" err="1"/>
              <a:t>stratify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color</a:t>
            </a:r>
            <a:endParaRPr lang="de-DE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D3BF245-9C9E-B76B-860D-40D9EE1C82D8}"/>
              </a:ext>
            </a:extLst>
          </p:cNvPr>
          <p:cNvSpPr/>
          <p:nvPr/>
        </p:nvSpPr>
        <p:spPr>
          <a:xfrm>
            <a:off x="7851254" y="458430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DFE2A0D-A0B5-094B-AAD2-9147FEBC6A10}"/>
              </a:ext>
            </a:extLst>
          </p:cNvPr>
          <p:cNvSpPr/>
          <p:nvPr/>
        </p:nvSpPr>
        <p:spPr>
          <a:xfrm>
            <a:off x="8269920" y="458430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8FF4CBA-0BB1-25E9-B7FC-6D00FFD6D1CE}"/>
              </a:ext>
            </a:extLst>
          </p:cNvPr>
          <p:cNvSpPr/>
          <p:nvPr/>
        </p:nvSpPr>
        <p:spPr>
          <a:xfrm>
            <a:off x="7851254" y="500777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41E2C2A-7368-579D-4B4E-D419EA3AD30D}"/>
              </a:ext>
            </a:extLst>
          </p:cNvPr>
          <p:cNvSpPr/>
          <p:nvPr/>
        </p:nvSpPr>
        <p:spPr>
          <a:xfrm>
            <a:off x="8269920" y="500777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28C00CD-B4CC-23E5-6AF9-F866B375C216}"/>
              </a:ext>
            </a:extLst>
          </p:cNvPr>
          <p:cNvSpPr/>
          <p:nvPr/>
        </p:nvSpPr>
        <p:spPr>
          <a:xfrm>
            <a:off x="8688586" y="458430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BA593E60-8330-ABC3-3A07-A1EC0AA53EBC}"/>
              </a:ext>
            </a:extLst>
          </p:cNvPr>
          <p:cNvSpPr/>
          <p:nvPr/>
        </p:nvSpPr>
        <p:spPr>
          <a:xfrm>
            <a:off x="9491562" y="458430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CF7AD83-1D64-EFF2-6AE3-10CE8D2D95D7}"/>
              </a:ext>
            </a:extLst>
          </p:cNvPr>
          <p:cNvSpPr/>
          <p:nvPr/>
        </p:nvSpPr>
        <p:spPr>
          <a:xfrm>
            <a:off x="8688586" y="500777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72D6D9C-CF5B-D651-DD8C-01CA673B4F0D}"/>
              </a:ext>
            </a:extLst>
          </p:cNvPr>
          <p:cNvSpPr/>
          <p:nvPr/>
        </p:nvSpPr>
        <p:spPr>
          <a:xfrm>
            <a:off x="9491562" y="500777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241E1B2B-0915-B4BF-427B-7865F64DFEC9}"/>
              </a:ext>
            </a:extLst>
          </p:cNvPr>
          <p:cNvSpPr/>
          <p:nvPr/>
        </p:nvSpPr>
        <p:spPr>
          <a:xfrm>
            <a:off x="7851254" y="373737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5F1B6A6-4E33-678C-002A-DB74A9A24184}"/>
              </a:ext>
            </a:extLst>
          </p:cNvPr>
          <p:cNvSpPr/>
          <p:nvPr/>
        </p:nvSpPr>
        <p:spPr>
          <a:xfrm>
            <a:off x="8269920" y="373737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383B95C8-540A-3264-D16C-F7A594EBD92C}"/>
              </a:ext>
            </a:extLst>
          </p:cNvPr>
          <p:cNvSpPr/>
          <p:nvPr/>
        </p:nvSpPr>
        <p:spPr>
          <a:xfrm>
            <a:off x="7851254" y="416084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4BC21B8-29A8-16EA-6661-C34B2DAFE919}"/>
              </a:ext>
            </a:extLst>
          </p:cNvPr>
          <p:cNvSpPr/>
          <p:nvPr/>
        </p:nvSpPr>
        <p:spPr>
          <a:xfrm>
            <a:off x="8269920" y="4160840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4B6BDE3C-A385-A37A-899A-75B1B3AFF61C}"/>
              </a:ext>
            </a:extLst>
          </p:cNvPr>
          <p:cNvSpPr/>
          <p:nvPr/>
        </p:nvSpPr>
        <p:spPr>
          <a:xfrm>
            <a:off x="8688586" y="373737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0C6A3054-2B0F-A1FE-0A4C-793DB97F60B2}"/>
              </a:ext>
            </a:extLst>
          </p:cNvPr>
          <p:cNvSpPr/>
          <p:nvPr/>
        </p:nvSpPr>
        <p:spPr>
          <a:xfrm>
            <a:off x="9491562" y="373737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1C617D4-8A48-FE63-5BDB-0BB75EF21E35}"/>
              </a:ext>
            </a:extLst>
          </p:cNvPr>
          <p:cNvSpPr/>
          <p:nvPr/>
        </p:nvSpPr>
        <p:spPr>
          <a:xfrm>
            <a:off x="8688586" y="416084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E7A711E4-B6F1-565B-4BE8-9AF715992256}"/>
              </a:ext>
            </a:extLst>
          </p:cNvPr>
          <p:cNvSpPr/>
          <p:nvPr/>
        </p:nvSpPr>
        <p:spPr>
          <a:xfrm>
            <a:off x="9491562" y="4160840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92A94BF7-BB51-5939-8D0A-BE83A179E50D}"/>
              </a:ext>
            </a:extLst>
          </p:cNvPr>
          <p:cNvSpPr/>
          <p:nvPr/>
        </p:nvSpPr>
        <p:spPr>
          <a:xfrm>
            <a:off x="9491562" y="373792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15F11C4C-BC85-FF02-F675-624700ABF02F}"/>
              </a:ext>
            </a:extLst>
          </p:cNvPr>
          <p:cNvSpPr/>
          <p:nvPr/>
        </p:nvSpPr>
        <p:spPr>
          <a:xfrm>
            <a:off x="9491562" y="4161392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DFEEB13-534C-C904-45A4-E8FBBC3F28F0}"/>
              </a:ext>
            </a:extLst>
          </p:cNvPr>
          <p:cNvSpPr txBox="1"/>
          <p:nvPr/>
        </p:nvSpPr>
        <p:spPr>
          <a:xfrm>
            <a:off x="9395411" y="5509968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Test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0054531C-ED24-DFD2-F4E2-F1F41E841CB5}"/>
              </a:ext>
            </a:extLst>
          </p:cNvPr>
          <p:cNvSpPr txBox="1"/>
          <p:nvPr/>
        </p:nvSpPr>
        <p:spPr>
          <a:xfrm>
            <a:off x="8211254" y="5509968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Train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B5A061-8A0F-EFB7-C6D6-9EE0DA7613C8}"/>
              </a:ext>
            </a:extLst>
          </p:cNvPr>
          <p:cNvSpPr txBox="1"/>
          <p:nvPr/>
        </p:nvSpPr>
        <p:spPr>
          <a:xfrm>
            <a:off x="10196497" y="4160840"/>
            <a:ext cx="1631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Ratio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2661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hteck: abgerundete Ecken 106">
            <a:extLst>
              <a:ext uri="{FF2B5EF4-FFF2-40B4-BE49-F238E27FC236}">
                <a16:creationId xmlns:a16="http://schemas.microsoft.com/office/drawing/2014/main" id="{350F3847-1B22-4650-936B-567F56AA07EB}"/>
              </a:ext>
            </a:extLst>
          </p:cNvPr>
          <p:cNvSpPr/>
          <p:nvPr/>
        </p:nvSpPr>
        <p:spPr>
          <a:xfrm rot="16200000">
            <a:off x="2999088" y="2750514"/>
            <a:ext cx="597362" cy="18480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: abgerundete Ecken 107">
            <a:extLst>
              <a:ext uri="{FF2B5EF4-FFF2-40B4-BE49-F238E27FC236}">
                <a16:creationId xmlns:a16="http://schemas.microsoft.com/office/drawing/2014/main" id="{B329A0DD-2442-CEC2-29A0-188EC787520A}"/>
              </a:ext>
            </a:extLst>
          </p:cNvPr>
          <p:cNvSpPr/>
          <p:nvPr/>
        </p:nvSpPr>
        <p:spPr>
          <a:xfrm rot="16200000">
            <a:off x="2999088" y="3391060"/>
            <a:ext cx="597362" cy="184804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: abgerundete Ecken 108">
            <a:extLst>
              <a:ext uri="{FF2B5EF4-FFF2-40B4-BE49-F238E27FC236}">
                <a16:creationId xmlns:a16="http://schemas.microsoft.com/office/drawing/2014/main" id="{377CC3AB-22C2-55E4-4FA6-B08989302BD3}"/>
              </a:ext>
            </a:extLst>
          </p:cNvPr>
          <p:cNvSpPr/>
          <p:nvPr/>
        </p:nvSpPr>
        <p:spPr>
          <a:xfrm rot="16200000">
            <a:off x="2999088" y="4031606"/>
            <a:ext cx="597362" cy="18480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: abgerundete Ecken 109">
            <a:extLst>
              <a:ext uri="{FF2B5EF4-FFF2-40B4-BE49-F238E27FC236}">
                <a16:creationId xmlns:a16="http://schemas.microsoft.com/office/drawing/2014/main" id="{6056D91F-C83A-4D8E-7422-C978EB54CBB5}"/>
              </a:ext>
            </a:extLst>
          </p:cNvPr>
          <p:cNvSpPr/>
          <p:nvPr/>
        </p:nvSpPr>
        <p:spPr>
          <a:xfrm rot="16200000">
            <a:off x="4986111" y="2750514"/>
            <a:ext cx="597362" cy="184804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: abgerundete Ecken 110">
            <a:extLst>
              <a:ext uri="{FF2B5EF4-FFF2-40B4-BE49-F238E27FC236}">
                <a16:creationId xmlns:a16="http://schemas.microsoft.com/office/drawing/2014/main" id="{F7DCCA4B-1D6B-3E3E-20FA-863E650B015B}"/>
              </a:ext>
            </a:extLst>
          </p:cNvPr>
          <p:cNvSpPr/>
          <p:nvPr/>
        </p:nvSpPr>
        <p:spPr>
          <a:xfrm rot="16200000">
            <a:off x="4986111" y="3391060"/>
            <a:ext cx="597362" cy="18480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: abgerundete Ecken 111">
            <a:extLst>
              <a:ext uri="{FF2B5EF4-FFF2-40B4-BE49-F238E27FC236}">
                <a16:creationId xmlns:a16="http://schemas.microsoft.com/office/drawing/2014/main" id="{A523D88C-2CC2-662D-76AE-0FE60FCE1792}"/>
              </a:ext>
            </a:extLst>
          </p:cNvPr>
          <p:cNvSpPr/>
          <p:nvPr/>
        </p:nvSpPr>
        <p:spPr>
          <a:xfrm rot="16200000">
            <a:off x="4986111" y="4031606"/>
            <a:ext cx="597362" cy="18480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: abgerundete Ecken 103">
            <a:extLst>
              <a:ext uri="{FF2B5EF4-FFF2-40B4-BE49-F238E27FC236}">
                <a16:creationId xmlns:a16="http://schemas.microsoft.com/office/drawing/2014/main" id="{B18F0003-3913-7835-53F3-94DB820B3879}"/>
              </a:ext>
            </a:extLst>
          </p:cNvPr>
          <p:cNvSpPr/>
          <p:nvPr/>
        </p:nvSpPr>
        <p:spPr>
          <a:xfrm rot="16200000">
            <a:off x="1012065" y="2750514"/>
            <a:ext cx="597362" cy="18480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echteck: abgerundete Ecken 104">
            <a:extLst>
              <a:ext uri="{FF2B5EF4-FFF2-40B4-BE49-F238E27FC236}">
                <a16:creationId xmlns:a16="http://schemas.microsoft.com/office/drawing/2014/main" id="{0A7E0B7C-943A-4280-C1ED-7AB67B196F99}"/>
              </a:ext>
            </a:extLst>
          </p:cNvPr>
          <p:cNvSpPr/>
          <p:nvPr/>
        </p:nvSpPr>
        <p:spPr>
          <a:xfrm rot="16200000">
            <a:off x="1012065" y="3391060"/>
            <a:ext cx="597362" cy="18480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: abgerundete Ecken 105">
            <a:extLst>
              <a:ext uri="{FF2B5EF4-FFF2-40B4-BE49-F238E27FC236}">
                <a16:creationId xmlns:a16="http://schemas.microsoft.com/office/drawing/2014/main" id="{CE3197AA-8070-4199-CF4F-C48D5E119F03}"/>
              </a:ext>
            </a:extLst>
          </p:cNvPr>
          <p:cNvSpPr/>
          <p:nvPr/>
        </p:nvSpPr>
        <p:spPr>
          <a:xfrm rot="16200000">
            <a:off x="1012065" y="4031606"/>
            <a:ext cx="597362" cy="184804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: abgerundete Ecken 101">
            <a:extLst>
              <a:ext uri="{FF2B5EF4-FFF2-40B4-BE49-F238E27FC236}">
                <a16:creationId xmlns:a16="http://schemas.microsoft.com/office/drawing/2014/main" id="{7A5188C2-BB4B-F34B-370C-6600AF328FA2}"/>
              </a:ext>
            </a:extLst>
          </p:cNvPr>
          <p:cNvSpPr/>
          <p:nvPr/>
        </p:nvSpPr>
        <p:spPr>
          <a:xfrm rot="16200000">
            <a:off x="10187910" y="4152815"/>
            <a:ext cx="738018" cy="195838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ED0F28-3E37-B04E-4FD4-D923FAE78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Cross </a:t>
            </a:r>
            <a:r>
              <a:rPr lang="de-DE" dirty="0" err="1"/>
              <a:t>validation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54CCF9-DAB7-7E54-0644-2102C866B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430155" cy="1811862"/>
          </a:xfrm>
        </p:spPr>
        <p:txBody>
          <a:bodyPr/>
          <a:lstStyle/>
          <a:p>
            <a:r>
              <a:rPr lang="de-DE" dirty="0"/>
              <a:t>In Corrs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multiple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parameters</a:t>
            </a:r>
            <a:r>
              <a:rPr lang="de-DE" dirty="0"/>
              <a:t>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48812E9-C2DC-547C-3933-3C241CB86BEC}"/>
              </a:ext>
            </a:extLst>
          </p:cNvPr>
          <p:cNvSpPr/>
          <p:nvPr/>
        </p:nvSpPr>
        <p:spPr>
          <a:xfrm>
            <a:off x="6990522" y="4492224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194BE43-DF53-96D7-B9BE-8E9E6B695213}"/>
              </a:ext>
            </a:extLst>
          </p:cNvPr>
          <p:cNvSpPr/>
          <p:nvPr/>
        </p:nvSpPr>
        <p:spPr>
          <a:xfrm>
            <a:off x="7409188" y="4492224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0E426AE-47B8-EA13-83F9-8A1832FA6196}"/>
              </a:ext>
            </a:extLst>
          </p:cNvPr>
          <p:cNvSpPr/>
          <p:nvPr/>
        </p:nvSpPr>
        <p:spPr>
          <a:xfrm>
            <a:off x="6990522" y="4915689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E5EB685-9D97-1E7C-93ED-30DF87D6DF82}"/>
              </a:ext>
            </a:extLst>
          </p:cNvPr>
          <p:cNvSpPr/>
          <p:nvPr/>
        </p:nvSpPr>
        <p:spPr>
          <a:xfrm>
            <a:off x="7409188" y="4915689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5CDE7-8B09-115F-D096-F5C1AE5935BF}"/>
              </a:ext>
            </a:extLst>
          </p:cNvPr>
          <p:cNvSpPr/>
          <p:nvPr/>
        </p:nvSpPr>
        <p:spPr>
          <a:xfrm>
            <a:off x="7827854" y="4492224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DB4E32A-BD44-84BA-D252-3B539BD64B52}"/>
              </a:ext>
            </a:extLst>
          </p:cNvPr>
          <p:cNvSpPr/>
          <p:nvPr/>
        </p:nvSpPr>
        <p:spPr>
          <a:xfrm>
            <a:off x="8246520" y="4492224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C8C4DCE-8CC5-F9A0-ECDE-CC8FBB333162}"/>
              </a:ext>
            </a:extLst>
          </p:cNvPr>
          <p:cNvSpPr/>
          <p:nvPr/>
        </p:nvSpPr>
        <p:spPr>
          <a:xfrm>
            <a:off x="7827854" y="4915689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789D6F2-E64D-3533-D6AE-73F2C2BB6C78}"/>
              </a:ext>
            </a:extLst>
          </p:cNvPr>
          <p:cNvSpPr/>
          <p:nvPr/>
        </p:nvSpPr>
        <p:spPr>
          <a:xfrm>
            <a:off x="8246520" y="4915689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9CC07B2-4B09-0BD2-123D-7253C2AD8FE5}"/>
              </a:ext>
            </a:extLst>
          </p:cNvPr>
          <p:cNvSpPr/>
          <p:nvPr/>
        </p:nvSpPr>
        <p:spPr>
          <a:xfrm>
            <a:off x="6990522" y="3645293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4CCF3B4-987A-1D89-5755-6A09BE991687}"/>
              </a:ext>
            </a:extLst>
          </p:cNvPr>
          <p:cNvSpPr/>
          <p:nvPr/>
        </p:nvSpPr>
        <p:spPr>
          <a:xfrm>
            <a:off x="7409188" y="3645293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6E7665A-E500-139A-C362-620D20DA5FA8}"/>
              </a:ext>
            </a:extLst>
          </p:cNvPr>
          <p:cNvSpPr/>
          <p:nvPr/>
        </p:nvSpPr>
        <p:spPr>
          <a:xfrm>
            <a:off x="6990522" y="406875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BA9632B-C5C2-BDB2-F667-BF500A6CE2C3}"/>
              </a:ext>
            </a:extLst>
          </p:cNvPr>
          <p:cNvSpPr/>
          <p:nvPr/>
        </p:nvSpPr>
        <p:spPr>
          <a:xfrm>
            <a:off x="7409188" y="406875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E61313E-CD37-9737-FF8A-3F4ED6EA7F62}"/>
              </a:ext>
            </a:extLst>
          </p:cNvPr>
          <p:cNvSpPr/>
          <p:nvPr/>
        </p:nvSpPr>
        <p:spPr>
          <a:xfrm>
            <a:off x="7827854" y="3645293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868B0D4-8336-2BBC-0F9A-956366078BB4}"/>
              </a:ext>
            </a:extLst>
          </p:cNvPr>
          <p:cNvSpPr/>
          <p:nvPr/>
        </p:nvSpPr>
        <p:spPr>
          <a:xfrm>
            <a:off x="8246520" y="364529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CE78D79-466E-472A-9E3F-3506196EF614}"/>
              </a:ext>
            </a:extLst>
          </p:cNvPr>
          <p:cNvSpPr/>
          <p:nvPr/>
        </p:nvSpPr>
        <p:spPr>
          <a:xfrm>
            <a:off x="7827854" y="406875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AEECD06-8767-913C-5C64-BBF683C8E7C9}"/>
              </a:ext>
            </a:extLst>
          </p:cNvPr>
          <p:cNvSpPr/>
          <p:nvPr/>
        </p:nvSpPr>
        <p:spPr>
          <a:xfrm>
            <a:off x="8246520" y="4068758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B6499A8-18DE-1827-1A8A-3F2ADCCE167C}"/>
              </a:ext>
            </a:extLst>
          </p:cNvPr>
          <p:cNvSpPr/>
          <p:nvPr/>
        </p:nvSpPr>
        <p:spPr>
          <a:xfrm>
            <a:off x="8246520" y="364584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4E4CCE0-5977-4002-6C3E-6D4A4344A4AD}"/>
              </a:ext>
            </a:extLst>
          </p:cNvPr>
          <p:cNvSpPr/>
          <p:nvPr/>
        </p:nvSpPr>
        <p:spPr>
          <a:xfrm>
            <a:off x="8246520" y="4069310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A0CB837-8931-A515-6EC5-28DD1225D34A}"/>
              </a:ext>
            </a:extLst>
          </p:cNvPr>
          <p:cNvSpPr txBox="1"/>
          <p:nvPr/>
        </p:nvSpPr>
        <p:spPr>
          <a:xfrm>
            <a:off x="7334219" y="3212495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All Data</a:t>
            </a:r>
          </a:p>
        </p:txBody>
      </p:sp>
      <p:sp>
        <p:nvSpPr>
          <p:cNvPr id="23" name="Pfeil: nach unten 22">
            <a:extLst>
              <a:ext uri="{FF2B5EF4-FFF2-40B4-BE49-F238E27FC236}">
                <a16:creationId xmlns:a16="http://schemas.microsoft.com/office/drawing/2014/main" id="{CF78353E-2F01-02A9-B5D3-40179A930128}"/>
              </a:ext>
            </a:extLst>
          </p:cNvPr>
          <p:cNvSpPr/>
          <p:nvPr/>
        </p:nvSpPr>
        <p:spPr>
          <a:xfrm rot="5400000">
            <a:off x="5948481" y="4002841"/>
            <a:ext cx="1278522" cy="4799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5E921D58-C442-5981-09F7-145E72343069}"/>
              </a:ext>
            </a:extLst>
          </p:cNvPr>
          <p:cNvSpPr txBox="1"/>
          <p:nvPr/>
        </p:nvSpPr>
        <p:spPr>
          <a:xfrm>
            <a:off x="496751" y="5330156"/>
            <a:ext cx="1633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4"/>
                </a:solidFill>
              </a:rPr>
              <a:t>Train</a:t>
            </a:r>
            <a:r>
              <a:rPr lang="de-DE" dirty="0"/>
              <a:t> and </a:t>
            </a:r>
            <a:r>
              <a:rPr lang="de-DE" dirty="0">
                <a:solidFill>
                  <a:schemeClr val="accent1"/>
                </a:solidFill>
              </a:rPr>
              <a:t>Validation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1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C5F8AE8-0485-3276-D542-235AAC042455}"/>
              </a:ext>
            </a:extLst>
          </p:cNvPr>
          <p:cNvSpPr/>
          <p:nvPr/>
        </p:nvSpPr>
        <p:spPr>
          <a:xfrm>
            <a:off x="491385" y="477200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8F23336-368B-B885-929B-77CFFCF5900A}"/>
              </a:ext>
            </a:extLst>
          </p:cNvPr>
          <p:cNvSpPr/>
          <p:nvPr/>
        </p:nvSpPr>
        <p:spPr>
          <a:xfrm>
            <a:off x="910051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18424D40-577B-71E4-EFF3-E18667DC387B}"/>
              </a:ext>
            </a:extLst>
          </p:cNvPr>
          <p:cNvSpPr/>
          <p:nvPr/>
        </p:nvSpPr>
        <p:spPr>
          <a:xfrm>
            <a:off x="1328717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5B4FC7DB-1BC9-75C4-B827-B44CC51C5B9B}"/>
              </a:ext>
            </a:extLst>
          </p:cNvPr>
          <p:cNvSpPr/>
          <p:nvPr/>
        </p:nvSpPr>
        <p:spPr>
          <a:xfrm>
            <a:off x="1747383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EEAE425-B7C4-8106-CEB2-FD984415D86C}"/>
              </a:ext>
            </a:extLst>
          </p:cNvPr>
          <p:cNvSpPr/>
          <p:nvPr/>
        </p:nvSpPr>
        <p:spPr>
          <a:xfrm>
            <a:off x="491385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339BF859-FFDB-29F3-5EE0-4A4582892659}"/>
              </a:ext>
            </a:extLst>
          </p:cNvPr>
          <p:cNvSpPr/>
          <p:nvPr/>
        </p:nvSpPr>
        <p:spPr>
          <a:xfrm>
            <a:off x="910051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DC3931AA-1913-C0A6-C487-878CE55FF0DE}"/>
              </a:ext>
            </a:extLst>
          </p:cNvPr>
          <p:cNvSpPr/>
          <p:nvPr/>
        </p:nvSpPr>
        <p:spPr>
          <a:xfrm>
            <a:off x="491385" y="413508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8779397-38F7-B6AA-294C-2CC503970436}"/>
              </a:ext>
            </a:extLst>
          </p:cNvPr>
          <p:cNvSpPr/>
          <p:nvPr/>
        </p:nvSpPr>
        <p:spPr>
          <a:xfrm>
            <a:off x="910051" y="413508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852C95B7-F877-4637-7039-94297FE422EE}"/>
              </a:ext>
            </a:extLst>
          </p:cNvPr>
          <p:cNvSpPr/>
          <p:nvPr/>
        </p:nvSpPr>
        <p:spPr>
          <a:xfrm>
            <a:off x="1328717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AA81EF8-08A3-20E5-2645-071AD7B3AA53}"/>
              </a:ext>
            </a:extLst>
          </p:cNvPr>
          <p:cNvSpPr/>
          <p:nvPr/>
        </p:nvSpPr>
        <p:spPr>
          <a:xfrm>
            <a:off x="1747383" y="350432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3C4646C4-23B2-8571-4C8F-A91731DAEB23}"/>
              </a:ext>
            </a:extLst>
          </p:cNvPr>
          <p:cNvSpPr/>
          <p:nvPr/>
        </p:nvSpPr>
        <p:spPr>
          <a:xfrm>
            <a:off x="1328717" y="413508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E41CEE4B-C782-336D-BE0F-2B0496C14C73}"/>
              </a:ext>
            </a:extLst>
          </p:cNvPr>
          <p:cNvSpPr/>
          <p:nvPr/>
        </p:nvSpPr>
        <p:spPr>
          <a:xfrm>
            <a:off x="1747383" y="413508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0C8AAB13-2020-2FB7-6FD8-D68B7A0D3BAF}"/>
              </a:ext>
            </a:extLst>
          </p:cNvPr>
          <p:cNvSpPr/>
          <p:nvPr/>
        </p:nvSpPr>
        <p:spPr>
          <a:xfrm>
            <a:off x="1747383" y="350487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1A16BF6E-A27E-EC42-4A22-D749A8991B4B}"/>
              </a:ext>
            </a:extLst>
          </p:cNvPr>
          <p:cNvSpPr/>
          <p:nvPr/>
        </p:nvSpPr>
        <p:spPr>
          <a:xfrm>
            <a:off x="1747383" y="4135633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A58355B3-C580-50E0-0FC7-0AE78553E5BF}"/>
              </a:ext>
            </a:extLst>
          </p:cNvPr>
          <p:cNvSpPr/>
          <p:nvPr/>
        </p:nvSpPr>
        <p:spPr>
          <a:xfrm>
            <a:off x="2484635" y="477200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32145328-1A60-BE6A-F4BA-11AA57F73E81}"/>
              </a:ext>
            </a:extLst>
          </p:cNvPr>
          <p:cNvSpPr/>
          <p:nvPr/>
        </p:nvSpPr>
        <p:spPr>
          <a:xfrm>
            <a:off x="2903301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7689F980-F3AE-6555-BDBC-69668AC17B2B}"/>
              </a:ext>
            </a:extLst>
          </p:cNvPr>
          <p:cNvSpPr/>
          <p:nvPr/>
        </p:nvSpPr>
        <p:spPr>
          <a:xfrm>
            <a:off x="3321967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8C49AF47-9D69-4855-46DB-60DF14188232}"/>
              </a:ext>
            </a:extLst>
          </p:cNvPr>
          <p:cNvSpPr/>
          <p:nvPr/>
        </p:nvSpPr>
        <p:spPr>
          <a:xfrm>
            <a:off x="3740633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8ED863C-1333-A1E4-9AC5-FAAF3F56841B}"/>
              </a:ext>
            </a:extLst>
          </p:cNvPr>
          <p:cNvSpPr/>
          <p:nvPr/>
        </p:nvSpPr>
        <p:spPr>
          <a:xfrm>
            <a:off x="2484635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4C9AA7F2-37EC-F506-D498-DD13D15C882C}"/>
              </a:ext>
            </a:extLst>
          </p:cNvPr>
          <p:cNvSpPr/>
          <p:nvPr/>
        </p:nvSpPr>
        <p:spPr>
          <a:xfrm>
            <a:off x="2903301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AAE888B4-2225-3EF6-6235-22B9706BCEB9}"/>
              </a:ext>
            </a:extLst>
          </p:cNvPr>
          <p:cNvSpPr/>
          <p:nvPr/>
        </p:nvSpPr>
        <p:spPr>
          <a:xfrm>
            <a:off x="2484635" y="413508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0EE8C358-BC96-4007-5DA9-B2D7D25D954B}"/>
              </a:ext>
            </a:extLst>
          </p:cNvPr>
          <p:cNvSpPr/>
          <p:nvPr/>
        </p:nvSpPr>
        <p:spPr>
          <a:xfrm>
            <a:off x="2903301" y="413508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6DEAAA3-7336-9F68-01B2-A462A7549CC4}"/>
              </a:ext>
            </a:extLst>
          </p:cNvPr>
          <p:cNvSpPr/>
          <p:nvPr/>
        </p:nvSpPr>
        <p:spPr>
          <a:xfrm>
            <a:off x="3321967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42F703A6-35D3-B5A1-7648-B387F0D02F33}"/>
              </a:ext>
            </a:extLst>
          </p:cNvPr>
          <p:cNvSpPr/>
          <p:nvPr/>
        </p:nvSpPr>
        <p:spPr>
          <a:xfrm>
            <a:off x="3740633" y="350432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49D3E681-3443-70EF-434B-BDA470552C1C}"/>
              </a:ext>
            </a:extLst>
          </p:cNvPr>
          <p:cNvSpPr/>
          <p:nvPr/>
        </p:nvSpPr>
        <p:spPr>
          <a:xfrm>
            <a:off x="3321967" y="413508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43918B0-2E16-EAB6-F41E-8F82FFF635C4}"/>
              </a:ext>
            </a:extLst>
          </p:cNvPr>
          <p:cNvSpPr/>
          <p:nvPr/>
        </p:nvSpPr>
        <p:spPr>
          <a:xfrm>
            <a:off x="3740633" y="413508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0F3E4B21-0E02-BE0A-D173-EF73BF18D572}"/>
              </a:ext>
            </a:extLst>
          </p:cNvPr>
          <p:cNvSpPr/>
          <p:nvPr/>
        </p:nvSpPr>
        <p:spPr>
          <a:xfrm>
            <a:off x="3740633" y="350487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E22C439B-E328-67C1-5D74-1633E8E9ABC0}"/>
              </a:ext>
            </a:extLst>
          </p:cNvPr>
          <p:cNvSpPr/>
          <p:nvPr/>
        </p:nvSpPr>
        <p:spPr>
          <a:xfrm>
            <a:off x="3740633" y="4135633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837742E9-5870-89B2-2B6F-D5C51716BDEA}"/>
              </a:ext>
            </a:extLst>
          </p:cNvPr>
          <p:cNvSpPr/>
          <p:nvPr/>
        </p:nvSpPr>
        <p:spPr>
          <a:xfrm>
            <a:off x="4477885" y="477200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53985D8D-093C-40E9-58C1-C45744508A17}"/>
              </a:ext>
            </a:extLst>
          </p:cNvPr>
          <p:cNvSpPr/>
          <p:nvPr/>
        </p:nvSpPr>
        <p:spPr>
          <a:xfrm>
            <a:off x="4896551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3846D471-374A-C434-E0CB-98FCA70DC38D}"/>
              </a:ext>
            </a:extLst>
          </p:cNvPr>
          <p:cNvSpPr/>
          <p:nvPr/>
        </p:nvSpPr>
        <p:spPr>
          <a:xfrm>
            <a:off x="5315217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933B13CE-C724-BE60-FD65-E8276FD975EA}"/>
              </a:ext>
            </a:extLst>
          </p:cNvPr>
          <p:cNvSpPr/>
          <p:nvPr/>
        </p:nvSpPr>
        <p:spPr>
          <a:xfrm>
            <a:off x="5733883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1ED84A39-C6D2-13A9-81EB-2E9DB7AE06AF}"/>
              </a:ext>
            </a:extLst>
          </p:cNvPr>
          <p:cNvSpPr/>
          <p:nvPr/>
        </p:nvSpPr>
        <p:spPr>
          <a:xfrm>
            <a:off x="4477885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DDCDA5D7-67FB-678E-A2F1-B14C6DF0FF3E}"/>
              </a:ext>
            </a:extLst>
          </p:cNvPr>
          <p:cNvSpPr/>
          <p:nvPr/>
        </p:nvSpPr>
        <p:spPr>
          <a:xfrm>
            <a:off x="4896551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A8AD7957-880C-C8EF-452D-4344ED2028B5}"/>
              </a:ext>
            </a:extLst>
          </p:cNvPr>
          <p:cNvSpPr/>
          <p:nvPr/>
        </p:nvSpPr>
        <p:spPr>
          <a:xfrm>
            <a:off x="4477885" y="413508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176AFFD6-E733-2577-649D-2E739D84FEC5}"/>
              </a:ext>
            </a:extLst>
          </p:cNvPr>
          <p:cNvSpPr/>
          <p:nvPr/>
        </p:nvSpPr>
        <p:spPr>
          <a:xfrm>
            <a:off x="4896551" y="413508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FF23DC3F-C858-CA7C-7349-00861AFDB136}"/>
              </a:ext>
            </a:extLst>
          </p:cNvPr>
          <p:cNvSpPr/>
          <p:nvPr/>
        </p:nvSpPr>
        <p:spPr>
          <a:xfrm>
            <a:off x="5315217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1541B3D8-F051-6C6F-D11C-3C34E65E817A}"/>
              </a:ext>
            </a:extLst>
          </p:cNvPr>
          <p:cNvSpPr/>
          <p:nvPr/>
        </p:nvSpPr>
        <p:spPr>
          <a:xfrm>
            <a:off x="5733883" y="350432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3F54D791-1F1E-A7B4-4D5F-95F47D5C52D3}"/>
              </a:ext>
            </a:extLst>
          </p:cNvPr>
          <p:cNvSpPr/>
          <p:nvPr/>
        </p:nvSpPr>
        <p:spPr>
          <a:xfrm>
            <a:off x="5315217" y="413508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219EB0EF-BC41-5A2D-4304-D0D79A936B9D}"/>
              </a:ext>
            </a:extLst>
          </p:cNvPr>
          <p:cNvSpPr/>
          <p:nvPr/>
        </p:nvSpPr>
        <p:spPr>
          <a:xfrm>
            <a:off x="5733883" y="413508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98A332F2-EBDF-A63E-81C4-9BCC70F4DB0C}"/>
              </a:ext>
            </a:extLst>
          </p:cNvPr>
          <p:cNvSpPr/>
          <p:nvPr/>
        </p:nvSpPr>
        <p:spPr>
          <a:xfrm>
            <a:off x="5733883" y="350487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EAC20190-3071-24A3-692B-429EC5AD2A44}"/>
              </a:ext>
            </a:extLst>
          </p:cNvPr>
          <p:cNvSpPr/>
          <p:nvPr/>
        </p:nvSpPr>
        <p:spPr>
          <a:xfrm>
            <a:off x="5733883" y="4135633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75589B19-EC89-3E16-C4EC-DB19A937071A}"/>
              </a:ext>
            </a:extLst>
          </p:cNvPr>
          <p:cNvSpPr/>
          <p:nvPr/>
        </p:nvSpPr>
        <p:spPr>
          <a:xfrm>
            <a:off x="9778253" y="495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6EBD230B-A0C8-3E13-5A4A-E454FAAE992E}"/>
              </a:ext>
            </a:extLst>
          </p:cNvPr>
          <p:cNvSpPr/>
          <p:nvPr/>
        </p:nvSpPr>
        <p:spPr>
          <a:xfrm>
            <a:off x="10196919" y="495200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9BAE70DE-27A7-9FC4-15C6-684E0C8916F5}"/>
              </a:ext>
            </a:extLst>
          </p:cNvPr>
          <p:cNvSpPr/>
          <p:nvPr/>
        </p:nvSpPr>
        <p:spPr>
          <a:xfrm>
            <a:off x="10615585" y="495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7F679DF6-4F8D-9C3C-5B4F-7FDA89858B15}"/>
              </a:ext>
            </a:extLst>
          </p:cNvPr>
          <p:cNvSpPr/>
          <p:nvPr/>
        </p:nvSpPr>
        <p:spPr>
          <a:xfrm>
            <a:off x="11034251" y="495200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FFC6A4F5-DA7B-3E5D-1A2A-3D26252A87DA}"/>
              </a:ext>
            </a:extLst>
          </p:cNvPr>
          <p:cNvSpPr txBox="1"/>
          <p:nvPr/>
        </p:nvSpPr>
        <p:spPr>
          <a:xfrm>
            <a:off x="2479111" y="5334928"/>
            <a:ext cx="1633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4"/>
                </a:solidFill>
              </a:rPr>
              <a:t>Train</a:t>
            </a:r>
            <a:r>
              <a:rPr lang="de-DE" dirty="0"/>
              <a:t> and </a:t>
            </a:r>
            <a:r>
              <a:rPr lang="de-DE" dirty="0">
                <a:solidFill>
                  <a:schemeClr val="accent1"/>
                </a:solidFill>
              </a:rPr>
              <a:t>Validation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2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984FA256-E379-1FF1-ABD6-9A72037C64D7}"/>
              </a:ext>
            </a:extLst>
          </p:cNvPr>
          <p:cNvSpPr txBox="1"/>
          <p:nvPr/>
        </p:nvSpPr>
        <p:spPr>
          <a:xfrm>
            <a:off x="4461471" y="5339700"/>
            <a:ext cx="1633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4"/>
                </a:solidFill>
              </a:rPr>
              <a:t>Train</a:t>
            </a:r>
            <a:r>
              <a:rPr lang="de-DE" dirty="0"/>
              <a:t> and </a:t>
            </a:r>
            <a:r>
              <a:rPr lang="de-DE" dirty="0">
                <a:solidFill>
                  <a:schemeClr val="accent1"/>
                </a:solidFill>
              </a:rPr>
              <a:t>Validation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3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29BBB692-BBC6-8C17-2C20-FE6483A57297}"/>
              </a:ext>
            </a:extLst>
          </p:cNvPr>
          <p:cNvSpPr txBox="1"/>
          <p:nvPr/>
        </p:nvSpPr>
        <p:spPr>
          <a:xfrm>
            <a:off x="10337624" y="5607155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Test</a:t>
            </a:r>
          </a:p>
        </p:txBody>
      </p:sp>
      <p:sp>
        <p:nvSpPr>
          <p:cNvPr id="116" name="Pfeil: nach unten 115">
            <a:extLst>
              <a:ext uri="{FF2B5EF4-FFF2-40B4-BE49-F238E27FC236}">
                <a16:creationId xmlns:a16="http://schemas.microsoft.com/office/drawing/2014/main" id="{F243F2E5-A029-F5E1-1708-E3ABBBAC074C}"/>
              </a:ext>
            </a:extLst>
          </p:cNvPr>
          <p:cNvSpPr/>
          <p:nvPr/>
        </p:nvSpPr>
        <p:spPr>
          <a:xfrm rot="16200000">
            <a:off x="8881036" y="4901732"/>
            <a:ext cx="480978" cy="44162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7B2FD369-A912-9494-4523-583A49D47F46}"/>
              </a:ext>
            </a:extLst>
          </p:cNvPr>
          <p:cNvSpPr/>
          <p:nvPr/>
        </p:nvSpPr>
        <p:spPr>
          <a:xfrm>
            <a:off x="2826233" y="253530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</a:t>
            </a:r>
          </a:p>
          <a:p>
            <a:pPr algn="ctr"/>
            <a:r>
              <a:rPr lang="de-DE" dirty="0"/>
              <a:t>P1, P2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C204DCC8-389F-FFA1-ADD7-72D777104650}"/>
              </a:ext>
            </a:extLst>
          </p:cNvPr>
          <p:cNvSpPr/>
          <p:nvPr/>
        </p:nvSpPr>
        <p:spPr>
          <a:xfrm>
            <a:off x="853545" y="254400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</a:t>
            </a:r>
          </a:p>
          <a:p>
            <a:pPr algn="ctr"/>
            <a:r>
              <a:rPr lang="de-DE" dirty="0"/>
              <a:t>P1, P2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5A2E27DE-2102-F9A8-7B9B-CEE2D26DC1FF}"/>
              </a:ext>
            </a:extLst>
          </p:cNvPr>
          <p:cNvSpPr/>
          <p:nvPr/>
        </p:nvSpPr>
        <p:spPr>
          <a:xfrm>
            <a:off x="4858017" y="253775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</a:t>
            </a:r>
          </a:p>
          <a:p>
            <a:pPr algn="ctr"/>
            <a:r>
              <a:rPr lang="de-DE" dirty="0"/>
              <a:t>P1, P2</a:t>
            </a:r>
          </a:p>
        </p:txBody>
      </p:sp>
    </p:spTree>
    <p:extLst>
      <p:ext uri="{BB962C8B-B14F-4D97-AF65-F5344CB8AC3E}">
        <p14:creationId xmlns:p14="http://schemas.microsoft.com/office/powerpoint/2010/main" val="3762459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1CB53-E79E-AFEA-9880-6F5CBC226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Neighbor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(</a:t>
            </a:r>
            <a:r>
              <a:rPr lang="de-DE" dirty="0" err="1"/>
              <a:t>kNN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35337A-CED0-D919-2FD8-0D645D73C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kNN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Classification </a:t>
            </a:r>
            <a:r>
              <a:rPr lang="de-DE" dirty="0" err="1"/>
              <a:t>or</a:t>
            </a:r>
            <a:r>
              <a:rPr lang="de-DE" dirty="0"/>
              <a:t> Regression.</a:t>
            </a:r>
          </a:p>
          <a:p>
            <a:r>
              <a:rPr lang="de-DE" dirty="0"/>
              <a:t>Intuition: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target-value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sample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taking</a:t>
            </a:r>
            <a:r>
              <a:rPr lang="de-DE" dirty="0"/>
              <a:t> a </a:t>
            </a:r>
            <a:r>
              <a:rPr lang="de-DE" dirty="0" err="1"/>
              <a:t>majority</a:t>
            </a:r>
            <a:r>
              <a:rPr lang="de-DE" dirty="0"/>
              <a:t> vote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k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neighbors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4240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A1222-1797-C4C4-9567-58EB7658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Labeled</a:t>
            </a:r>
            <a:r>
              <a:rPr lang="de-DE" dirty="0"/>
              <a:t> Dataset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290D4A-1F61-CA8C-BD31-57370398E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6617" cy="4351338"/>
          </a:xfrm>
        </p:spPr>
        <p:txBody>
          <a:bodyPr/>
          <a:lstStyle/>
          <a:p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labeled</a:t>
            </a:r>
            <a:r>
              <a:rPr lang="de-DE" dirty="0"/>
              <a:t> Dataset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blue</a:t>
            </a:r>
            <a:r>
              <a:rPr lang="de-DE" dirty="0"/>
              <a:t> and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x and y </a:t>
            </a:r>
            <a:r>
              <a:rPr lang="de-DE" dirty="0" err="1"/>
              <a:t>coordinates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821B47-1214-AACE-EBDB-D5225B80A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460" y="2038971"/>
            <a:ext cx="50863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92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A1222-1797-C4C4-9567-58EB7658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Sample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290D4A-1F61-CA8C-BD31-57370398E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6617" cy="4351338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sample </a:t>
            </a:r>
            <a:r>
              <a:rPr lang="de-DE" dirty="0">
                <a:solidFill>
                  <a:schemeClr val="accent2"/>
                </a:solidFill>
              </a:rPr>
              <a:t>A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colored</a:t>
            </a:r>
            <a:r>
              <a:rPr lang="de-DE" dirty="0"/>
              <a:t>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821B47-1214-AACE-EBDB-D5225B80A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8460" y="2048680"/>
            <a:ext cx="5086350" cy="378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84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A1222-1797-C4C4-9567-58EB7658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Prediction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290D4A-1F61-CA8C-BD31-57370398E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6617" cy="4351338"/>
          </a:xfrm>
        </p:spPr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/>
              <a:t>k</a:t>
            </a:r>
            <a:r>
              <a:rPr lang="de-DE" dirty="0"/>
              <a:t>=5 </a:t>
            </a:r>
            <a:r>
              <a:rPr lang="de-DE" dirty="0" err="1"/>
              <a:t>closest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A.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 A </a:t>
            </a:r>
            <a:r>
              <a:rPr lang="de-DE" dirty="0" err="1"/>
              <a:t>the</a:t>
            </a:r>
            <a:r>
              <a:rPr lang="de-DE" dirty="0"/>
              <a:t> 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majority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seighbors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821B47-1214-AACE-EBDB-D5225B80A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2448" y="2048680"/>
            <a:ext cx="4998373" cy="378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8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92F2EB-A30A-BA72-846B-3C70B00B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Python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E00F38-A32E-3F29-FE77-E97D5D92B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10643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Python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1991 (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Guido van Rossum)</a:t>
            </a:r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python‘s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attribute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Simplicity</a:t>
            </a:r>
            <a:r>
              <a:rPr lang="de-DE" dirty="0"/>
              <a:t> (clean and </a:t>
            </a:r>
            <a:r>
              <a:rPr lang="de-DE" dirty="0" err="1"/>
              <a:t>readable</a:t>
            </a:r>
            <a:r>
              <a:rPr lang="de-DE" dirty="0"/>
              <a:t> </a:t>
            </a:r>
            <a:r>
              <a:rPr lang="de-DE" dirty="0" err="1"/>
              <a:t>syntax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Versitile</a:t>
            </a:r>
            <a:r>
              <a:rPr lang="de-DE" dirty="0"/>
              <a:t> (general-</a:t>
            </a:r>
            <a:r>
              <a:rPr lang="de-DE" dirty="0" err="1"/>
              <a:t>perpose</a:t>
            </a:r>
            <a:r>
              <a:rPr lang="de-DE" dirty="0"/>
              <a:t>: web </a:t>
            </a:r>
            <a:r>
              <a:rPr lang="de-DE" dirty="0" err="1"/>
              <a:t>development</a:t>
            </a:r>
            <a:r>
              <a:rPr lang="de-DE" dirty="0"/>
              <a:t>, </a:t>
            </a:r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,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,…)</a:t>
            </a:r>
          </a:p>
          <a:p>
            <a:pPr lvl="1"/>
            <a:r>
              <a:rPr lang="de-DE" dirty="0"/>
              <a:t>Strong Community (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libraries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Cross-</a:t>
            </a:r>
            <a:r>
              <a:rPr lang="de-DE" dirty="0" err="1"/>
              <a:t>plattform</a:t>
            </a:r>
            <a:r>
              <a:rPr lang="de-DE" dirty="0"/>
              <a:t> </a:t>
            </a:r>
            <a:r>
              <a:rPr lang="de-DE" dirty="0" err="1"/>
              <a:t>compatibility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Jupyther</a:t>
            </a:r>
            <a:r>
              <a:rPr lang="de-DE" dirty="0"/>
              <a:t> Notebook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Python 3.</a:t>
            </a:r>
          </a:p>
          <a:p>
            <a:r>
              <a:rPr lang="de-DE" dirty="0"/>
              <a:t>Link </a:t>
            </a:r>
            <a:r>
              <a:rPr lang="de-DE" dirty="0" err="1"/>
              <a:t>to</a:t>
            </a:r>
            <a:r>
              <a:rPr lang="de-DE" dirty="0"/>
              <a:t> Notebook: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2"/>
              </a:rPr>
              <a:t>https://www.kaggle.com/code/viktorreichert/introduction-to-python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411568-0D8E-6161-A7B0-E92C76591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993" y="1895060"/>
            <a:ext cx="2593975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AB6C864-400D-590A-FF50-31A5851BA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557" y="166688"/>
            <a:ext cx="2709333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527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215979-2BF5-6F9F-6C06-5F3ECB0A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D1672D6-FA9F-C854-DD97-CBC8F21D83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How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choose</a:t>
                </a:r>
                <a:r>
                  <a:rPr lang="de-DE" dirty="0"/>
                  <a:t> k?</a:t>
                </a:r>
              </a:p>
              <a:p>
                <a:pPr lvl="1"/>
                <a:r>
                  <a:rPr lang="de-DE" dirty="0"/>
                  <a:t>Common </a:t>
                </a:r>
                <a:r>
                  <a:rPr lang="de-DE" dirty="0" err="1"/>
                  <a:t>answer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where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samples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What</a:t>
                </a:r>
                <a:r>
                  <a:rPr lang="de-DE" dirty="0"/>
                  <a:t> </a:t>
                </a:r>
                <a:r>
                  <a:rPr lang="de-DE" dirty="0" err="1"/>
                  <a:t>measurement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calculating</a:t>
                </a:r>
                <a:r>
                  <a:rPr lang="de-DE" dirty="0"/>
                  <a:t> </a:t>
                </a:r>
                <a:r>
                  <a:rPr lang="de-DE" dirty="0" err="1"/>
                  <a:t>distances</a:t>
                </a:r>
                <a:r>
                  <a:rPr lang="de-DE" dirty="0"/>
                  <a:t>?</a:t>
                </a:r>
              </a:p>
              <a:p>
                <a:pPr lvl="1"/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different </a:t>
                </a:r>
                <a:r>
                  <a:rPr lang="de-DE" dirty="0" err="1"/>
                  <a:t>ways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define</a:t>
                </a:r>
                <a:r>
                  <a:rPr lang="de-DE" dirty="0"/>
                  <a:t> </a:t>
                </a:r>
                <a:r>
                  <a:rPr lang="de-DE" dirty="0" err="1"/>
                  <a:t>distances</a:t>
                </a:r>
                <a:r>
                  <a:rPr lang="de-DE" dirty="0"/>
                  <a:t>. (</a:t>
                </a:r>
                <a:r>
                  <a:rPr lang="de-DE" dirty="0" err="1"/>
                  <a:t>euclid</a:t>
                </a:r>
                <a:r>
                  <a:rPr lang="de-DE" dirty="0"/>
                  <a:t>, </a:t>
                </a:r>
                <a:r>
                  <a:rPr lang="de-DE" dirty="0" err="1"/>
                  <a:t>manhatten</a:t>
                </a:r>
                <a:r>
                  <a:rPr lang="de-DE" dirty="0"/>
                  <a:t>, …)</a:t>
                </a:r>
              </a:p>
              <a:p>
                <a:r>
                  <a:rPr lang="de-DE" dirty="0"/>
                  <a:t>Do all </a:t>
                </a:r>
                <a:r>
                  <a:rPr lang="de-DE" dirty="0" err="1"/>
                  <a:t>neighbors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equal</a:t>
                </a:r>
                <a:r>
                  <a:rPr lang="de-DE" dirty="0"/>
                  <a:t> </a:t>
                </a:r>
                <a:r>
                  <a:rPr lang="de-DE" dirty="0" err="1"/>
                  <a:t>voting</a:t>
                </a:r>
                <a:r>
                  <a:rPr lang="de-DE" dirty="0"/>
                  <a:t> </a:t>
                </a:r>
                <a:r>
                  <a:rPr lang="de-DE" dirty="0" err="1"/>
                  <a:t>rights</a:t>
                </a:r>
                <a:r>
                  <a:rPr lang="de-DE" dirty="0"/>
                  <a:t>?</a:t>
                </a:r>
              </a:p>
              <a:p>
                <a:pPr lvl="1"/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choose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weight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close</a:t>
                </a:r>
                <a:r>
                  <a:rPr lang="de-DE" dirty="0"/>
                  <a:t> </a:t>
                </a:r>
                <a:r>
                  <a:rPr lang="de-DE" dirty="0" err="1"/>
                  <a:t>neighbors</a:t>
                </a:r>
                <a:r>
                  <a:rPr lang="de-DE" dirty="0"/>
                  <a:t> </a:t>
                </a:r>
                <a:r>
                  <a:rPr lang="de-DE" dirty="0" err="1"/>
                  <a:t>higher</a:t>
                </a:r>
                <a:r>
                  <a:rPr lang="de-DE" dirty="0"/>
                  <a:t> </a:t>
                </a:r>
                <a:r>
                  <a:rPr lang="de-DE" dirty="0" err="1"/>
                  <a:t>than</a:t>
                </a:r>
                <a:r>
                  <a:rPr lang="de-DE" dirty="0"/>
                  <a:t> </a:t>
                </a:r>
                <a:r>
                  <a:rPr lang="de-DE" dirty="0" err="1"/>
                  <a:t>those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distant</a:t>
                </a:r>
                <a:r>
                  <a:rPr lang="de-DE" dirty="0"/>
                  <a:t> </a:t>
                </a:r>
                <a:r>
                  <a:rPr lang="de-DE" dirty="0" err="1"/>
                  <a:t>once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do </a:t>
                </a:r>
                <a:r>
                  <a:rPr lang="de-DE" dirty="0" err="1"/>
                  <a:t>regression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kNN</a:t>
                </a:r>
                <a:r>
                  <a:rPr lang="de-DE" dirty="0"/>
                  <a:t>?</a:t>
                </a:r>
              </a:p>
              <a:p>
                <a:pPr lvl="1"/>
                <a:r>
                  <a:rPr lang="de-DE" dirty="0"/>
                  <a:t>Yes! (</a:t>
                </a:r>
                <a:r>
                  <a:rPr lang="de-DE" dirty="0" err="1"/>
                  <a:t>next</a:t>
                </a:r>
                <a:r>
                  <a:rPr lang="de-DE" dirty="0"/>
                  <a:t> </a:t>
                </a:r>
                <a:r>
                  <a:rPr lang="de-DE" dirty="0" err="1"/>
                  <a:t>slide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D1672D6-FA9F-C854-DD97-CBC8F21D8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949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FDD6FC-3E75-445A-875C-32018706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Regression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8273CD-9C57-08C3-12A6-429C8C15AB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numeric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formulate</a:t>
            </a:r>
            <a:r>
              <a:rPr lang="de-DE" dirty="0"/>
              <a:t> a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kNN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taking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neighbors</a:t>
            </a:r>
            <a:r>
              <a:rPr lang="de-DE" dirty="0"/>
              <a:t>.</a:t>
            </a:r>
          </a:p>
          <a:p>
            <a:r>
              <a:rPr lang="de-DE" dirty="0" err="1"/>
              <a:t>Basically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a form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interpolation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interpolation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lying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01284E4-0413-F46D-A9D1-15364C814E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074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3134E65-10A5-5390-1273-04ED5621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in </a:t>
            </a:r>
            <a:r>
              <a:rPr lang="de-DE" dirty="0" err="1"/>
              <a:t>scikit-learn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3E9DB57-99F6-0C00-ABC5-BFA0D4667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scikit-learn</a:t>
            </a:r>
            <a:r>
              <a:rPr lang="de-DE" dirty="0"/>
              <a:t> </a:t>
            </a:r>
            <a:r>
              <a:rPr lang="de-DE" dirty="0" err="1"/>
              <a:t>implements</a:t>
            </a:r>
            <a:r>
              <a:rPr lang="de-DE" dirty="0"/>
              <a:t> KNN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KNeighborsClassifier</a:t>
            </a:r>
            <a:r>
              <a:rPr lang="de-DE" dirty="0"/>
              <a:t>.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regression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>
                <a:hlinkClick r:id="rId3"/>
              </a:rPr>
              <a:t>KNeighborsRegressor</a:t>
            </a:r>
            <a:r>
              <a:rPr lang="de-DE" dirty="0"/>
              <a:t>.</a:t>
            </a:r>
          </a:p>
          <a:p>
            <a:r>
              <a:rPr lang="de-DE" dirty="0"/>
              <a:t>Beispiel: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4"/>
              </a:rPr>
              <a:t>https://www.kaggle.com/viktorreichert/knn-scaling-red-wine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3" name="Grafik 2" descr="Ein Bild, das Drink, Trinkgefäß, Alkoholisches Getränk, Essen enthält.&#10;&#10;Automatisch generierte Beschreibung">
            <a:extLst>
              <a:ext uri="{FF2B5EF4-FFF2-40B4-BE49-F238E27FC236}">
                <a16:creationId xmlns:a16="http://schemas.microsoft.com/office/drawing/2014/main" id="{F2E6856A-84A6-69B3-964C-A542667D4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040257" y="3713921"/>
            <a:ext cx="3513483" cy="234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58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EE5D48E-7031-D614-105E-2012062A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Distances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02B2CDF-7D2B-9D01-E3A0-662EE9B2D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5028" cy="4351338"/>
          </a:xfrm>
        </p:spPr>
        <p:txBody>
          <a:bodyPr/>
          <a:lstStyle/>
          <a:p>
            <a:r>
              <a:rPr lang="de-DE" dirty="0" err="1"/>
              <a:t>Whenever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speak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„</a:t>
            </a:r>
            <a:r>
              <a:rPr lang="de-DE" dirty="0" err="1"/>
              <a:t>neighbours</a:t>
            </a:r>
            <a:r>
              <a:rPr lang="de-DE" dirty="0"/>
              <a:t>“, „</a:t>
            </a:r>
            <a:r>
              <a:rPr lang="de-DE" dirty="0" err="1"/>
              <a:t>far</a:t>
            </a:r>
            <a:r>
              <a:rPr lang="de-DE" dirty="0"/>
              <a:t>“, „</a:t>
            </a:r>
            <a:r>
              <a:rPr lang="de-DE" dirty="0" err="1"/>
              <a:t>close</a:t>
            </a:r>
            <a:r>
              <a:rPr lang="de-DE" dirty="0"/>
              <a:t>“ etc.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implicitly</a:t>
            </a:r>
            <a:r>
              <a:rPr lang="de-DE" dirty="0"/>
              <a:t> </a:t>
            </a:r>
            <a:r>
              <a:rPr lang="de-DE" dirty="0" err="1"/>
              <a:t>refer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distances</a:t>
            </a:r>
            <a:r>
              <a:rPr lang="de-DE" dirty="0"/>
              <a:t>.</a:t>
            </a:r>
          </a:p>
          <a:p>
            <a:r>
              <a:rPr lang="de-DE" dirty="0"/>
              <a:t>But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valid </a:t>
            </a:r>
            <a:r>
              <a:rPr lang="de-DE" dirty="0" err="1"/>
              <a:t>definitions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distances</a:t>
            </a:r>
            <a:r>
              <a:rPr lang="de-DE" dirty="0"/>
              <a:t>.</a:t>
            </a:r>
          </a:p>
          <a:p>
            <a:r>
              <a:rPr lang="de-DE" dirty="0"/>
              <a:t>E.g.: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power </a:t>
            </a:r>
            <a:r>
              <a:rPr lang="de-DE" dirty="0" err="1"/>
              <a:t>outlets</a:t>
            </a:r>
            <a:r>
              <a:rPr lang="de-DE" dirty="0"/>
              <a:t>?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5462826-CB4C-5CD9-468B-C750E6418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787" y="1304468"/>
            <a:ext cx="2510001" cy="22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099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EE5D48E-7031-D614-105E-2012062A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Distances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02B2CDF-7D2B-9D01-E3A0-662EE9B2D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5028" cy="4351338"/>
          </a:xfrm>
        </p:spPr>
        <p:txBody>
          <a:bodyPr/>
          <a:lstStyle/>
          <a:p>
            <a:r>
              <a:rPr lang="de-DE" dirty="0" err="1">
                <a:solidFill>
                  <a:srgbClr val="FF0000"/>
                </a:solidFill>
              </a:rPr>
              <a:t>Manhatten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distance</a:t>
            </a:r>
            <a:r>
              <a:rPr lang="de-DE" dirty="0"/>
              <a:t>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wall.</a:t>
            </a:r>
          </a:p>
          <a:p>
            <a:r>
              <a:rPr lang="de-DE" dirty="0" err="1">
                <a:solidFill>
                  <a:schemeClr val="accent1"/>
                </a:solidFill>
              </a:rPr>
              <a:t>Euclidian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distance</a:t>
            </a:r>
            <a:r>
              <a:rPr lang="de-DE" dirty="0"/>
              <a:t>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crow</a:t>
            </a:r>
            <a:r>
              <a:rPr lang="de-DE" dirty="0"/>
              <a:t> flies.</a:t>
            </a:r>
          </a:p>
          <a:p>
            <a:r>
              <a:rPr lang="de-DE" dirty="0"/>
              <a:t>The „</a:t>
            </a:r>
            <a:r>
              <a:rPr lang="de-DE" dirty="0" err="1"/>
              <a:t>correct</a:t>
            </a:r>
            <a:r>
              <a:rPr lang="de-DE" dirty="0"/>
              <a:t>“ </a:t>
            </a:r>
            <a:r>
              <a:rPr lang="de-DE" dirty="0" err="1"/>
              <a:t>distance</a:t>
            </a:r>
            <a:r>
              <a:rPr lang="de-DE" dirty="0"/>
              <a:t> ist </a:t>
            </a:r>
            <a:r>
              <a:rPr lang="de-DE" dirty="0" err="1"/>
              <a:t>dependent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. Both </a:t>
            </a:r>
            <a:r>
              <a:rPr lang="de-DE" dirty="0" err="1"/>
              <a:t>are</a:t>
            </a:r>
            <a:r>
              <a:rPr lang="de-DE" dirty="0"/>
              <a:t> valid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distances</a:t>
            </a:r>
            <a:r>
              <a:rPr lang="de-DE" dirty="0"/>
              <a:t>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5462826-CB4C-5CD9-468B-C750E6418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787" y="1304468"/>
            <a:ext cx="2510001" cy="22371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44C46FF-3A99-711D-A0AF-167313E7B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454" y="4001294"/>
            <a:ext cx="2526371" cy="227537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056752F-119A-1C21-C1BB-D7764BDF7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381" y="4063812"/>
            <a:ext cx="2504545" cy="224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05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BDA875-BACD-599B-B07A-FD01E9BF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Distances</a:t>
            </a:r>
            <a:r>
              <a:rPr lang="de-DE" dirty="0"/>
              <a:t> in Chess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59855C-95A5-12FD-8F59-6B88311C3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chess</a:t>
            </a:r>
            <a:r>
              <a:rPr lang="de-DE" dirty="0"/>
              <a:t> </a:t>
            </a:r>
            <a:r>
              <a:rPr lang="de-DE" dirty="0" err="1"/>
              <a:t>piece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counting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minimal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moves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.</a:t>
            </a:r>
          </a:p>
        </p:txBody>
      </p: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2D2129E4-B928-26C9-21DA-E346B599063D}"/>
              </a:ext>
            </a:extLst>
          </p:cNvPr>
          <p:cNvGrpSpPr/>
          <p:nvPr/>
        </p:nvGrpSpPr>
        <p:grpSpPr>
          <a:xfrm>
            <a:off x="6608073" y="2861389"/>
            <a:ext cx="3545154" cy="3549772"/>
            <a:chOff x="3382575" y="2979996"/>
            <a:chExt cx="3545154" cy="3549772"/>
          </a:xfrm>
        </p:grpSpPr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F1178A6D-FE11-0FDD-2BDF-2496665540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82575" y="2979996"/>
              <a:ext cx="3545154" cy="3549772"/>
              <a:chOff x="3101009" y="681037"/>
              <a:chExt cx="7315200" cy="7324727"/>
            </a:xfrm>
          </p:grpSpPr>
          <p:sp>
            <p:nvSpPr>
              <p:cNvPr id="137" name="Rechteck 136">
                <a:extLst>
                  <a:ext uri="{FF2B5EF4-FFF2-40B4-BE49-F238E27FC236}">
                    <a16:creationId xmlns:a16="http://schemas.microsoft.com/office/drawing/2014/main" id="{33CA5117-CF7C-0533-C791-B8821D61B93D}"/>
                  </a:ext>
                </a:extLst>
              </p:cNvPr>
              <p:cNvSpPr/>
              <p:nvPr/>
            </p:nvSpPr>
            <p:spPr>
              <a:xfrm>
                <a:off x="31010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38" name="Rechteck 137">
                <a:extLst>
                  <a:ext uri="{FF2B5EF4-FFF2-40B4-BE49-F238E27FC236}">
                    <a16:creationId xmlns:a16="http://schemas.microsoft.com/office/drawing/2014/main" id="{E087E0AA-6450-7C82-A76D-61D583264441}"/>
                  </a:ext>
                </a:extLst>
              </p:cNvPr>
              <p:cNvSpPr/>
              <p:nvPr/>
            </p:nvSpPr>
            <p:spPr>
              <a:xfrm>
                <a:off x="40154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39" name="Rechteck 138">
                <a:extLst>
                  <a:ext uri="{FF2B5EF4-FFF2-40B4-BE49-F238E27FC236}">
                    <a16:creationId xmlns:a16="http://schemas.microsoft.com/office/drawing/2014/main" id="{92B219D5-1AA6-6C04-CE15-B24A0B0ABF59}"/>
                  </a:ext>
                </a:extLst>
              </p:cNvPr>
              <p:cNvSpPr/>
              <p:nvPr/>
            </p:nvSpPr>
            <p:spPr>
              <a:xfrm>
                <a:off x="49298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40" name="Rechteck 139">
                <a:extLst>
                  <a:ext uri="{FF2B5EF4-FFF2-40B4-BE49-F238E27FC236}">
                    <a16:creationId xmlns:a16="http://schemas.microsoft.com/office/drawing/2014/main" id="{0D082E13-2820-4E50-4C55-BF7487B0137B}"/>
                  </a:ext>
                </a:extLst>
              </p:cNvPr>
              <p:cNvSpPr/>
              <p:nvPr/>
            </p:nvSpPr>
            <p:spPr>
              <a:xfrm>
                <a:off x="58442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41" name="Rechteck 140">
                <a:extLst>
                  <a:ext uri="{FF2B5EF4-FFF2-40B4-BE49-F238E27FC236}">
                    <a16:creationId xmlns:a16="http://schemas.microsoft.com/office/drawing/2014/main" id="{7F528FC4-8AE3-8417-7C0F-6A9363564151}"/>
                  </a:ext>
                </a:extLst>
              </p:cNvPr>
              <p:cNvSpPr/>
              <p:nvPr/>
            </p:nvSpPr>
            <p:spPr>
              <a:xfrm>
                <a:off x="67586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42" name="Rechteck 141">
                <a:extLst>
                  <a:ext uri="{FF2B5EF4-FFF2-40B4-BE49-F238E27FC236}">
                    <a16:creationId xmlns:a16="http://schemas.microsoft.com/office/drawing/2014/main" id="{184097CC-1AAE-CB44-258E-155D2954DECB}"/>
                  </a:ext>
                </a:extLst>
              </p:cNvPr>
              <p:cNvSpPr/>
              <p:nvPr/>
            </p:nvSpPr>
            <p:spPr>
              <a:xfrm>
                <a:off x="76730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E2181601-1100-E32E-C828-C2972BCA1AFF}"/>
                  </a:ext>
                </a:extLst>
              </p:cNvPr>
              <p:cNvSpPr/>
              <p:nvPr/>
            </p:nvSpPr>
            <p:spPr>
              <a:xfrm>
                <a:off x="85874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F8F01C46-EE7A-6DA0-63D0-BF783BA600E7}"/>
                  </a:ext>
                </a:extLst>
              </p:cNvPr>
              <p:cNvSpPr/>
              <p:nvPr/>
            </p:nvSpPr>
            <p:spPr>
              <a:xfrm>
                <a:off x="95018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1F7E86D2-DDC2-BE2F-E4FA-161AEEBAC729}"/>
                  </a:ext>
                </a:extLst>
              </p:cNvPr>
              <p:cNvSpPr/>
              <p:nvPr/>
            </p:nvSpPr>
            <p:spPr>
              <a:xfrm>
                <a:off x="40154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46" name="Rechteck 145">
                <a:extLst>
                  <a:ext uri="{FF2B5EF4-FFF2-40B4-BE49-F238E27FC236}">
                    <a16:creationId xmlns:a16="http://schemas.microsoft.com/office/drawing/2014/main" id="{52FD8BDC-A70F-B02E-E8E1-AC3F4F3834F7}"/>
                  </a:ext>
                </a:extLst>
              </p:cNvPr>
              <p:cNvSpPr/>
              <p:nvPr/>
            </p:nvSpPr>
            <p:spPr>
              <a:xfrm>
                <a:off x="49298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47" name="Rechteck 146">
                <a:extLst>
                  <a:ext uri="{FF2B5EF4-FFF2-40B4-BE49-F238E27FC236}">
                    <a16:creationId xmlns:a16="http://schemas.microsoft.com/office/drawing/2014/main" id="{0D2C4074-4390-F797-05AD-C20C2F2CAFE5}"/>
                  </a:ext>
                </a:extLst>
              </p:cNvPr>
              <p:cNvSpPr/>
              <p:nvPr/>
            </p:nvSpPr>
            <p:spPr>
              <a:xfrm>
                <a:off x="58442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48" name="Rechteck 147">
                <a:extLst>
                  <a:ext uri="{FF2B5EF4-FFF2-40B4-BE49-F238E27FC236}">
                    <a16:creationId xmlns:a16="http://schemas.microsoft.com/office/drawing/2014/main" id="{D7A73A71-FAF4-3964-87DC-AC269AFA99B9}"/>
                  </a:ext>
                </a:extLst>
              </p:cNvPr>
              <p:cNvSpPr/>
              <p:nvPr/>
            </p:nvSpPr>
            <p:spPr>
              <a:xfrm>
                <a:off x="67586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49" name="Rechteck 148">
                <a:extLst>
                  <a:ext uri="{FF2B5EF4-FFF2-40B4-BE49-F238E27FC236}">
                    <a16:creationId xmlns:a16="http://schemas.microsoft.com/office/drawing/2014/main" id="{2C2693C2-08BD-EBF9-254D-2F1D04278643}"/>
                  </a:ext>
                </a:extLst>
              </p:cNvPr>
              <p:cNvSpPr/>
              <p:nvPr/>
            </p:nvSpPr>
            <p:spPr>
              <a:xfrm>
                <a:off x="76730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50" name="Rechteck 149">
                <a:extLst>
                  <a:ext uri="{FF2B5EF4-FFF2-40B4-BE49-F238E27FC236}">
                    <a16:creationId xmlns:a16="http://schemas.microsoft.com/office/drawing/2014/main" id="{884D0FD6-747A-D87F-DB25-0C499316B163}"/>
                  </a:ext>
                </a:extLst>
              </p:cNvPr>
              <p:cNvSpPr/>
              <p:nvPr/>
            </p:nvSpPr>
            <p:spPr>
              <a:xfrm>
                <a:off x="85874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51" name="Rechteck 150">
                <a:extLst>
                  <a:ext uri="{FF2B5EF4-FFF2-40B4-BE49-F238E27FC236}">
                    <a16:creationId xmlns:a16="http://schemas.microsoft.com/office/drawing/2014/main" id="{64E67D15-DB31-104E-7037-B25A4BE6E240}"/>
                  </a:ext>
                </a:extLst>
              </p:cNvPr>
              <p:cNvSpPr/>
              <p:nvPr/>
            </p:nvSpPr>
            <p:spPr>
              <a:xfrm>
                <a:off x="95018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52" name="Rechteck 151">
                <a:extLst>
                  <a:ext uri="{FF2B5EF4-FFF2-40B4-BE49-F238E27FC236}">
                    <a16:creationId xmlns:a16="http://schemas.microsoft.com/office/drawing/2014/main" id="{ABA69DAD-A20B-1CAC-89C2-0798C064B363}"/>
                  </a:ext>
                </a:extLst>
              </p:cNvPr>
              <p:cNvSpPr/>
              <p:nvPr/>
            </p:nvSpPr>
            <p:spPr>
              <a:xfrm>
                <a:off x="31010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53" name="Rechteck 152">
                <a:extLst>
                  <a:ext uri="{FF2B5EF4-FFF2-40B4-BE49-F238E27FC236}">
                    <a16:creationId xmlns:a16="http://schemas.microsoft.com/office/drawing/2014/main" id="{CB1D5B9E-CA7A-F26D-0D85-F79035A7BC56}"/>
                  </a:ext>
                </a:extLst>
              </p:cNvPr>
              <p:cNvSpPr/>
              <p:nvPr/>
            </p:nvSpPr>
            <p:spPr>
              <a:xfrm>
                <a:off x="31010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54" name="Rechteck 153">
                <a:extLst>
                  <a:ext uri="{FF2B5EF4-FFF2-40B4-BE49-F238E27FC236}">
                    <a16:creationId xmlns:a16="http://schemas.microsoft.com/office/drawing/2014/main" id="{C8F3D8B7-D20E-4C80-14CE-F1A2265FAA75}"/>
                  </a:ext>
                </a:extLst>
              </p:cNvPr>
              <p:cNvSpPr/>
              <p:nvPr/>
            </p:nvSpPr>
            <p:spPr>
              <a:xfrm>
                <a:off x="40154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55" name="Rechteck 154">
                <a:extLst>
                  <a:ext uri="{FF2B5EF4-FFF2-40B4-BE49-F238E27FC236}">
                    <a16:creationId xmlns:a16="http://schemas.microsoft.com/office/drawing/2014/main" id="{4AE87E55-AC9A-CB87-9191-2AB1F0EDE6D4}"/>
                  </a:ext>
                </a:extLst>
              </p:cNvPr>
              <p:cNvSpPr/>
              <p:nvPr/>
            </p:nvSpPr>
            <p:spPr>
              <a:xfrm>
                <a:off x="49298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56" name="Rechteck 155">
                <a:extLst>
                  <a:ext uri="{FF2B5EF4-FFF2-40B4-BE49-F238E27FC236}">
                    <a16:creationId xmlns:a16="http://schemas.microsoft.com/office/drawing/2014/main" id="{FF5CC6BE-2C71-5A99-B7BB-1FBB8F96CDF2}"/>
                  </a:ext>
                </a:extLst>
              </p:cNvPr>
              <p:cNvSpPr/>
              <p:nvPr/>
            </p:nvSpPr>
            <p:spPr>
              <a:xfrm>
                <a:off x="58442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57" name="Rechteck 156">
                <a:extLst>
                  <a:ext uri="{FF2B5EF4-FFF2-40B4-BE49-F238E27FC236}">
                    <a16:creationId xmlns:a16="http://schemas.microsoft.com/office/drawing/2014/main" id="{EDFBCCFC-5786-9BC9-D0D8-177DDAECE869}"/>
                  </a:ext>
                </a:extLst>
              </p:cNvPr>
              <p:cNvSpPr/>
              <p:nvPr/>
            </p:nvSpPr>
            <p:spPr>
              <a:xfrm>
                <a:off x="67586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58" name="Rechteck 157">
                <a:extLst>
                  <a:ext uri="{FF2B5EF4-FFF2-40B4-BE49-F238E27FC236}">
                    <a16:creationId xmlns:a16="http://schemas.microsoft.com/office/drawing/2014/main" id="{B4EE2F76-9E6D-6848-2453-F584ECFD489E}"/>
                  </a:ext>
                </a:extLst>
              </p:cNvPr>
              <p:cNvSpPr/>
              <p:nvPr/>
            </p:nvSpPr>
            <p:spPr>
              <a:xfrm>
                <a:off x="76730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59" name="Rechteck 158">
                <a:extLst>
                  <a:ext uri="{FF2B5EF4-FFF2-40B4-BE49-F238E27FC236}">
                    <a16:creationId xmlns:a16="http://schemas.microsoft.com/office/drawing/2014/main" id="{6187D9D2-2AA9-8443-DDE1-692B1A88FFB3}"/>
                  </a:ext>
                </a:extLst>
              </p:cNvPr>
              <p:cNvSpPr/>
              <p:nvPr/>
            </p:nvSpPr>
            <p:spPr>
              <a:xfrm>
                <a:off x="85874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60" name="Rechteck 159">
                <a:extLst>
                  <a:ext uri="{FF2B5EF4-FFF2-40B4-BE49-F238E27FC236}">
                    <a16:creationId xmlns:a16="http://schemas.microsoft.com/office/drawing/2014/main" id="{05F17540-CE84-5626-DFAB-70B3BB94823D}"/>
                  </a:ext>
                </a:extLst>
              </p:cNvPr>
              <p:cNvSpPr/>
              <p:nvPr/>
            </p:nvSpPr>
            <p:spPr>
              <a:xfrm>
                <a:off x="95018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61" name="Rechteck 160">
                <a:extLst>
                  <a:ext uri="{FF2B5EF4-FFF2-40B4-BE49-F238E27FC236}">
                    <a16:creationId xmlns:a16="http://schemas.microsoft.com/office/drawing/2014/main" id="{0F64B7A3-D029-C597-A7AA-CC58F2E03637}"/>
                  </a:ext>
                </a:extLst>
              </p:cNvPr>
              <p:cNvSpPr/>
              <p:nvPr/>
            </p:nvSpPr>
            <p:spPr>
              <a:xfrm>
                <a:off x="40154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62" name="Rechteck 161">
                <a:extLst>
                  <a:ext uri="{FF2B5EF4-FFF2-40B4-BE49-F238E27FC236}">
                    <a16:creationId xmlns:a16="http://schemas.microsoft.com/office/drawing/2014/main" id="{7E9EF92D-B4CD-DBE2-3F7E-2C74F4EDF6EF}"/>
                  </a:ext>
                </a:extLst>
              </p:cNvPr>
              <p:cNvSpPr/>
              <p:nvPr/>
            </p:nvSpPr>
            <p:spPr>
              <a:xfrm>
                <a:off x="49298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1"/>
                    </a:solidFill>
                  </a:rPr>
                  <a:t>  0</a:t>
                </a:r>
              </a:p>
            </p:txBody>
          </p:sp>
          <p:sp>
            <p:nvSpPr>
              <p:cNvPr id="163" name="Rechteck 162">
                <a:extLst>
                  <a:ext uri="{FF2B5EF4-FFF2-40B4-BE49-F238E27FC236}">
                    <a16:creationId xmlns:a16="http://schemas.microsoft.com/office/drawing/2014/main" id="{C0DC9164-0CDE-A5C8-2E01-83D05701DFF7}"/>
                  </a:ext>
                </a:extLst>
              </p:cNvPr>
              <p:cNvSpPr/>
              <p:nvPr/>
            </p:nvSpPr>
            <p:spPr>
              <a:xfrm>
                <a:off x="58442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64" name="Rechteck 163">
                <a:extLst>
                  <a:ext uri="{FF2B5EF4-FFF2-40B4-BE49-F238E27FC236}">
                    <a16:creationId xmlns:a16="http://schemas.microsoft.com/office/drawing/2014/main" id="{CE512570-1C6E-FC55-C879-E473F18DB27C}"/>
                  </a:ext>
                </a:extLst>
              </p:cNvPr>
              <p:cNvSpPr/>
              <p:nvPr/>
            </p:nvSpPr>
            <p:spPr>
              <a:xfrm>
                <a:off x="67586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65" name="Rechteck 164">
                <a:extLst>
                  <a:ext uri="{FF2B5EF4-FFF2-40B4-BE49-F238E27FC236}">
                    <a16:creationId xmlns:a16="http://schemas.microsoft.com/office/drawing/2014/main" id="{6C2117AE-044E-0713-99BB-BCECABBB10EC}"/>
                  </a:ext>
                </a:extLst>
              </p:cNvPr>
              <p:cNvSpPr/>
              <p:nvPr/>
            </p:nvSpPr>
            <p:spPr>
              <a:xfrm>
                <a:off x="76730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66" name="Rechteck 165">
                <a:extLst>
                  <a:ext uri="{FF2B5EF4-FFF2-40B4-BE49-F238E27FC236}">
                    <a16:creationId xmlns:a16="http://schemas.microsoft.com/office/drawing/2014/main" id="{4EE773DA-24BD-46D5-10D1-CC5CA3C6F6B9}"/>
                  </a:ext>
                </a:extLst>
              </p:cNvPr>
              <p:cNvSpPr/>
              <p:nvPr/>
            </p:nvSpPr>
            <p:spPr>
              <a:xfrm>
                <a:off x="85874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67" name="Rechteck 166">
                <a:extLst>
                  <a:ext uri="{FF2B5EF4-FFF2-40B4-BE49-F238E27FC236}">
                    <a16:creationId xmlns:a16="http://schemas.microsoft.com/office/drawing/2014/main" id="{B96AA963-E34D-9B04-D04C-DEE71F7FC6EF}"/>
                  </a:ext>
                </a:extLst>
              </p:cNvPr>
              <p:cNvSpPr/>
              <p:nvPr/>
            </p:nvSpPr>
            <p:spPr>
              <a:xfrm>
                <a:off x="95018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68" name="Rechteck 167">
                <a:extLst>
                  <a:ext uri="{FF2B5EF4-FFF2-40B4-BE49-F238E27FC236}">
                    <a16:creationId xmlns:a16="http://schemas.microsoft.com/office/drawing/2014/main" id="{5B7A23E6-3C33-CD36-071B-38A973714A14}"/>
                  </a:ext>
                </a:extLst>
              </p:cNvPr>
              <p:cNvSpPr/>
              <p:nvPr/>
            </p:nvSpPr>
            <p:spPr>
              <a:xfrm>
                <a:off x="31010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69" name="Rechteck 168">
                <a:extLst>
                  <a:ext uri="{FF2B5EF4-FFF2-40B4-BE49-F238E27FC236}">
                    <a16:creationId xmlns:a16="http://schemas.microsoft.com/office/drawing/2014/main" id="{E7C4C9F1-401D-1A10-3E45-85F1B206D9ED}"/>
                  </a:ext>
                </a:extLst>
              </p:cNvPr>
              <p:cNvSpPr/>
              <p:nvPr/>
            </p:nvSpPr>
            <p:spPr>
              <a:xfrm>
                <a:off x="31010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70" name="Rechteck 169">
                <a:extLst>
                  <a:ext uri="{FF2B5EF4-FFF2-40B4-BE49-F238E27FC236}">
                    <a16:creationId xmlns:a16="http://schemas.microsoft.com/office/drawing/2014/main" id="{06E5017D-0C13-A6E7-1F02-FF1C525D1E9C}"/>
                  </a:ext>
                </a:extLst>
              </p:cNvPr>
              <p:cNvSpPr/>
              <p:nvPr/>
            </p:nvSpPr>
            <p:spPr>
              <a:xfrm>
                <a:off x="40154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71" name="Rechteck 170">
                <a:extLst>
                  <a:ext uri="{FF2B5EF4-FFF2-40B4-BE49-F238E27FC236}">
                    <a16:creationId xmlns:a16="http://schemas.microsoft.com/office/drawing/2014/main" id="{05166BBA-A9E1-AB7F-2E3F-6906E8E1D7E6}"/>
                  </a:ext>
                </a:extLst>
              </p:cNvPr>
              <p:cNvSpPr/>
              <p:nvPr/>
            </p:nvSpPr>
            <p:spPr>
              <a:xfrm>
                <a:off x="49298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72" name="Rechteck 171">
                <a:extLst>
                  <a:ext uri="{FF2B5EF4-FFF2-40B4-BE49-F238E27FC236}">
                    <a16:creationId xmlns:a16="http://schemas.microsoft.com/office/drawing/2014/main" id="{C78218EF-4ADA-03B5-B3E6-7B8A2D690487}"/>
                  </a:ext>
                </a:extLst>
              </p:cNvPr>
              <p:cNvSpPr/>
              <p:nvPr/>
            </p:nvSpPr>
            <p:spPr>
              <a:xfrm>
                <a:off x="58442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73" name="Rechteck 172">
                <a:extLst>
                  <a:ext uri="{FF2B5EF4-FFF2-40B4-BE49-F238E27FC236}">
                    <a16:creationId xmlns:a16="http://schemas.microsoft.com/office/drawing/2014/main" id="{E895D31F-B45B-A021-A5EC-4DEF9D90CBBD}"/>
                  </a:ext>
                </a:extLst>
              </p:cNvPr>
              <p:cNvSpPr/>
              <p:nvPr/>
            </p:nvSpPr>
            <p:spPr>
              <a:xfrm>
                <a:off x="67586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74" name="Rechteck 173">
                <a:extLst>
                  <a:ext uri="{FF2B5EF4-FFF2-40B4-BE49-F238E27FC236}">
                    <a16:creationId xmlns:a16="http://schemas.microsoft.com/office/drawing/2014/main" id="{DA35BEF1-17BD-8C82-1E4E-9A612D380F78}"/>
                  </a:ext>
                </a:extLst>
              </p:cNvPr>
              <p:cNvSpPr/>
              <p:nvPr/>
            </p:nvSpPr>
            <p:spPr>
              <a:xfrm>
                <a:off x="76730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75" name="Rechteck 174">
                <a:extLst>
                  <a:ext uri="{FF2B5EF4-FFF2-40B4-BE49-F238E27FC236}">
                    <a16:creationId xmlns:a16="http://schemas.microsoft.com/office/drawing/2014/main" id="{3E9B175B-25F3-1605-79DB-E23BAEB82EBF}"/>
                  </a:ext>
                </a:extLst>
              </p:cNvPr>
              <p:cNvSpPr/>
              <p:nvPr/>
            </p:nvSpPr>
            <p:spPr>
              <a:xfrm>
                <a:off x="85874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76" name="Rechteck 175">
                <a:extLst>
                  <a:ext uri="{FF2B5EF4-FFF2-40B4-BE49-F238E27FC236}">
                    <a16:creationId xmlns:a16="http://schemas.microsoft.com/office/drawing/2014/main" id="{DA751661-2158-E0DA-1778-8E1F91D205B7}"/>
                  </a:ext>
                </a:extLst>
              </p:cNvPr>
              <p:cNvSpPr/>
              <p:nvPr/>
            </p:nvSpPr>
            <p:spPr>
              <a:xfrm>
                <a:off x="95018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77" name="Rechteck 176">
                <a:extLst>
                  <a:ext uri="{FF2B5EF4-FFF2-40B4-BE49-F238E27FC236}">
                    <a16:creationId xmlns:a16="http://schemas.microsoft.com/office/drawing/2014/main" id="{6AD39031-10D0-0A59-C14A-AA90C5C0BB91}"/>
                  </a:ext>
                </a:extLst>
              </p:cNvPr>
              <p:cNvSpPr/>
              <p:nvPr/>
            </p:nvSpPr>
            <p:spPr>
              <a:xfrm>
                <a:off x="40154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78" name="Rechteck 177">
                <a:extLst>
                  <a:ext uri="{FF2B5EF4-FFF2-40B4-BE49-F238E27FC236}">
                    <a16:creationId xmlns:a16="http://schemas.microsoft.com/office/drawing/2014/main" id="{0B03C68B-A122-7A18-AFB6-E603E53A80E8}"/>
                  </a:ext>
                </a:extLst>
              </p:cNvPr>
              <p:cNvSpPr/>
              <p:nvPr/>
            </p:nvSpPr>
            <p:spPr>
              <a:xfrm>
                <a:off x="49298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79" name="Rechteck 178">
                <a:extLst>
                  <a:ext uri="{FF2B5EF4-FFF2-40B4-BE49-F238E27FC236}">
                    <a16:creationId xmlns:a16="http://schemas.microsoft.com/office/drawing/2014/main" id="{71818C9F-FF97-15D8-FD47-252ABD96E423}"/>
                  </a:ext>
                </a:extLst>
              </p:cNvPr>
              <p:cNvSpPr/>
              <p:nvPr/>
            </p:nvSpPr>
            <p:spPr>
              <a:xfrm>
                <a:off x="58442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80" name="Rechteck 179">
                <a:extLst>
                  <a:ext uri="{FF2B5EF4-FFF2-40B4-BE49-F238E27FC236}">
                    <a16:creationId xmlns:a16="http://schemas.microsoft.com/office/drawing/2014/main" id="{A407C2C2-5E0F-00A1-0955-5C945E5ED709}"/>
                  </a:ext>
                </a:extLst>
              </p:cNvPr>
              <p:cNvSpPr/>
              <p:nvPr/>
            </p:nvSpPr>
            <p:spPr>
              <a:xfrm>
                <a:off x="67586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81" name="Rechteck 180">
                <a:extLst>
                  <a:ext uri="{FF2B5EF4-FFF2-40B4-BE49-F238E27FC236}">
                    <a16:creationId xmlns:a16="http://schemas.microsoft.com/office/drawing/2014/main" id="{8B0EDA4B-43A9-E165-8486-F857EE9ABBE2}"/>
                  </a:ext>
                </a:extLst>
              </p:cNvPr>
              <p:cNvSpPr/>
              <p:nvPr/>
            </p:nvSpPr>
            <p:spPr>
              <a:xfrm>
                <a:off x="76730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82" name="Rechteck 181">
                <a:extLst>
                  <a:ext uri="{FF2B5EF4-FFF2-40B4-BE49-F238E27FC236}">
                    <a16:creationId xmlns:a16="http://schemas.microsoft.com/office/drawing/2014/main" id="{2FCE5303-D823-B590-2808-59FC0D59477D}"/>
                  </a:ext>
                </a:extLst>
              </p:cNvPr>
              <p:cNvSpPr/>
              <p:nvPr/>
            </p:nvSpPr>
            <p:spPr>
              <a:xfrm>
                <a:off x="85874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83" name="Rechteck 182">
                <a:extLst>
                  <a:ext uri="{FF2B5EF4-FFF2-40B4-BE49-F238E27FC236}">
                    <a16:creationId xmlns:a16="http://schemas.microsoft.com/office/drawing/2014/main" id="{33D0ADED-E6D7-23CC-20C9-CB6251A4324E}"/>
                  </a:ext>
                </a:extLst>
              </p:cNvPr>
              <p:cNvSpPr/>
              <p:nvPr/>
            </p:nvSpPr>
            <p:spPr>
              <a:xfrm>
                <a:off x="95018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84" name="Rechteck 183">
                <a:extLst>
                  <a:ext uri="{FF2B5EF4-FFF2-40B4-BE49-F238E27FC236}">
                    <a16:creationId xmlns:a16="http://schemas.microsoft.com/office/drawing/2014/main" id="{CE824D5F-BEAF-1E98-DE17-5F5072D299C2}"/>
                  </a:ext>
                </a:extLst>
              </p:cNvPr>
              <p:cNvSpPr/>
              <p:nvPr/>
            </p:nvSpPr>
            <p:spPr>
              <a:xfrm>
                <a:off x="31010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85" name="Rechteck 184">
                <a:extLst>
                  <a:ext uri="{FF2B5EF4-FFF2-40B4-BE49-F238E27FC236}">
                    <a16:creationId xmlns:a16="http://schemas.microsoft.com/office/drawing/2014/main" id="{6524F3CD-84E0-BA45-32FA-20C475962366}"/>
                  </a:ext>
                </a:extLst>
              </p:cNvPr>
              <p:cNvSpPr/>
              <p:nvPr/>
            </p:nvSpPr>
            <p:spPr>
              <a:xfrm>
                <a:off x="31010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86" name="Rechteck 185">
                <a:extLst>
                  <a:ext uri="{FF2B5EF4-FFF2-40B4-BE49-F238E27FC236}">
                    <a16:creationId xmlns:a16="http://schemas.microsoft.com/office/drawing/2014/main" id="{85EDB859-55FD-2E92-EEBB-04CE47598D0F}"/>
                  </a:ext>
                </a:extLst>
              </p:cNvPr>
              <p:cNvSpPr/>
              <p:nvPr/>
            </p:nvSpPr>
            <p:spPr>
              <a:xfrm>
                <a:off x="40154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5D47646B-2361-E39C-FB41-C1501BFAB8E4}"/>
                  </a:ext>
                </a:extLst>
              </p:cNvPr>
              <p:cNvSpPr/>
              <p:nvPr/>
            </p:nvSpPr>
            <p:spPr>
              <a:xfrm>
                <a:off x="49298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88" name="Rechteck 187">
                <a:extLst>
                  <a:ext uri="{FF2B5EF4-FFF2-40B4-BE49-F238E27FC236}">
                    <a16:creationId xmlns:a16="http://schemas.microsoft.com/office/drawing/2014/main" id="{2943BBA0-4598-9B7E-8C04-52B0B829465F}"/>
                  </a:ext>
                </a:extLst>
              </p:cNvPr>
              <p:cNvSpPr/>
              <p:nvPr/>
            </p:nvSpPr>
            <p:spPr>
              <a:xfrm>
                <a:off x="58442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89" name="Rechteck 188">
                <a:extLst>
                  <a:ext uri="{FF2B5EF4-FFF2-40B4-BE49-F238E27FC236}">
                    <a16:creationId xmlns:a16="http://schemas.microsoft.com/office/drawing/2014/main" id="{6CF30F8D-284E-B8F5-56A8-6BA1DF86BF52}"/>
                  </a:ext>
                </a:extLst>
              </p:cNvPr>
              <p:cNvSpPr/>
              <p:nvPr/>
            </p:nvSpPr>
            <p:spPr>
              <a:xfrm>
                <a:off x="67586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90" name="Rechteck 189">
                <a:extLst>
                  <a:ext uri="{FF2B5EF4-FFF2-40B4-BE49-F238E27FC236}">
                    <a16:creationId xmlns:a16="http://schemas.microsoft.com/office/drawing/2014/main" id="{1733097D-00BC-CE9B-3D96-71A522B145CF}"/>
                  </a:ext>
                </a:extLst>
              </p:cNvPr>
              <p:cNvSpPr/>
              <p:nvPr/>
            </p:nvSpPr>
            <p:spPr>
              <a:xfrm>
                <a:off x="76730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91" name="Rechteck 190">
                <a:extLst>
                  <a:ext uri="{FF2B5EF4-FFF2-40B4-BE49-F238E27FC236}">
                    <a16:creationId xmlns:a16="http://schemas.microsoft.com/office/drawing/2014/main" id="{83A4E3B8-0BA8-29CF-27E7-165B86EE363C}"/>
                  </a:ext>
                </a:extLst>
              </p:cNvPr>
              <p:cNvSpPr/>
              <p:nvPr/>
            </p:nvSpPr>
            <p:spPr>
              <a:xfrm>
                <a:off x="85874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92" name="Rechteck 191">
                <a:extLst>
                  <a:ext uri="{FF2B5EF4-FFF2-40B4-BE49-F238E27FC236}">
                    <a16:creationId xmlns:a16="http://schemas.microsoft.com/office/drawing/2014/main" id="{263BB2E4-02DA-26A7-CF09-86AEAD2751D0}"/>
                  </a:ext>
                </a:extLst>
              </p:cNvPr>
              <p:cNvSpPr/>
              <p:nvPr/>
            </p:nvSpPr>
            <p:spPr>
              <a:xfrm>
                <a:off x="95018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93" name="Rechteck 192">
                <a:extLst>
                  <a:ext uri="{FF2B5EF4-FFF2-40B4-BE49-F238E27FC236}">
                    <a16:creationId xmlns:a16="http://schemas.microsoft.com/office/drawing/2014/main" id="{2094F438-8D81-C9C3-20C7-F81F4D1B2384}"/>
                  </a:ext>
                </a:extLst>
              </p:cNvPr>
              <p:cNvSpPr/>
              <p:nvPr/>
            </p:nvSpPr>
            <p:spPr>
              <a:xfrm>
                <a:off x="40154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94" name="Rechteck 193">
                <a:extLst>
                  <a:ext uri="{FF2B5EF4-FFF2-40B4-BE49-F238E27FC236}">
                    <a16:creationId xmlns:a16="http://schemas.microsoft.com/office/drawing/2014/main" id="{BFFA6B18-93B2-1BA4-91FF-283FD12AADA4}"/>
                  </a:ext>
                </a:extLst>
              </p:cNvPr>
              <p:cNvSpPr/>
              <p:nvPr/>
            </p:nvSpPr>
            <p:spPr>
              <a:xfrm>
                <a:off x="49298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95" name="Rechteck 194">
                <a:extLst>
                  <a:ext uri="{FF2B5EF4-FFF2-40B4-BE49-F238E27FC236}">
                    <a16:creationId xmlns:a16="http://schemas.microsoft.com/office/drawing/2014/main" id="{BA56A128-5DAE-B465-1B3D-0354A201CFF3}"/>
                  </a:ext>
                </a:extLst>
              </p:cNvPr>
              <p:cNvSpPr/>
              <p:nvPr/>
            </p:nvSpPr>
            <p:spPr>
              <a:xfrm>
                <a:off x="58442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96" name="Rechteck 195">
                <a:extLst>
                  <a:ext uri="{FF2B5EF4-FFF2-40B4-BE49-F238E27FC236}">
                    <a16:creationId xmlns:a16="http://schemas.microsoft.com/office/drawing/2014/main" id="{95EC5B9F-435C-0DC9-B9A0-0FC9BD04C7A9}"/>
                  </a:ext>
                </a:extLst>
              </p:cNvPr>
              <p:cNvSpPr/>
              <p:nvPr/>
            </p:nvSpPr>
            <p:spPr>
              <a:xfrm>
                <a:off x="67586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97" name="Rechteck 196">
                <a:extLst>
                  <a:ext uri="{FF2B5EF4-FFF2-40B4-BE49-F238E27FC236}">
                    <a16:creationId xmlns:a16="http://schemas.microsoft.com/office/drawing/2014/main" id="{279A73B6-553B-06FF-678A-1B75945AF038}"/>
                  </a:ext>
                </a:extLst>
              </p:cNvPr>
              <p:cNvSpPr/>
              <p:nvPr/>
            </p:nvSpPr>
            <p:spPr>
              <a:xfrm>
                <a:off x="76730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98" name="Rechteck 197">
                <a:extLst>
                  <a:ext uri="{FF2B5EF4-FFF2-40B4-BE49-F238E27FC236}">
                    <a16:creationId xmlns:a16="http://schemas.microsoft.com/office/drawing/2014/main" id="{AF599EA4-4671-5D61-A2D9-B108BA96A848}"/>
                  </a:ext>
                </a:extLst>
              </p:cNvPr>
              <p:cNvSpPr/>
              <p:nvPr/>
            </p:nvSpPr>
            <p:spPr>
              <a:xfrm>
                <a:off x="85874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99" name="Rechteck 198">
                <a:extLst>
                  <a:ext uri="{FF2B5EF4-FFF2-40B4-BE49-F238E27FC236}">
                    <a16:creationId xmlns:a16="http://schemas.microsoft.com/office/drawing/2014/main" id="{FC7C6C6A-B0D3-8089-6513-D1575AC22664}"/>
                  </a:ext>
                </a:extLst>
              </p:cNvPr>
              <p:cNvSpPr/>
              <p:nvPr/>
            </p:nvSpPr>
            <p:spPr>
              <a:xfrm>
                <a:off x="95018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200" name="Rechteck 199">
                <a:extLst>
                  <a:ext uri="{FF2B5EF4-FFF2-40B4-BE49-F238E27FC236}">
                    <a16:creationId xmlns:a16="http://schemas.microsoft.com/office/drawing/2014/main" id="{938BC276-BECD-A620-F23A-4DF631058B8E}"/>
                  </a:ext>
                </a:extLst>
              </p:cNvPr>
              <p:cNvSpPr/>
              <p:nvPr/>
            </p:nvSpPr>
            <p:spPr>
              <a:xfrm>
                <a:off x="31010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</p:grpSp>
        <p:pic>
          <p:nvPicPr>
            <p:cNvPr id="201" name="Grafik 200" descr="Schachfiguren Silhouette">
              <a:extLst>
                <a:ext uri="{FF2B5EF4-FFF2-40B4-BE49-F238E27FC236}">
                  <a16:creationId xmlns:a16="http://schemas.microsoft.com/office/drawing/2014/main" id="{3391BE6F-883C-9B05-2950-BFDD51D60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290173" y="4322404"/>
              <a:ext cx="393910" cy="393910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6435 h 914400"/>
                <a:gd name="connsiteX3" fmla="*/ 466675 w 914400"/>
                <a:gd name="connsiteY3" fmla="*/ 6435 h 914400"/>
                <a:gd name="connsiteX4" fmla="*/ 466675 w 914400"/>
                <a:gd name="connsiteY4" fmla="*/ 914400 h 914400"/>
                <a:gd name="connsiteX5" fmla="*/ 0 w 91440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0" h="914400">
                  <a:moveTo>
                    <a:pt x="0" y="0"/>
                  </a:moveTo>
                  <a:lnTo>
                    <a:pt x="914400" y="0"/>
                  </a:lnTo>
                  <a:lnTo>
                    <a:pt x="914400" y="6435"/>
                  </a:lnTo>
                  <a:lnTo>
                    <a:pt x="466675" y="6435"/>
                  </a:lnTo>
                  <a:lnTo>
                    <a:pt x="466675" y="914400"/>
                  </a:lnTo>
                  <a:lnTo>
                    <a:pt x="0" y="914400"/>
                  </a:lnTo>
                  <a:close/>
                </a:path>
              </a:pathLst>
            </a:cu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204" name="Gruppieren 203">
            <a:extLst>
              <a:ext uri="{FF2B5EF4-FFF2-40B4-BE49-F238E27FC236}">
                <a16:creationId xmlns:a16="http://schemas.microsoft.com/office/drawing/2014/main" id="{7DE04659-8886-E485-9795-CF5E47CC9E4D}"/>
              </a:ext>
            </a:extLst>
          </p:cNvPr>
          <p:cNvGrpSpPr/>
          <p:nvPr/>
        </p:nvGrpSpPr>
        <p:grpSpPr>
          <a:xfrm>
            <a:off x="2069081" y="2846105"/>
            <a:ext cx="3545154" cy="3562747"/>
            <a:chOff x="7540290" y="2979996"/>
            <a:chExt cx="3545154" cy="3562747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2BFEDB01-F66F-C12E-2F46-56E682E5D2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40290" y="2979996"/>
              <a:ext cx="3545154" cy="3562747"/>
              <a:chOff x="3101009" y="681037"/>
              <a:chExt cx="7315200" cy="7351500"/>
            </a:xfrm>
          </p:grpSpPr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35F286D-498C-94FC-98CE-8B4F3697F7D3}"/>
                  </a:ext>
                </a:extLst>
              </p:cNvPr>
              <p:cNvSpPr/>
              <p:nvPr/>
            </p:nvSpPr>
            <p:spPr>
              <a:xfrm>
                <a:off x="31010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CC8451D7-5518-3998-1106-804F299A25ED}"/>
                  </a:ext>
                </a:extLst>
              </p:cNvPr>
              <p:cNvSpPr/>
              <p:nvPr/>
            </p:nvSpPr>
            <p:spPr>
              <a:xfrm>
                <a:off x="40154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6DB9190A-3273-579A-2047-89021578FB0D}"/>
                  </a:ext>
                </a:extLst>
              </p:cNvPr>
              <p:cNvSpPr/>
              <p:nvPr/>
            </p:nvSpPr>
            <p:spPr>
              <a:xfrm>
                <a:off x="49298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9958E147-05D8-A21B-1F04-1C022D468640}"/>
                  </a:ext>
                </a:extLst>
              </p:cNvPr>
              <p:cNvSpPr/>
              <p:nvPr/>
            </p:nvSpPr>
            <p:spPr>
              <a:xfrm>
                <a:off x="58442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59A872D8-0FAB-4AF5-DBA8-9DCC33FEB6B9}"/>
                  </a:ext>
                </a:extLst>
              </p:cNvPr>
              <p:cNvSpPr/>
              <p:nvPr/>
            </p:nvSpPr>
            <p:spPr>
              <a:xfrm>
                <a:off x="67586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3D9531F2-306C-5730-9BFB-7206BE65FDCB}"/>
                  </a:ext>
                </a:extLst>
              </p:cNvPr>
              <p:cNvSpPr/>
              <p:nvPr/>
            </p:nvSpPr>
            <p:spPr>
              <a:xfrm>
                <a:off x="76730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121F2C87-C6E5-0F12-7B83-1D492EFCAE61}"/>
                  </a:ext>
                </a:extLst>
              </p:cNvPr>
              <p:cNvSpPr/>
              <p:nvPr/>
            </p:nvSpPr>
            <p:spPr>
              <a:xfrm>
                <a:off x="85874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C85EA556-007D-620E-8E27-6FB2F707330E}"/>
                  </a:ext>
                </a:extLst>
              </p:cNvPr>
              <p:cNvSpPr/>
              <p:nvPr/>
            </p:nvSpPr>
            <p:spPr>
              <a:xfrm>
                <a:off x="95018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7AD0E579-48AB-FD40-75EB-065C10C50F49}"/>
                  </a:ext>
                </a:extLst>
              </p:cNvPr>
              <p:cNvSpPr/>
              <p:nvPr/>
            </p:nvSpPr>
            <p:spPr>
              <a:xfrm>
                <a:off x="40154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43835798-8C42-E264-3EAD-FDB965C434DD}"/>
                  </a:ext>
                </a:extLst>
              </p:cNvPr>
              <p:cNvSpPr/>
              <p:nvPr/>
            </p:nvSpPr>
            <p:spPr>
              <a:xfrm>
                <a:off x="49298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DBD3D89-2476-1EE9-3C0F-7EC8736EB624}"/>
                  </a:ext>
                </a:extLst>
              </p:cNvPr>
              <p:cNvSpPr/>
              <p:nvPr/>
            </p:nvSpPr>
            <p:spPr>
              <a:xfrm>
                <a:off x="58442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AA37FEA4-BB3B-636D-181C-43CC73EFA868}"/>
                  </a:ext>
                </a:extLst>
              </p:cNvPr>
              <p:cNvSpPr/>
              <p:nvPr/>
            </p:nvSpPr>
            <p:spPr>
              <a:xfrm>
                <a:off x="67586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CAB67EB-826A-B527-F711-EDCFEF5AB9C7}"/>
                  </a:ext>
                </a:extLst>
              </p:cNvPr>
              <p:cNvSpPr/>
              <p:nvPr/>
            </p:nvSpPr>
            <p:spPr>
              <a:xfrm>
                <a:off x="76730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39EC4D5F-C581-359C-A757-97A413BF9765}"/>
                  </a:ext>
                </a:extLst>
              </p:cNvPr>
              <p:cNvSpPr/>
              <p:nvPr/>
            </p:nvSpPr>
            <p:spPr>
              <a:xfrm>
                <a:off x="85874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715C1CD5-693F-1692-00FB-6B9ACD0B6BD0}"/>
                  </a:ext>
                </a:extLst>
              </p:cNvPr>
              <p:cNvSpPr/>
              <p:nvPr/>
            </p:nvSpPr>
            <p:spPr>
              <a:xfrm>
                <a:off x="95018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E966AF14-1736-35DF-EC2B-5FE9552BA36F}"/>
                  </a:ext>
                </a:extLst>
              </p:cNvPr>
              <p:cNvSpPr/>
              <p:nvPr/>
            </p:nvSpPr>
            <p:spPr>
              <a:xfrm>
                <a:off x="31010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8A604D6E-8252-BFA3-9C89-7994EE5B703E}"/>
                  </a:ext>
                </a:extLst>
              </p:cNvPr>
              <p:cNvSpPr/>
              <p:nvPr/>
            </p:nvSpPr>
            <p:spPr>
              <a:xfrm>
                <a:off x="31010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B17A5D7F-E3CD-B83C-2C05-739616C86228}"/>
                  </a:ext>
                </a:extLst>
              </p:cNvPr>
              <p:cNvSpPr/>
              <p:nvPr/>
            </p:nvSpPr>
            <p:spPr>
              <a:xfrm>
                <a:off x="40154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2E8247A-F0F5-7463-1995-F62C79FB94EB}"/>
                  </a:ext>
                </a:extLst>
              </p:cNvPr>
              <p:cNvSpPr/>
              <p:nvPr/>
            </p:nvSpPr>
            <p:spPr>
              <a:xfrm>
                <a:off x="49298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135B2CC2-D077-201F-FBF3-8378E088107D}"/>
                  </a:ext>
                </a:extLst>
              </p:cNvPr>
              <p:cNvSpPr/>
              <p:nvPr/>
            </p:nvSpPr>
            <p:spPr>
              <a:xfrm>
                <a:off x="58442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9760A885-F63A-98CD-FE8A-D97674D1B520}"/>
                  </a:ext>
                </a:extLst>
              </p:cNvPr>
              <p:cNvSpPr/>
              <p:nvPr/>
            </p:nvSpPr>
            <p:spPr>
              <a:xfrm>
                <a:off x="67586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137ABF8D-FFB4-8E53-D21B-48D095A00469}"/>
                  </a:ext>
                </a:extLst>
              </p:cNvPr>
              <p:cNvSpPr/>
              <p:nvPr/>
            </p:nvSpPr>
            <p:spPr>
              <a:xfrm>
                <a:off x="76730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28BF88FC-2E5F-ADE8-9EA4-73E6AAC0C579}"/>
                  </a:ext>
                </a:extLst>
              </p:cNvPr>
              <p:cNvSpPr/>
              <p:nvPr/>
            </p:nvSpPr>
            <p:spPr>
              <a:xfrm>
                <a:off x="85874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5F7C55E7-E5F6-84DF-1B8D-7C5FA0D07D1C}"/>
                  </a:ext>
                </a:extLst>
              </p:cNvPr>
              <p:cNvSpPr/>
              <p:nvPr/>
            </p:nvSpPr>
            <p:spPr>
              <a:xfrm>
                <a:off x="95018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FE49BB94-FC1C-2BA9-01B4-12825A63BE20}"/>
                  </a:ext>
                </a:extLst>
              </p:cNvPr>
              <p:cNvSpPr/>
              <p:nvPr/>
            </p:nvSpPr>
            <p:spPr>
              <a:xfrm>
                <a:off x="40154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204FDA22-FE69-D306-0C1C-36950062E17F}"/>
                  </a:ext>
                </a:extLst>
              </p:cNvPr>
              <p:cNvSpPr/>
              <p:nvPr/>
            </p:nvSpPr>
            <p:spPr>
              <a:xfrm>
                <a:off x="49298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1"/>
                    </a:solidFill>
                  </a:rPr>
                  <a:t>  0</a:t>
                </a:r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1E7CF991-9078-FB88-AF99-5FDFC89A7AED}"/>
                  </a:ext>
                </a:extLst>
              </p:cNvPr>
              <p:cNvSpPr/>
              <p:nvPr/>
            </p:nvSpPr>
            <p:spPr>
              <a:xfrm>
                <a:off x="58442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A62D0DF4-FED5-D95A-060F-AE4C72B49DB3}"/>
                  </a:ext>
                </a:extLst>
              </p:cNvPr>
              <p:cNvSpPr/>
              <p:nvPr/>
            </p:nvSpPr>
            <p:spPr>
              <a:xfrm>
                <a:off x="67586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B63AE7BC-2086-2310-38F3-42BB64EF1955}"/>
                  </a:ext>
                </a:extLst>
              </p:cNvPr>
              <p:cNvSpPr/>
              <p:nvPr/>
            </p:nvSpPr>
            <p:spPr>
              <a:xfrm>
                <a:off x="76730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BE42EB70-DA3D-0376-B1A5-52A0B7D22DBF}"/>
                  </a:ext>
                </a:extLst>
              </p:cNvPr>
              <p:cNvSpPr/>
              <p:nvPr/>
            </p:nvSpPr>
            <p:spPr>
              <a:xfrm>
                <a:off x="85874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1B1CEB4E-3395-E7CC-F869-F7AF71FCC2E8}"/>
                  </a:ext>
                </a:extLst>
              </p:cNvPr>
              <p:cNvSpPr/>
              <p:nvPr/>
            </p:nvSpPr>
            <p:spPr>
              <a:xfrm>
                <a:off x="95018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81EBBE6B-BCF2-953F-8D13-48EC6594F186}"/>
                  </a:ext>
                </a:extLst>
              </p:cNvPr>
              <p:cNvSpPr/>
              <p:nvPr/>
            </p:nvSpPr>
            <p:spPr>
              <a:xfrm>
                <a:off x="31010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8E937F0C-8328-3EC6-F2C4-F7EBFA1658F8}"/>
                  </a:ext>
                </a:extLst>
              </p:cNvPr>
              <p:cNvSpPr/>
              <p:nvPr/>
            </p:nvSpPr>
            <p:spPr>
              <a:xfrm>
                <a:off x="31010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A16C64AE-32B2-BFD4-E362-02911D7BAFDD}"/>
                  </a:ext>
                </a:extLst>
              </p:cNvPr>
              <p:cNvSpPr/>
              <p:nvPr/>
            </p:nvSpPr>
            <p:spPr>
              <a:xfrm>
                <a:off x="40154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AB50E5A6-823D-FFB4-19B9-551374D472C1}"/>
                  </a:ext>
                </a:extLst>
              </p:cNvPr>
              <p:cNvSpPr/>
              <p:nvPr/>
            </p:nvSpPr>
            <p:spPr>
              <a:xfrm>
                <a:off x="49298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2FD9D8A7-A698-3ADF-EA7C-EC7A0EB1916B}"/>
                  </a:ext>
                </a:extLst>
              </p:cNvPr>
              <p:cNvSpPr/>
              <p:nvPr/>
            </p:nvSpPr>
            <p:spPr>
              <a:xfrm>
                <a:off x="58442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3DDF600-E987-750E-D2D2-0DD08DC49A01}"/>
                  </a:ext>
                </a:extLst>
              </p:cNvPr>
              <p:cNvSpPr/>
              <p:nvPr/>
            </p:nvSpPr>
            <p:spPr>
              <a:xfrm>
                <a:off x="67586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8B52F21F-CB4A-8ADD-0206-DB0285C95C1E}"/>
                  </a:ext>
                </a:extLst>
              </p:cNvPr>
              <p:cNvSpPr/>
              <p:nvPr/>
            </p:nvSpPr>
            <p:spPr>
              <a:xfrm>
                <a:off x="76730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E013CC4F-1992-D56B-8CEF-46D1426A2C2D}"/>
                  </a:ext>
                </a:extLst>
              </p:cNvPr>
              <p:cNvSpPr/>
              <p:nvPr/>
            </p:nvSpPr>
            <p:spPr>
              <a:xfrm>
                <a:off x="85874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922C886A-84C7-7CB8-2220-6220C373FAC2}"/>
                  </a:ext>
                </a:extLst>
              </p:cNvPr>
              <p:cNvSpPr/>
              <p:nvPr/>
            </p:nvSpPr>
            <p:spPr>
              <a:xfrm>
                <a:off x="9501810" y="4348165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318032E-207D-E073-9A50-2EB38E200414}"/>
                  </a:ext>
                </a:extLst>
              </p:cNvPr>
              <p:cNvSpPr/>
              <p:nvPr/>
            </p:nvSpPr>
            <p:spPr>
              <a:xfrm>
                <a:off x="40154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E99CAC6B-7855-5762-B0AB-ACAAE76B83B2}"/>
                  </a:ext>
                </a:extLst>
              </p:cNvPr>
              <p:cNvSpPr/>
              <p:nvPr/>
            </p:nvSpPr>
            <p:spPr>
              <a:xfrm>
                <a:off x="49298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D6321C22-70C3-9819-9AD7-968A59CEC51E}"/>
                  </a:ext>
                </a:extLst>
              </p:cNvPr>
              <p:cNvSpPr/>
              <p:nvPr/>
            </p:nvSpPr>
            <p:spPr>
              <a:xfrm>
                <a:off x="58442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93D8CF97-3BF3-F3DE-B9C3-BF4CF5C22655}"/>
                  </a:ext>
                </a:extLst>
              </p:cNvPr>
              <p:cNvSpPr/>
              <p:nvPr/>
            </p:nvSpPr>
            <p:spPr>
              <a:xfrm>
                <a:off x="67586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BE3AEFE4-DA9F-686D-4351-38115295A8C6}"/>
                  </a:ext>
                </a:extLst>
              </p:cNvPr>
              <p:cNvSpPr/>
              <p:nvPr/>
            </p:nvSpPr>
            <p:spPr>
              <a:xfrm>
                <a:off x="76730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723C1A79-8096-B4A9-EA17-A6894AF522FF}"/>
                  </a:ext>
                </a:extLst>
              </p:cNvPr>
              <p:cNvSpPr/>
              <p:nvPr/>
            </p:nvSpPr>
            <p:spPr>
              <a:xfrm>
                <a:off x="85874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7069E9CB-BD0A-224F-8F7C-16CCE4DF7755}"/>
                  </a:ext>
                </a:extLst>
              </p:cNvPr>
              <p:cNvSpPr/>
              <p:nvPr/>
            </p:nvSpPr>
            <p:spPr>
              <a:xfrm>
                <a:off x="95018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10507C86-7CD7-C2ED-1160-634CE57D1A49}"/>
                  </a:ext>
                </a:extLst>
              </p:cNvPr>
              <p:cNvSpPr/>
              <p:nvPr/>
            </p:nvSpPr>
            <p:spPr>
              <a:xfrm>
                <a:off x="31010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2A43D2E4-5BD4-22A8-2E9D-BB112A2AC72C}"/>
                  </a:ext>
                </a:extLst>
              </p:cNvPr>
              <p:cNvSpPr/>
              <p:nvPr/>
            </p:nvSpPr>
            <p:spPr>
              <a:xfrm>
                <a:off x="31010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0543891B-60B7-EFB2-708F-4E6A9852792D}"/>
                  </a:ext>
                </a:extLst>
              </p:cNvPr>
              <p:cNvSpPr/>
              <p:nvPr/>
            </p:nvSpPr>
            <p:spPr>
              <a:xfrm>
                <a:off x="40154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C6A67077-34F4-46C5-CB56-3FC6163C9E7F}"/>
                  </a:ext>
                </a:extLst>
              </p:cNvPr>
              <p:cNvSpPr/>
              <p:nvPr/>
            </p:nvSpPr>
            <p:spPr>
              <a:xfrm>
                <a:off x="49298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6E1FCBE8-6D57-ADE9-E194-DF58F0CCB502}"/>
                  </a:ext>
                </a:extLst>
              </p:cNvPr>
              <p:cNvSpPr/>
              <p:nvPr/>
            </p:nvSpPr>
            <p:spPr>
              <a:xfrm>
                <a:off x="58442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68570C26-2598-00AD-3257-986059F4B1CA}"/>
                  </a:ext>
                </a:extLst>
              </p:cNvPr>
              <p:cNvSpPr/>
              <p:nvPr/>
            </p:nvSpPr>
            <p:spPr>
              <a:xfrm>
                <a:off x="67586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94124356-4B73-045B-6520-111B5A833F9B}"/>
                  </a:ext>
                </a:extLst>
              </p:cNvPr>
              <p:cNvSpPr/>
              <p:nvPr/>
            </p:nvSpPr>
            <p:spPr>
              <a:xfrm>
                <a:off x="76730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D9C2BF70-E162-FE04-8537-18F94D310226}"/>
                  </a:ext>
                </a:extLst>
              </p:cNvPr>
              <p:cNvSpPr/>
              <p:nvPr/>
            </p:nvSpPr>
            <p:spPr>
              <a:xfrm>
                <a:off x="8587410" y="6214982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748D7569-392D-AD6A-8F0A-89504DB89E0B}"/>
                  </a:ext>
                </a:extLst>
              </p:cNvPr>
              <p:cNvSpPr/>
              <p:nvPr/>
            </p:nvSpPr>
            <p:spPr>
              <a:xfrm>
                <a:off x="95018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A9977A73-B026-A1BB-ADFA-09B3C8830BC8}"/>
                  </a:ext>
                </a:extLst>
              </p:cNvPr>
              <p:cNvSpPr/>
              <p:nvPr/>
            </p:nvSpPr>
            <p:spPr>
              <a:xfrm>
                <a:off x="40154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88601AB5-9233-4A32-70B8-557F940A5EE7}"/>
                  </a:ext>
                </a:extLst>
              </p:cNvPr>
              <p:cNvSpPr/>
              <p:nvPr/>
            </p:nvSpPr>
            <p:spPr>
              <a:xfrm>
                <a:off x="49298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EDC1B96C-A6C2-AB57-5612-14ABF71399F0}"/>
                  </a:ext>
                </a:extLst>
              </p:cNvPr>
              <p:cNvSpPr/>
              <p:nvPr/>
            </p:nvSpPr>
            <p:spPr>
              <a:xfrm>
                <a:off x="58442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DFF0F393-790E-9046-CA3A-8C22B169EAB8}"/>
                  </a:ext>
                </a:extLst>
              </p:cNvPr>
              <p:cNvSpPr/>
              <p:nvPr/>
            </p:nvSpPr>
            <p:spPr>
              <a:xfrm>
                <a:off x="67586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ECA5F6E1-7121-8B32-4611-E886AB51E003}"/>
                  </a:ext>
                </a:extLst>
              </p:cNvPr>
              <p:cNvSpPr/>
              <p:nvPr/>
            </p:nvSpPr>
            <p:spPr>
              <a:xfrm>
                <a:off x="76730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2FBD1B02-5B71-6543-79FC-AC797553D81E}"/>
                  </a:ext>
                </a:extLst>
              </p:cNvPr>
              <p:cNvSpPr/>
              <p:nvPr/>
            </p:nvSpPr>
            <p:spPr>
              <a:xfrm>
                <a:off x="85874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179F00D3-5977-C2D1-0970-14A675C85E3D}"/>
                  </a:ext>
                </a:extLst>
              </p:cNvPr>
              <p:cNvSpPr/>
              <p:nvPr/>
            </p:nvSpPr>
            <p:spPr>
              <a:xfrm>
                <a:off x="95018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30B65CA8-8A4F-063B-F628-215577150150}"/>
                  </a:ext>
                </a:extLst>
              </p:cNvPr>
              <p:cNvSpPr/>
              <p:nvPr/>
            </p:nvSpPr>
            <p:spPr>
              <a:xfrm>
                <a:off x="31010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342BFE1C-C4FA-5506-42A5-8CB9989F10E9}"/>
                  </a:ext>
                </a:extLst>
              </p:cNvPr>
              <p:cNvSpPr/>
              <p:nvPr/>
            </p:nvSpPr>
            <p:spPr>
              <a:xfrm>
                <a:off x="3101009" y="707810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D4C2607A-3D54-F539-54B5-E97C9712B616}"/>
                  </a:ext>
                </a:extLst>
              </p:cNvPr>
              <p:cNvSpPr/>
              <p:nvPr/>
            </p:nvSpPr>
            <p:spPr>
              <a:xfrm>
                <a:off x="4015408" y="707810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3FC7331F-19B1-6EBC-B5D5-4CE8E5973C5A}"/>
                  </a:ext>
                </a:extLst>
              </p:cNvPr>
              <p:cNvSpPr/>
              <p:nvPr/>
            </p:nvSpPr>
            <p:spPr>
              <a:xfrm>
                <a:off x="5844210" y="707810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891C7541-41EE-91B4-5B06-E3C489F3B4C3}"/>
                  </a:ext>
                </a:extLst>
              </p:cNvPr>
              <p:cNvSpPr/>
              <p:nvPr/>
            </p:nvSpPr>
            <p:spPr>
              <a:xfrm>
                <a:off x="6758609" y="707810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E03DE387-9BA2-AC20-3B92-5221DC9C8697}"/>
                  </a:ext>
                </a:extLst>
              </p:cNvPr>
              <p:cNvSpPr/>
              <p:nvPr/>
            </p:nvSpPr>
            <p:spPr>
              <a:xfrm>
                <a:off x="7673008" y="707810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C8389662-B5D5-B7A6-E974-6A08943EF2F8}"/>
                  </a:ext>
                </a:extLst>
              </p:cNvPr>
              <p:cNvSpPr/>
              <p:nvPr/>
            </p:nvSpPr>
            <p:spPr>
              <a:xfrm>
                <a:off x="8587410" y="707810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44001F83-FFDD-382B-2E1F-AB89AA053FD1}"/>
                  </a:ext>
                </a:extLst>
              </p:cNvPr>
              <p:cNvSpPr/>
              <p:nvPr/>
            </p:nvSpPr>
            <p:spPr>
              <a:xfrm>
                <a:off x="4015408" y="1622209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5F6A7F77-A529-0767-1DEF-A9C39337BFA1}"/>
                  </a:ext>
                </a:extLst>
              </p:cNvPr>
              <p:cNvSpPr/>
              <p:nvPr/>
            </p:nvSpPr>
            <p:spPr>
              <a:xfrm>
                <a:off x="5844210" y="1622209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A2565813-31B1-9E51-4F4A-A091D498B68B}"/>
                  </a:ext>
                </a:extLst>
              </p:cNvPr>
              <p:cNvSpPr/>
              <p:nvPr/>
            </p:nvSpPr>
            <p:spPr>
              <a:xfrm>
                <a:off x="6758609" y="1622209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D5A9D8B5-AA07-72F1-32CF-FC8005FB4288}"/>
                  </a:ext>
                </a:extLst>
              </p:cNvPr>
              <p:cNvSpPr/>
              <p:nvPr/>
            </p:nvSpPr>
            <p:spPr>
              <a:xfrm>
                <a:off x="7673008" y="1622209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5C76CE44-DCD0-AB30-5CFF-CADE8F7F6CA2}"/>
                  </a:ext>
                </a:extLst>
              </p:cNvPr>
              <p:cNvSpPr/>
              <p:nvPr/>
            </p:nvSpPr>
            <p:spPr>
              <a:xfrm>
                <a:off x="8587410" y="1622209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42DE0286-6CA1-048A-D31C-25B553C27772}"/>
                  </a:ext>
                </a:extLst>
              </p:cNvPr>
              <p:cNvSpPr/>
              <p:nvPr/>
            </p:nvSpPr>
            <p:spPr>
              <a:xfrm>
                <a:off x="3101009" y="1622209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97D36C29-F343-86F3-4B28-FA348530C46A}"/>
                  </a:ext>
                </a:extLst>
              </p:cNvPr>
              <p:cNvSpPr/>
              <p:nvPr/>
            </p:nvSpPr>
            <p:spPr>
              <a:xfrm>
                <a:off x="3101009" y="2536611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57986C0-CF38-12F0-9510-7D723B83A7E7}"/>
                  </a:ext>
                </a:extLst>
              </p:cNvPr>
              <p:cNvSpPr/>
              <p:nvPr/>
            </p:nvSpPr>
            <p:spPr>
              <a:xfrm>
                <a:off x="4015408" y="2536611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F84E981E-0F31-A8AC-7354-97E1231B35BB}"/>
                  </a:ext>
                </a:extLst>
              </p:cNvPr>
              <p:cNvSpPr/>
              <p:nvPr/>
            </p:nvSpPr>
            <p:spPr>
              <a:xfrm>
                <a:off x="5844210" y="2536611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0" name="Rechteck 219">
                <a:extLst>
                  <a:ext uri="{FF2B5EF4-FFF2-40B4-BE49-F238E27FC236}">
                    <a16:creationId xmlns:a16="http://schemas.microsoft.com/office/drawing/2014/main" id="{F882AB7C-B2D4-1707-9034-4011981B325D}"/>
                  </a:ext>
                </a:extLst>
              </p:cNvPr>
              <p:cNvSpPr/>
              <p:nvPr/>
            </p:nvSpPr>
            <p:spPr>
              <a:xfrm>
                <a:off x="6758609" y="2536611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1" name="Rechteck 220">
                <a:extLst>
                  <a:ext uri="{FF2B5EF4-FFF2-40B4-BE49-F238E27FC236}">
                    <a16:creationId xmlns:a16="http://schemas.microsoft.com/office/drawing/2014/main" id="{1AB87A79-1368-22ED-89ED-8988FA2C3F7A}"/>
                  </a:ext>
                </a:extLst>
              </p:cNvPr>
              <p:cNvSpPr/>
              <p:nvPr/>
            </p:nvSpPr>
            <p:spPr>
              <a:xfrm>
                <a:off x="7673008" y="2536611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2" name="Rechteck 221">
                <a:extLst>
                  <a:ext uri="{FF2B5EF4-FFF2-40B4-BE49-F238E27FC236}">
                    <a16:creationId xmlns:a16="http://schemas.microsoft.com/office/drawing/2014/main" id="{8CA2DEE0-49B9-AC7D-18CE-40A49CB2FEF9}"/>
                  </a:ext>
                </a:extLst>
              </p:cNvPr>
              <p:cNvSpPr/>
              <p:nvPr/>
            </p:nvSpPr>
            <p:spPr>
              <a:xfrm>
                <a:off x="8587410" y="2536611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3" name="Rechteck 222">
                <a:extLst>
                  <a:ext uri="{FF2B5EF4-FFF2-40B4-BE49-F238E27FC236}">
                    <a16:creationId xmlns:a16="http://schemas.microsoft.com/office/drawing/2014/main" id="{F6CE4D83-6661-E71C-DA48-F241478F44B7}"/>
                  </a:ext>
                </a:extLst>
              </p:cNvPr>
              <p:cNvSpPr/>
              <p:nvPr/>
            </p:nvSpPr>
            <p:spPr>
              <a:xfrm>
                <a:off x="3101009" y="43749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4" name="Rechteck 223">
                <a:extLst>
                  <a:ext uri="{FF2B5EF4-FFF2-40B4-BE49-F238E27FC236}">
                    <a16:creationId xmlns:a16="http://schemas.microsoft.com/office/drawing/2014/main" id="{62F552AC-39F4-6396-BABB-707322B08AB8}"/>
                  </a:ext>
                </a:extLst>
              </p:cNvPr>
              <p:cNvSpPr/>
              <p:nvPr/>
            </p:nvSpPr>
            <p:spPr>
              <a:xfrm>
                <a:off x="4015408" y="43749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5" name="Rechteck 224">
                <a:extLst>
                  <a:ext uri="{FF2B5EF4-FFF2-40B4-BE49-F238E27FC236}">
                    <a16:creationId xmlns:a16="http://schemas.microsoft.com/office/drawing/2014/main" id="{12783A2C-310A-B796-A2E5-2F7F0E816493}"/>
                  </a:ext>
                </a:extLst>
              </p:cNvPr>
              <p:cNvSpPr/>
              <p:nvPr/>
            </p:nvSpPr>
            <p:spPr>
              <a:xfrm>
                <a:off x="5844210" y="43749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6" name="Rechteck 225">
                <a:extLst>
                  <a:ext uri="{FF2B5EF4-FFF2-40B4-BE49-F238E27FC236}">
                    <a16:creationId xmlns:a16="http://schemas.microsoft.com/office/drawing/2014/main" id="{C295CFB2-8B01-E563-1D7C-B3E6A8509826}"/>
                  </a:ext>
                </a:extLst>
              </p:cNvPr>
              <p:cNvSpPr/>
              <p:nvPr/>
            </p:nvSpPr>
            <p:spPr>
              <a:xfrm>
                <a:off x="6758609" y="43749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7" name="Rechteck 226">
                <a:extLst>
                  <a:ext uri="{FF2B5EF4-FFF2-40B4-BE49-F238E27FC236}">
                    <a16:creationId xmlns:a16="http://schemas.microsoft.com/office/drawing/2014/main" id="{A976C9BF-A0B1-AF65-C0C5-A47A98BA499D}"/>
                  </a:ext>
                </a:extLst>
              </p:cNvPr>
              <p:cNvSpPr/>
              <p:nvPr/>
            </p:nvSpPr>
            <p:spPr>
              <a:xfrm>
                <a:off x="7673008" y="43749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8" name="Rechteck 227">
                <a:extLst>
                  <a:ext uri="{FF2B5EF4-FFF2-40B4-BE49-F238E27FC236}">
                    <a16:creationId xmlns:a16="http://schemas.microsoft.com/office/drawing/2014/main" id="{9D4A11DB-1646-EA0B-4B58-F6644BF4D885}"/>
                  </a:ext>
                </a:extLst>
              </p:cNvPr>
              <p:cNvSpPr/>
              <p:nvPr/>
            </p:nvSpPr>
            <p:spPr>
              <a:xfrm>
                <a:off x="8587410" y="43749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9" name="Rechteck 228">
                <a:extLst>
                  <a:ext uri="{FF2B5EF4-FFF2-40B4-BE49-F238E27FC236}">
                    <a16:creationId xmlns:a16="http://schemas.microsoft.com/office/drawing/2014/main" id="{CBDF705A-BA2C-C2DD-5366-D4C2AED9BEEB}"/>
                  </a:ext>
                </a:extLst>
              </p:cNvPr>
              <p:cNvSpPr/>
              <p:nvPr/>
            </p:nvSpPr>
            <p:spPr>
              <a:xfrm>
                <a:off x="9501810" y="43749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0" name="Rechteck 229">
                <a:extLst>
                  <a:ext uri="{FF2B5EF4-FFF2-40B4-BE49-F238E27FC236}">
                    <a16:creationId xmlns:a16="http://schemas.microsoft.com/office/drawing/2014/main" id="{FF5A1216-2536-DCF0-818D-D348CBEF65D7}"/>
                  </a:ext>
                </a:extLst>
              </p:cNvPr>
              <p:cNvSpPr/>
              <p:nvPr/>
            </p:nvSpPr>
            <p:spPr>
              <a:xfrm>
                <a:off x="4015408" y="52893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1" name="Rechteck 230">
                <a:extLst>
                  <a:ext uri="{FF2B5EF4-FFF2-40B4-BE49-F238E27FC236}">
                    <a16:creationId xmlns:a16="http://schemas.microsoft.com/office/drawing/2014/main" id="{1448F735-7289-7E21-D5F2-38A4B9D0FD03}"/>
                  </a:ext>
                </a:extLst>
              </p:cNvPr>
              <p:cNvSpPr/>
              <p:nvPr/>
            </p:nvSpPr>
            <p:spPr>
              <a:xfrm>
                <a:off x="5844210" y="52893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2" name="Rechteck 231">
                <a:extLst>
                  <a:ext uri="{FF2B5EF4-FFF2-40B4-BE49-F238E27FC236}">
                    <a16:creationId xmlns:a16="http://schemas.microsoft.com/office/drawing/2014/main" id="{6FD9EC4C-6580-D671-0417-0B46EEC89765}"/>
                  </a:ext>
                </a:extLst>
              </p:cNvPr>
              <p:cNvSpPr/>
              <p:nvPr/>
            </p:nvSpPr>
            <p:spPr>
              <a:xfrm>
                <a:off x="6758609" y="52893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3" name="Rechteck 232">
                <a:extLst>
                  <a:ext uri="{FF2B5EF4-FFF2-40B4-BE49-F238E27FC236}">
                    <a16:creationId xmlns:a16="http://schemas.microsoft.com/office/drawing/2014/main" id="{58FEEFE4-FF6D-71FA-41EB-4B412CF786B5}"/>
                  </a:ext>
                </a:extLst>
              </p:cNvPr>
              <p:cNvSpPr/>
              <p:nvPr/>
            </p:nvSpPr>
            <p:spPr>
              <a:xfrm>
                <a:off x="7673008" y="52893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4" name="Rechteck 233">
                <a:extLst>
                  <a:ext uri="{FF2B5EF4-FFF2-40B4-BE49-F238E27FC236}">
                    <a16:creationId xmlns:a16="http://schemas.microsoft.com/office/drawing/2014/main" id="{EC4577FC-29F9-C6F4-A25F-A2C1CBC97487}"/>
                  </a:ext>
                </a:extLst>
              </p:cNvPr>
              <p:cNvSpPr/>
              <p:nvPr/>
            </p:nvSpPr>
            <p:spPr>
              <a:xfrm>
                <a:off x="8587410" y="52893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5" name="Rechteck 234">
                <a:extLst>
                  <a:ext uri="{FF2B5EF4-FFF2-40B4-BE49-F238E27FC236}">
                    <a16:creationId xmlns:a16="http://schemas.microsoft.com/office/drawing/2014/main" id="{54F676F8-759B-2DAA-AABE-DFD72F4C16DD}"/>
                  </a:ext>
                </a:extLst>
              </p:cNvPr>
              <p:cNvSpPr/>
              <p:nvPr/>
            </p:nvSpPr>
            <p:spPr>
              <a:xfrm>
                <a:off x="9501810" y="52893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6" name="Rechteck 235">
                <a:extLst>
                  <a:ext uri="{FF2B5EF4-FFF2-40B4-BE49-F238E27FC236}">
                    <a16:creationId xmlns:a16="http://schemas.microsoft.com/office/drawing/2014/main" id="{8B4015D1-4405-38DF-9BEB-E68FA11A8685}"/>
                  </a:ext>
                </a:extLst>
              </p:cNvPr>
              <p:cNvSpPr/>
              <p:nvPr/>
            </p:nvSpPr>
            <p:spPr>
              <a:xfrm>
                <a:off x="3101009" y="52893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7" name="Rechteck 236">
                <a:extLst>
                  <a:ext uri="{FF2B5EF4-FFF2-40B4-BE49-F238E27FC236}">
                    <a16:creationId xmlns:a16="http://schemas.microsoft.com/office/drawing/2014/main" id="{DE9C1BCC-8FB6-6391-E55A-BD282C84D424}"/>
                  </a:ext>
                </a:extLst>
              </p:cNvPr>
              <p:cNvSpPr/>
              <p:nvPr/>
            </p:nvSpPr>
            <p:spPr>
              <a:xfrm>
                <a:off x="3101009" y="62037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8" name="Rechteck 237">
                <a:extLst>
                  <a:ext uri="{FF2B5EF4-FFF2-40B4-BE49-F238E27FC236}">
                    <a16:creationId xmlns:a16="http://schemas.microsoft.com/office/drawing/2014/main" id="{5EEB37C1-95AB-A52A-DD49-830477DEF057}"/>
                  </a:ext>
                </a:extLst>
              </p:cNvPr>
              <p:cNvSpPr/>
              <p:nvPr/>
            </p:nvSpPr>
            <p:spPr>
              <a:xfrm>
                <a:off x="4015408" y="62037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9" name="Rechteck 238">
                <a:extLst>
                  <a:ext uri="{FF2B5EF4-FFF2-40B4-BE49-F238E27FC236}">
                    <a16:creationId xmlns:a16="http://schemas.microsoft.com/office/drawing/2014/main" id="{5286C4BF-64F6-5CEE-56BF-CAE06AE35AB5}"/>
                  </a:ext>
                </a:extLst>
              </p:cNvPr>
              <p:cNvSpPr/>
              <p:nvPr/>
            </p:nvSpPr>
            <p:spPr>
              <a:xfrm>
                <a:off x="5844210" y="62037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0" name="Rechteck 239">
                <a:extLst>
                  <a:ext uri="{FF2B5EF4-FFF2-40B4-BE49-F238E27FC236}">
                    <a16:creationId xmlns:a16="http://schemas.microsoft.com/office/drawing/2014/main" id="{602268F7-3F01-61F8-C025-71EE0143861A}"/>
                  </a:ext>
                </a:extLst>
              </p:cNvPr>
              <p:cNvSpPr/>
              <p:nvPr/>
            </p:nvSpPr>
            <p:spPr>
              <a:xfrm>
                <a:off x="6758609" y="62037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1" name="Rechteck 240">
                <a:extLst>
                  <a:ext uri="{FF2B5EF4-FFF2-40B4-BE49-F238E27FC236}">
                    <a16:creationId xmlns:a16="http://schemas.microsoft.com/office/drawing/2014/main" id="{D536D64F-6A6F-B32B-A09D-C40E68159135}"/>
                  </a:ext>
                </a:extLst>
              </p:cNvPr>
              <p:cNvSpPr/>
              <p:nvPr/>
            </p:nvSpPr>
            <p:spPr>
              <a:xfrm>
                <a:off x="7673008" y="62037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2" name="Rechteck 241">
                <a:extLst>
                  <a:ext uri="{FF2B5EF4-FFF2-40B4-BE49-F238E27FC236}">
                    <a16:creationId xmlns:a16="http://schemas.microsoft.com/office/drawing/2014/main" id="{30C03914-155B-8829-3016-36A6F446E7B7}"/>
                  </a:ext>
                </a:extLst>
              </p:cNvPr>
              <p:cNvSpPr/>
              <p:nvPr/>
            </p:nvSpPr>
            <p:spPr>
              <a:xfrm>
                <a:off x="8587410" y="6241755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3" name="Rechteck 242">
                <a:extLst>
                  <a:ext uri="{FF2B5EF4-FFF2-40B4-BE49-F238E27FC236}">
                    <a16:creationId xmlns:a16="http://schemas.microsoft.com/office/drawing/2014/main" id="{AC7D75E2-90A3-431D-B20D-9B12E239E9C8}"/>
                  </a:ext>
                </a:extLst>
              </p:cNvPr>
              <p:cNvSpPr/>
              <p:nvPr/>
            </p:nvSpPr>
            <p:spPr>
              <a:xfrm>
                <a:off x="9501810" y="62037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4" name="Rechteck 243">
                <a:extLst>
                  <a:ext uri="{FF2B5EF4-FFF2-40B4-BE49-F238E27FC236}">
                    <a16:creationId xmlns:a16="http://schemas.microsoft.com/office/drawing/2014/main" id="{A3480D17-B145-8A80-7204-5B644ACF1F84}"/>
                  </a:ext>
                </a:extLst>
              </p:cNvPr>
              <p:cNvSpPr/>
              <p:nvPr/>
            </p:nvSpPr>
            <p:spPr>
              <a:xfrm>
                <a:off x="4015408" y="71181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5" name="Rechteck 244">
                <a:extLst>
                  <a:ext uri="{FF2B5EF4-FFF2-40B4-BE49-F238E27FC236}">
                    <a16:creationId xmlns:a16="http://schemas.microsoft.com/office/drawing/2014/main" id="{4C8A648B-1089-DA19-4CCA-D4A9E8747C90}"/>
                  </a:ext>
                </a:extLst>
              </p:cNvPr>
              <p:cNvSpPr/>
              <p:nvPr/>
            </p:nvSpPr>
            <p:spPr>
              <a:xfrm>
                <a:off x="5844210" y="71181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6" name="Rechteck 245">
                <a:extLst>
                  <a:ext uri="{FF2B5EF4-FFF2-40B4-BE49-F238E27FC236}">
                    <a16:creationId xmlns:a16="http://schemas.microsoft.com/office/drawing/2014/main" id="{2A295292-8296-376D-8A3C-D4389E27155C}"/>
                  </a:ext>
                </a:extLst>
              </p:cNvPr>
              <p:cNvSpPr/>
              <p:nvPr/>
            </p:nvSpPr>
            <p:spPr>
              <a:xfrm>
                <a:off x="6758609" y="71181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7" name="Rechteck 246">
                <a:extLst>
                  <a:ext uri="{FF2B5EF4-FFF2-40B4-BE49-F238E27FC236}">
                    <a16:creationId xmlns:a16="http://schemas.microsoft.com/office/drawing/2014/main" id="{E0FDB4FA-712D-C3D0-EFC4-520A061939FE}"/>
                  </a:ext>
                </a:extLst>
              </p:cNvPr>
              <p:cNvSpPr/>
              <p:nvPr/>
            </p:nvSpPr>
            <p:spPr>
              <a:xfrm>
                <a:off x="7673008" y="71181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8" name="Rechteck 247">
                <a:extLst>
                  <a:ext uri="{FF2B5EF4-FFF2-40B4-BE49-F238E27FC236}">
                    <a16:creationId xmlns:a16="http://schemas.microsoft.com/office/drawing/2014/main" id="{9C78DAF2-133C-82AD-589D-78E14A76A19A}"/>
                  </a:ext>
                </a:extLst>
              </p:cNvPr>
              <p:cNvSpPr/>
              <p:nvPr/>
            </p:nvSpPr>
            <p:spPr>
              <a:xfrm>
                <a:off x="8587410" y="71181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9" name="Rechteck 248">
                <a:extLst>
                  <a:ext uri="{FF2B5EF4-FFF2-40B4-BE49-F238E27FC236}">
                    <a16:creationId xmlns:a16="http://schemas.microsoft.com/office/drawing/2014/main" id="{51150BC0-1511-8054-3A89-BF487E2A63A3}"/>
                  </a:ext>
                </a:extLst>
              </p:cNvPr>
              <p:cNvSpPr/>
              <p:nvPr/>
            </p:nvSpPr>
            <p:spPr>
              <a:xfrm>
                <a:off x="9501810" y="71181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50" name="Rechteck 249">
                <a:extLst>
                  <a:ext uri="{FF2B5EF4-FFF2-40B4-BE49-F238E27FC236}">
                    <a16:creationId xmlns:a16="http://schemas.microsoft.com/office/drawing/2014/main" id="{7F23B44D-3022-19D2-4F55-4F5DC0A25475}"/>
                  </a:ext>
                </a:extLst>
              </p:cNvPr>
              <p:cNvSpPr/>
              <p:nvPr/>
            </p:nvSpPr>
            <p:spPr>
              <a:xfrm>
                <a:off x="3101009" y="71181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63" name="Rechteck 262">
                <a:extLst>
                  <a:ext uri="{FF2B5EF4-FFF2-40B4-BE49-F238E27FC236}">
                    <a16:creationId xmlns:a16="http://schemas.microsoft.com/office/drawing/2014/main" id="{9907E31A-E7C1-49BE-83C2-6B7E65422484}"/>
                  </a:ext>
                </a:extLst>
              </p:cNvPr>
              <p:cNvSpPr/>
              <p:nvPr/>
            </p:nvSpPr>
            <p:spPr>
              <a:xfrm>
                <a:off x="4922883" y="7109915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</p:grpSp>
        <p:pic>
          <p:nvPicPr>
            <p:cNvPr id="202" name="Grafik 201" descr="Schachfiguren Silhouette">
              <a:extLst>
                <a:ext uri="{FF2B5EF4-FFF2-40B4-BE49-F238E27FC236}">
                  <a16:creationId xmlns:a16="http://schemas.microsoft.com/office/drawing/2014/main" id="{F4DB0BA9-6848-A91A-F36A-D0184B30F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243910" y="4301106"/>
              <a:ext cx="443144" cy="443144"/>
            </a:xfrm>
            <a:custGeom>
              <a:avLst/>
              <a:gdLst>
                <a:gd name="connsiteX0" fmla="*/ 449287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876631 h 914400"/>
                <a:gd name="connsiteX5" fmla="*/ 449287 w 914400"/>
                <a:gd name="connsiteY5" fmla="*/ 876631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0" h="914400">
                  <a:moveTo>
                    <a:pt x="449287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876631"/>
                  </a:lnTo>
                  <a:lnTo>
                    <a:pt x="449287" y="876631"/>
                  </a:lnTo>
                  <a:close/>
                </a:path>
              </a:pathLst>
            </a:cu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sp>
        <p:nvSpPr>
          <p:cNvPr id="262" name="Textfeld 261">
            <a:extLst>
              <a:ext uri="{FF2B5EF4-FFF2-40B4-BE49-F238E27FC236}">
                <a16:creationId xmlns:a16="http://schemas.microsoft.com/office/drawing/2014/main" id="{22CE15B3-9321-B0A6-0201-FC9180B61EB4}"/>
              </a:ext>
            </a:extLst>
          </p:cNvPr>
          <p:cNvSpPr txBox="1"/>
          <p:nvPr/>
        </p:nvSpPr>
        <p:spPr>
          <a:xfrm>
            <a:off x="3410423" y="6422466"/>
            <a:ext cx="65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Rook</a:t>
            </a:r>
          </a:p>
        </p:txBody>
      </p:sp>
      <p:sp>
        <p:nvSpPr>
          <p:cNvPr id="264" name="Textfeld 263">
            <a:extLst>
              <a:ext uri="{FF2B5EF4-FFF2-40B4-BE49-F238E27FC236}">
                <a16:creationId xmlns:a16="http://schemas.microsoft.com/office/drawing/2014/main" id="{1ADAC3A3-D38B-F247-8BF6-B6FF0063F866}"/>
              </a:ext>
            </a:extLst>
          </p:cNvPr>
          <p:cNvSpPr txBox="1"/>
          <p:nvPr/>
        </p:nvSpPr>
        <p:spPr>
          <a:xfrm>
            <a:off x="7989805" y="6426448"/>
            <a:ext cx="781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Knight</a:t>
            </a:r>
          </a:p>
        </p:txBody>
      </p:sp>
    </p:spTree>
    <p:extLst>
      <p:ext uri="{BB962C8B-B14F-4D97-AF65-F5344CB8AC3E}">
        <p14:creationId xmlns:p14="http://schemas.microsoft.com/office/powerpoint/2010/main" val="25185856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B25297-DF37-02E1-0BA2-A72367F7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distance</a:t>
            </a:r>
            <a:r>
              <a:rPr lang="de-DE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0B0F7B99-57FE-D589-5266-5C3DC18EE4F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08682231"/>
                  </p:ext>
                </p:extLst>
              </p:nvPr>
            </p:nvGraphicFramePr>
            <p:xfrm>
              <a:off x="838200" y="2329207"/>
              <a:ext cx="10515597" cy="3479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82078">
                      <a:extLst>
                        <a:ext uri="{9D8B030D-6E8A-4147-A177-3AD203B41FA5}">
                          <a16:colId xmlns:a16="http://schemas.microsoft.com/office/drawing/2014/main" val="1750288846"/>
                        </a:ext>
                      </a:extLst>
                    </a:gridCol>
                    <a:gridCol w="2928731">
                      <a:extLst>
                        <a:ext uri="{9D8B030D-6E8A-4147-A177-3AD203B41FA5}">
                          <a16:colId xmlns:a16="http://schemas.microsoft.com/office/drawing/2014/main" val="3290102118"/>
                        </a:ext>
                      </a:extLst>
                    </a:gridCol>
                    <a:gridCol w="5204788">
                      <a:extLst>
                        <a:ext uri="{9D8B030D-6E8A-4147-A177-3AD203B41FA5}">
                          <a16:colId xmlns:a16="http://schemas.microsoft.com/office/drawing/2014/main" val="24416534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Shorthand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802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Staying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costs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nothing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de-DE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don‘t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need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traverse </a:t>
                          </a:r>
                          <a:r>
                            <a:rPr lang="de-DE" dirty="0" err="1"/>
                            <a:t>any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want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end in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same </a:t>
                          </a:r>
                          <a:r>
                            <a:rPr lang="de-DE" dirty="0" err="1"/>
                            <a:t>point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started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from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2625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directionless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de-DE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Calculating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from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yields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same </a:t>
                          </a:r>
                          <a:r>
                            <a:rPr lang="de-DE" dirty="0" err="1"/>
                            <a:t>as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calculating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from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21909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No</a:t>
                          </a:r>
                          <a:r>
                            <a:rPr lang="de-DE" dirty="0"/>
                            <a:t> different Points live in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same </a:t>
                          </a:r>
                          <a:r>
                            <a:rPr lang="de-DE" dirty="0" err="1"/>
                            <a:t>spot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de-DE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There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must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always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</a:t>
                          </a:r>
                          <a:r>
                            <a:rPr lang="de-DE" dirty="0"/>
                            <a:t> a positive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between</a:t>
                          </a:r>
                          <a:r>
                            <a:rPr lang="de-DE" dirty="0"/>
                            <a:t> different </a:t>
                          </a:r>
                          <a:r>
                            <a:rPr lang="de-DE" dirty="0" err="1"/>
                            <a:t>points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002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No</a:t>
                          </a:r>
                          <a:r>
                            <a:rPr lang="de-DE" dirty="0"/>
                            <a:t> Shortcuts </a:t>
                          </a:r>
                          <a:r>
                            <a:rPr lang="de-DE" dirty="0" err="1"/>
                            <a:t>allowed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de-DE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always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discribes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length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shortest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path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between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two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elements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de-DE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oMath>
                          </a14:m>
                          <a:r>
                            <a:rPr lang="de-DE" dirty="0"/>
                            <a:t>.If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traverse </a:t>
                          </a:r>
                          <a:r>
                            <a:rPr lang="de-DE" dirty="0" err="1"/>
                            <a:t>over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another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point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de-DE" dirty="0"/>
                            <a:t> on </a:t>
                          </a:r>
                          <a:r>
                            <a:rPr lang="de-DE" dirty="0" err="1"/>
                            <a:t>your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way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from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sum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distances</a:t>
                          </a:r>
                          <a:r>
                            <a:rPr lang="de-DE" dirty="0"/>
                            <a:t> will not </a:t>
                          </a:r>
                          <a:r>
                            <a:rPr lang="de-DE" dirty="0" err="1"/>
                            <a:t>be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shorter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4821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0B0F7B99-57FE-D589-5266-5C3DC18EE4F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08682231"/>
                  </p:ext>
                </p:extLst>
              </p:nvPr>
            </p:nvGraphicFramePr>
            <p:xfrm>
              <a:off x="838200" y="2329207"/>
              <a:ext cx="10515597" cy="3479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82078">
                      <a:extLst>
                        <a:ext uri="{9D8B030D-6E8A-4147-A177-3AD203B41FA5}">
                          <a16:colId xmlns:a16="http://schemas.microsoft.com/office/drawing/2014/main" val="1750288846"/>
                        </a:ext>
                      </a:extLst>
                    </a:gridCol>
                    <a:gridCol w="2928731">
                      <a:extLst>
                        <a:ext uri="{9D8B030D-6E8A-4147-A177-3AD203B41FA5}">
                          <a16:colId xmlns:a16="http://schemas.microsoft.com/office/drawing/2014/main" val="3290102118"/>
                        </a:ext>
                      </a:extLst>
                    </a:gridCol>
                    <a:gridCol w="5204788">
                      <a:extLst>
                        <a:ext uri="{9D8B030D-6E8A-4147-A177-3AD203B41FA5}">
                          <a16:colId xmlns:a16="http://schemas.microsoft.com/office/drawing/2014/main" val="24416534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Shorthand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802847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Staying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costs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nothing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1497" t="-62857" r="-178378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don‘t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need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traverse </a:t>
                          </a:r>
                          <a:r>
                            <a:rPr lang="de-DE" dirty="0" err="1"/>
                            <a:t>any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want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end in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same </a:t>
                          </a:r>
                          <a:r>
                            <a:rPr lang="de-DE" dirty="0" err="1"/>
                            <a:t>point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started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from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262597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directionless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1497" t="-162857" r="-178378" b="-3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2225" t="-162857" r="-468" b="-30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219096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No</a:t>
                          </a:r>
                          <a:r>
                            <a:rPr lang="de-DE" dirty="0"/>
                            <a:t> different Points live in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same </a:t>
                          </a:r>
                          <a:r>
                            <a:rPr lang="de-DE" dirty="0" err="1"/>
                            <a:t>spot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1497" t="-262857" r="-178378" b="-2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There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must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always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</a:t>
                          </a:r>
                          <a:r>
                            <a:rPr lang="de-DE" dirty="0"/>
                            <a:t> a positive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between</a:t>
                          </a:r>
                          <a:r>
                            <a:rPr lang="de-DE" dirty="0"/>
                            <a:t> different </a:t>
                          </a:r>
                          <a:r>
                            <a:rPr lang="de-DE" dirty="0" err="1"/>
                            <a:t>points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0024113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No</a:t>
                          </a:r>
                          <a:r>
                            <a:rPr lang="de-DE" dirty="0"/>
                            <a:t> Shortcuts </a:t>
                          </a:r>
                          <a:r>
                            <a:rPr lang="de-DE" dirty="0" err="1"/>
                            <a:t>allowed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1497" t="-195385" r="-178378" b="-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2225" t="-195385" r="-468" b="-82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4821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803AFD5-19F8-4022-B26B-609517F60175}"/>
                  </a:ext>
                </a:extLst>
              </p:cNvPr>
              <p:cNvSpPr txBox="1"/>
              <p:nvPr/>
            </p:nvSpPr>
            <p:spPr>
              <a:xfrm>
                <a:off x="864703" y="1593933"/>
                <a:ext cx="1046259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If </a:t>
                </a:r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</a:t>
                </a:r>
                <a:r>
                  <a:rPr lang="de-DE" dirty="0" err="1"/>
                  <a:t>set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elements</a:t>
                </a:r>
                <a:r>
                  <a:rPr lang="de-DE" dirty="0"/>
                  <a:t> </a:t>
                </a:r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define</a:t>
                </a:r>
                <a:r>
                  <a:rPr lang="de-DE" dirty="0"/>
                  <a:t> a </a:t>
                </a:r>
                <a:r>
                  <a:rPr lang="de-DE" dirty="0" err="1"/>
                  <a:t>pairwise</a:t>
                </a:r>
                <a:r>
                  <a:rPr lang="de-DE" dirty="0"/>
                  <a:t>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, </a:t>
                </a:r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do so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follows</a:t>
                </a:r>
                <a:r>
                  <a:rPr lang="de-DE" dirty="0"/>
                  <a:t>:</a:t>
                </a:r>
              </a:p>
              <a:p>
                <a:r>
                  <a:rPr lang="de-DE" dirty="0" err="1"/>
                  <a:t>Let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>
                    <a:solidFill>
                      <a:schemeClr val="accent1"/>
                    </a:solidFill>
                  </a:rPr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a </a:t>
                </a:r>
                <a:r>
                  <a:rPr lang="de-DE" dirty="0" err="1"/>
                  <a:t>function</a:t>
                </a:r>
                <a:r>
                  <a:rPr lang="de-DE" dirty="0"/>
                  <a:t>.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defines</a:t>
                </a:r>
                <a:r>
                  <a:rPr lang="de-DE" dirty="0"/>
                  <a:t> a </a:t>
                </a:r>
                <a:r>
                  <a:rPr lang="de-DE" dirty="0" err="1"/>
                  <a:t>distance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 and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: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803AFD5-19F8-4022-B26B-609517F60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03" y="1593933"/>
                <a:ext cx="10462593" cy="646331"/>
              </a:xfrm>
              <a:prstGeom prst="rect">
                <a:avLst/>
              </a:prstGeom>
              <a:blipFill>
                <a:blip r:embed="rId4"/>
                <a:stretch>
                  <a:fillRect l="-524" t="-4717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llipse 2">
            <a:extLst>
              <a:ext uri="{FF2B5EF4-FFF2-40B4-BE49-F238E27FC236}">
                <a16:creationId xmlns:a16="http://schemas.microsoft.com/office/drawing/2014/main" id="{FA03C036-C0B9-18BB-6443-70F64BE48502}"/>
              </a:ext>
            </a:extLst>
          </p:cNvPr>
          <p:cNvSpPr/>
          <p:nvPr/>
        </p:nvSpPr>
        <p:spPr>
          <a:xfrm>
            <a:off x="3611219" y="6088684"/>
            <a:ext cx="397564" cy="4041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0E0B976-F105-695B-113B-C094EC3EF53B}"/>
              </a:ext>
            </a:extLst>
          </p:cNvPr>
          <p:cNvSpPr/>
          <p:nvPr/>
        </p:nvSpPr>
        <p:spPr>
          <a:xfrm>
            <a:off x="5512906" y="6088683"/>
            <a:ext cx="397564" cy="4041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DB22B2D-4D8D-A814-10A2-79E53FD85B24}"/>
              </a:ext>
            </a:extLst>
          </p:cNvPr>
          <p:cNvSpPr/>
          <p:nvPr/>
        </p:nvSpPr>
        <p:spPr>
          <a:xfrm>
            <a:off x="4558749" y="5483708"/>
            <a:ext cx="397564" cy="4041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y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641858A-E68F-1792-FDCF-585C416069E3}"/>
              </a:ext>
            </a:extLst>
          </p:cNvPr>
          <p:cNvCxnSpPr>
            <a:stCxn id="3" idx="6"/>
            <a:endCxn id="5" idx="2"/>
          </p:cNvCxnSpPr>
          <p:nvPr/>
        </p:nvCxnSpPr>
        <p:spPr>
          <a:xfrm flipV="1">
            <a:off x="4008783" y="6290779"/>
            <a:ext cx="1504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C3F96AD1-45D0-DB37-8452-58EF1A202EBE}"/>
              </a:ext>
            </a:extLst>
          </p:cNvPr>
          <p:cNvCxnSpPr>
            <a:stCxn id="3" idx="7"/>
            <a:endCxn id="7" idx="3"/>
          </p:cNvCxnSpPr>
          <p:nvPr/>
        </p:nvCxnSpPr>
        <p:spPr>
          <a:xfrm flipV="1">
            <a:off x="3950561" y="5828707"/>
            <a:ext cx="666410" cy="319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3D4F9FA-D1B0-B79C-9F93-38F87A4E0550}"/>
              </a:ext>
            </a:extLst>
          </p:cNvPr>
          <p:cNvCxnSpPr>
            <a:stCxn id="7" idx="5"/>
            <a:endCxn id="5" idx="1"/>
          </p:cNvCxnSpPr>
          <p:nvPr/>
        </p:nvCxnSpPr>
        <p:spPr>
          <a:xfrm>
            <a:off x="4898091" y="5828707"/>
            <a:ext cx="673037" cy="319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4228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4F24F-C573-67C3-31C9-6E39F664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Distances</a:t>
            </a:r>
            <a:r>
              <a:rPr lang="de-DE" dirty="0"/>
              <a:t>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59423172"/>
                  </p:ext>
                </p:extLst>
              </p:nvPr>
            </p:nvGraphicFramePr>
            <p:xfrm>
              <a:off x="838200" y="1825625"/>
              <a:ext cx="10515597" cy="39243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Euclid</a:t>
                          </a:r>
                        </a:p>
                        <a:p>
                          <a:r>
                            <a:rPr lang="de-DE" dirty="0"/>
                            <a:t>(L2)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𝐸𝐷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de-DE" sz="18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de-DE" sz="1800" b="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lang="de-D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As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crow</a:t>
                          </a:r>
                          <a:r>
                            <a:rPr lang="de-DE" dirty="0"/>
                            <a:t> flies.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Euclid </a:t>
                          </a:r>
                          <a:r>
                            <a:rPr lang="de-DE" dirty="0" err="1"/>
                            <a:t>squared</a:t>
                          </a:r>
                          <a:endParaRPr lang="de-DE" dirty="0"/>
                        </a:p>
                        <a:p>
                          <a:r>
                            <a:rPr lang="de-DE" dirty="0"/>
                            <a:t>(L2 </a:t>
                          </a:r>
                          <a:r>
                            <a:rPr lang="de-DE" dirty="0" err="1"/>
                            <a:t>squared</a:t>
                          </a:r>
                          <a:r>
                            <a:rPr lang="de-DE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de-D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As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crow</a:t>
                          </a:r>
                          <a:r>
                            <a:rPr lang="de-DE" dirty="0"/>
                            <a:t> flies </a:t>
                          </a:r>
                          <a:r>
                            <a:rPr lang="de-DE" dirty="0" err="1"/>
                            <a:t>squared</a:t>
                          </a:r>
                          <a:r>
                            <a:rPr lang="de-DE" dirty="0"/>
                            <a:t>. This </a:t>
                          </a:r>
                          <a:r>
                            <a:rPr lang="de-DE" dirty="0" err="1"/>
                            <a:t>means</a:t>
                          </a:r>
                          <a:r>
                            <a:rPr lang="de-DE" dirty="0"/>
                            <a:t> a double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in normal </a:t>
                          </a:r>
                          <a:r>
                            <a:rPr lang="de-DE" dirty="0" err="1"/>
                            <a:t>euclid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translates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a </a:t>
                          </a:r>
                          <a:r>
                            <a:rPr lang="de-DE" dirty="0" err="1"/>
                            <a:t>quadrupled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in Euclid </a:t>
                          </a:r>
                          <a:r>
                            <a:rPr lang="de-DE" dirty="0" err="1"/>
                            <a:t>squared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2877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Manhatten</a:t>
                          </a:r>
                          <a:endParaRPr lang="de-DE" dirty="0"/>
                        </a:p>
                        <a:p>
                          <a:r>
                            <a:rPr lang="de-DE" dirty="0"/>
                            <a:t>(City-Block, Taxi Cab, L1)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𝐶𝐵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Only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move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along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axis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calculate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2034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Tschebyscheff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𝑇𝐵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e>
                                  <m:sub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de-DE" sz="1800"/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Only</a:t>
                          </a:r>
                          <a:r>
                            <a:rPr lang="de-DE" dirty="0"/>
                            <a:t> pick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longest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along</a:t>
                          </a:r>
                          <a:r>
                            <a:rPr lang="de-DE" dirty="0"/>
                            <a:t> an </a:t>
                          </a:r>
                          <a:r>
                            <a:rPr lang="de-DE" dirty="0" err="1"/>
                            <a:t>axis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while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using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Manhatten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88975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59423172"/>
                  </p:ext>
                </p:extLst>
              </p:nvPr>
            </p:nvGraphicFramePr>
            <p:xfrm>
              <a:off x="838200" y="1825625"/>
              <a:ext cx="10515597" cy="39243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1158621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Euclid</a:t>
                          </a:r>
                        </a:p>
                        <a:p>
                          <a:r>
                            <a:rPr lang="de-DE" dirty="0"/>
                            <a:t>(L2)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34737" r="-117957" b="-21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As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crow</a:t>
                          </a:r>
                          <a:r>
                            <a:rPr lang="de-DE" dirty="0"/>
                            <a:t> flies.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Euclid </a:t>
                          </a:r>
                          <a:r>
                            <a:rPr lang="de-DE" dirty="0" err="1"/>
                            <a:t>squared</a:t>
                          </a:r>
                          <a:endParaRPr lang="de-DE" dirty="0"/>
                        </a:p>
                        <a:p>
                          <a:r>
                            <a:rPr lang="de-DE" dirty="0"/>
                            <a:t>(L2 </a:t>
                          </a:r>
                          <a:r>
                            <a:rPr lang="de-DE" dirty="0" err="1"/>
                            <a:t>squared</a:t>
                          </a:r>
                          <a:r>
                            <a:rPr lang="de-DE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169536" r="-117957" b="-1708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As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crow</a:t>
                          </a:r>
                          <a:r>
                            <a:rPr lang="de-DE" dirty="0"/>
                            <a:t> flies </a:t>
                          </a:r>
                          <a:r>
                            <a:rPr lang="de-DE" dirty="0" err="1"/>
                            <a:t>squared</a:t>
                          </a:r>
                          <a:r>
                            <a:rPr lang="de-DE" dirty="0"/>
                            <a:t>. This </a:t>
                          </a:r>
                          <a:r>
                            <a:rPr lang="de-DE" dirty="0" err="1"/>
                            <a:t>means</a:t>
                          </a:r>
                          <a:r>
                            <a:rPr lang="de-DE" dirty="0"/>
                            <a:t> a double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in normal </a:t>
                          </a:r>
                          <a:r>
                            <a:rPr lang="de-DE" dirty="0" err="1"/>
                            <a:t>euclid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translates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a </a:t>
                          </a:r>
                          <a:r>
                            <a:rPr lang="de-DE" dirty="0" err="1"/>
                            <a:t>quadrupled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in Euclid </a:t>
                          </a:r>
                          <a:r>
                            <a:rPr lang="de-DE" dirty="0" err="1"/>
                            <a:t>squared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287799"/>
                      </a:ext>
                    </a:extLst>
                  </a:tr>
                  <a:tr h="8403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Manhatten</a:t>
                          </a:r>
                          <a:endParaRPr lang="de-DE" dirty="0"/>
                        </a:p>
                        <a:p>
                          <a:r>
                            <a:rPr lang="de-DE" dirty="0"/>
                            <a:t>(City-Block, Taxi Cab, L1)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294928" r="-117957" b="-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Only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move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along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axis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calculate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20341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Tschebyscheff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519048" r="-117957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Only</a:t>
                          </a:r>
                          <a:r>
                            <a:rPr lang="de-DE" dirty="0"/>
                            <a:t> pick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longest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along</a:t>
                          </a:r>
                          <a:r>
                            <a:rPr lang="de-DE" dirty="0"/>
                            <a:t> an </a:t>
                          </a:r>
                          <a:r>
                            <a:rPr lang="de-DE" dirty="0" err="1"/>
                            <a:t>axis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while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using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Manhatten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88975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/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Points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dimension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So: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blipFill>
                <a:blip r:embed="rId3"/>
                <a:stretch>
                  <a:fillRect l="-1194" t="-5660" r="-1061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836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4F24F-C573-67C3-31C9-6E39F664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Distances</a:t>
            </a:r>
            <a:r>
              <a:rPr lang="de-DE" dirty="0"/>
              <a:t>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623458"/>
                  </p:ext>
                </p:extLst>
              </p:nvPr>
            </p:nvGraphicFramePr>
            <p:xfrm>
              <a:off x="838200" y="1825625"/>
              <a:ext cx="10515597" cy="28831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Minkowski</a:t>
                          </a:r>
                        </a:p>
                        <a:p>
                          <a:r>
                            <a:rPr lang="de-DE" dirty="0"/>
                            <a:t>(LP)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𝑀𝐼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𝑛</m:t>
                                            </m:r>
                                          </m:sup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de-DE" sz="18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begChr m:val="|"/>
                                                        <m:endChr m:val="|"/>
                                                        <m:ctrlPr>
                                                          <a:rPr lang="de-DE" sz="18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𝑎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8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𝑏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de-DE" sz="18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𝑝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sup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 </m:t>
                                                </m:r>
                                              </m:sup>
                                            </m:sSup>
                                          </m:e>
                                        </m:nary>
                                      </m:e>
                                    </m:d>
                                  </m:e>
                                  <m:sup>
                                    <m:f>
                                      <m:f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de-DE" sz="18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∈[1,∞)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Family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distances</a:t>
                          </a:r>
                          <a:r>
                            <a:rPr lang="de-DE" dirty="0"/>
                            <a:t>. </a:t>
                          </a:r>
                          <a:r>
                            <a:rPr lang="de-DE" dirty="0" err="1"/>
                            <a:t>Each</a:t>
                          </a:r>
                          <a:r>
                            <a:rPr lang="de-DE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baseline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describes</a:t>
                          </a:r>
                          <a:r>
                            <a:rPr lang="de-DE" dirty="0"/>
                            <a:t> a</a:t>
                          </a:r>
                          <a:r>
                            <a:rPr lang="de-DE" baseline="0" dirty="0"/>
                            <a:t> different </a:t>
                          </a:r>
                          <a:r>
                            <a:rPr lang="de-DE" baseline="0" dirty="0" err="1"/>
                            <a:t>distance</a:t>
                          </a:r>
                          <a:r>
                            <a:rPr lang="de-DE" baseline="0" dirty="0"/>
                            <a:t>.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choose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get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Manhatten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.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is</a:t>
                          </a:r>
                          <a:r>
                            <a:rPr lang="de-DE" baseline="0" dirty="0"/>
                            <a:t> Euclid.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4566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Mahalanobis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𝑀𝐴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de-DE" sz="1800" b="0" dirty="0"/>
                        </a:p>
                        <a:p>
                          <a:r>
                            <a:rPr lang="de-DE" sz="1800" b="0" dirty="0" err="1">
                              <a:solidFill>
                                <a:schemeClr val="tx1"/>
                              </a:solidFill>
                            </a:rPr>
                            <a:t>Where</a:t>
                          </a:r>
                          <a:r>
                            <a:rPr lang="de-DE" sz="18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de-DE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covariancematrix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of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the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axis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based</a:t>
                          </a:r>
                          <a:r>
                            <a:rPr lang="de-DE" baseline="0" dirty="0"/>
                            <a:t> on all </a:t>
                          </a:r>
                          <a:r>
                            <a:rPr lang="de-DE" baseline="0" dirty="0" err="1"/>
                            <a:t>datapoints</a:t>
                          </a:r>
                          <a:r>
                            <a:rPr lang="de-DE" baseline="0" dirty="0"/>
                            <a:t>.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Calculates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based</a:t>
                          </a:r>
                          <a:r>
                            <a:rPr lang="de-DE" dirty="0"/>
                            <a:t> on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distribution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Elements.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2253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623458"/>
                  </p:ext>
                </p:extLst>
              </p:nvPr>
            </p:nvGraphicFramePr>
            <p:xfrm>
              <a:off x="838200" y="1825625"/>
              <a:ext cx="10515597" cy="28831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1265746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Minkowski</a:t>
                          </a:r>
                        </a:p>
                        <a:p>
                          <a:r>
                            <a:rPr lang="de-DE" dirty="0"/>
                            <a:t>(LP)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31731" r="-117957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42556" t="-31731" r="-562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566904"/>
                      </a:ext>
                    </a:extLst>
                  </a:tr>
                  <a:tr h="124656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Mahalanobis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133659" r="-117957" b="-78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Calculates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based</a:t>
                          </a:r>
                          <a:r>
                            <a:rPr lang="de-DE" dirty="0"/>
                            <a:t> on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distribution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Elements.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2253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/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Points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dimension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So: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blipFill>
                <a:blip r:embed="rId3"/>
                <a:stretch>
                  <a:fillRect l="-1194" t="-5660" r="-1061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8098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2E2C3C-604C-2651-E3A1-66AA93791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Regression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C7366C-615B-7FD9-F73E-BE615346C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2132" cy="4351338"/>
          </a:xfrm>
        </p:spPr>
        <p:txBody>
          <a:bodyPr>
            <a:normAutofit/>
          </a:bodyPr>
          <a:lstStyle/>
          <a:p>
            <a:r>
              <a:rPr lang="en-US" dirty="0"/>
              <a:t>In regression, a simple function (e.g., a straight line) is calculated to estimate the target (y-axis) as accurately as possible based on the features (x-axis)</a:t>
            </a:r>
            <a:r>
              <a:rPr lang="de-DE" dirty="0"/>
              <a:t>.</a:t>
            </a:r>
          </a:p>
          <a:p>
            <a:r>
              <a:rPr lang="de-DE" dirty="0" err="1">
                <a:hlinkClick r:id="rId3"/>
              </a:rPr>
              <a:t>Visualisation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Yi </a:t>
            </a:r>
            <a:r>
              <a:rPr lang="de-DE" dirty="0" err="1"/>
              <a:t>Zhe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E8C5F52-0584-1D1F-0AA3-D2B3B36C9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332" y="2053952"/>
            <a:ext cx="6273097" cy="412301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9012C4E-F5FB-A088-4FE6-403E456AA294}"/>
              </a:ext>
            </a:extLst>
          </p:cNvPr>
          <p:cNvCxnSpPr>
            <a:cxnSpLocks/>
          </p:cNvCxnSpPr>
          <p:nvPr/>
        </p:nvCxnSpPr>
        <p:spPr>
          <a:xfrm flipV="1">
            <a:off x="9607377" y="3089189"/>
            <a:ext cx="0" cy="2823519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957E844-AE40-7C21-74E0-19B16F50EF13}"/>
              </a:ext>
            </a:extLst>
          </p:cNvPr>
          <p:cNvCxnSpPr/>
          <p:nvPr/>
        </p:nvCxnSpPr>
        <p:spPr>
          <a:xfrm flipH="1">
            <a:off x="5622324" y="3089189"/>
            <a:ext cx="3985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995DA28-94CD-B537-EBBE-4BF85D2D2311}"/>
              </a:ext>
            </a:extLst>
          </p:cNvPr>
          <p:cNvCxnSpPr>
            <a:cxnSpLocks/>
          </p:cNvCxnSpPr>
          <p:nvPr/>
        </p:nvCxnSpPr>
        <p:spPr>
          <a:xfrm flipV="1">
            <a:off x="5684108" y="2725925"/>
            <a:ext cx="5881816" cy="178828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53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D2690-6A4F-4060-BA00-60C7705D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Working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matricies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F9DD80-E7C8-1EB7-F85E-74346E0C4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matricies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numpy</a:t>
            </a:r>
            <a:r>
              <a:rPr lang="de-DE" dirty="0"/>
              <a:t>.</a:t>
            </a:r>
          </a:p>
          <a:p>
            <a:r>
              <a:rPr lang="de-DE" dirty="0" err="1"/>
              <a:t>Matricies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ndarrays</a:t>
            </a:r>
            <a:r>
              <a:rPr lang="de-DE" dirty="0"/>
              <a:t> (n-dimensional </a:t>
            </a:r>
            <a:r>
              <a:rPr lang="de-DE" dirty="0" err="1"/>
              <a:t>arrays</a:t>
            </a:r>
            <a:r>
              <a:rPr lang="de-DE" dirty="0"/>
              <a:t>).</a:t>
            </a:r>
          </a:p>
          <a:p>
            <a:r>
              <a:rPr lang="de-DE" dirty="0"/>
              <a:t>Numpy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extremly</a:t>
            </a:r>
            <a:r>
              <a:rPr lang="de-DE" dirty="0"/>
              <a:t> fast.</a:t>
            </a:r>
          </a:p>
          <a:p>
            <a:r>
              <a:rPr lang="de-DE" dirty="0"/>
              <a:t>Other </a:t>
            </a:r>
            <a:r>
              <a:rPr lang="de-DE" dirty="0" err="1"/>
              <a:t>frameworks</a:t>
            </a:r>
            <a:r>
              <a:rPr lang="de-DE" dirty="0"/>
              <a:t> (like pandas) </a:t>
            </a:r>
            <a:r>
              <a:rPr lang="de-DE" dirty="0" err="1"/>
              <a:t>use</a:t>
            </a:r>
            <a:r>
              <a:rPr lang="de-DE" dirty="0"/>
              <a:t> numpy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hood</a:t>
            </a:r>
            <a:r>
              <a:rPr lang="de-DE" dirty="0"/>
              <a:t>.</a:t>
            </a:r>
          </a:p>
          <a:p>
            <a:r>
              <a:rPr lang="de-DE" dirty="0"/>
              <a:t>Open Source.</a:t>
            </a:r>
          </a:p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imported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np</a:t>
            </a:r>
            <a:r>
              <a:rPr lang="de-DE" dirty="0"/>
              <a:t>.</a:t>
            </a:r>
          </a:p>
        </p:txBody>
      </p:sp>
      <p:pic>
        <p:nvPicPr>
          <p:cNvPr id="6" name="Grafik 5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AD6A164A-2E03-5F0F-FF4A-1B11EE258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5080" y="3274541"/>
            <a:ext cx="10448720" cy="2902422"/>
          </a:xfrm>
          <a:prstGeom prst="rect">
            <a:avLst/>
          </a:prstGeom>
        </p:spPr>
      </p:pic>
      <p:pic>
        <p:nvPicPr>
          <p:cNvPr id="2052" name="Picture 4" descr="add NumPy logo · Issue #428 · gilbarbara/logos · GitHub">
            <a:extLst>
              <a:ext uri="{FF2B5EF4-FFF2-40B4-BE49-F238E27FC236}">
                <a16:creationId xmlns:a16="http://schemas.microsoft.com/office/drawing/2014/main" id="{B86B24ED-FE7F-4C92-257A-22CD9D8C1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165" y="230188"/>
            <a:ext cx="1368287" cy="136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651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68913-82A5-8A57-37CA-101DAA61D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optimal </a:t>
            </a:r>
            <a:r>
              <a:rPr lang="de-DE" dirty="0" err="1"/>
              <a:t>mean</a:t>
            </a:r>
            <a:r>
              <a:rPr lang="de-DE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3B3D7AD-FC04-2397-1B1E-82EE16CC92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1250" y="1825625"/>
                <a:ext cx="6689651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dirty="0" err="1"/>
                  <a:t>Let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pairs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features</a:t>
                </a:r>
                <a:r>
                  <a:rPr lang="de-DE" dirty="0"/>
                  <a:t> and </a:t>
                </a:r>
                <a:r>
                  <a:rPr lang="de-DE" dirty="0" err="1"/>
                  <a:t>targets</a:t>
                </a:r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regression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(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method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least </a:t>
                </a:r>
                <a:r>
                  <a:rPr lang="de-DE" dirty="0" err="1"/>
                  <a:t>squares</a:t>
                </a:r>
                <a:r>
                  <a:rPr lang="de-DE" dirty="0"/>
                  <a:t>)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squared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MSE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minimized</a:t>
                </a:r>
                <a:r>
                  <a:rPr lang="de-DE" dirty="0"/>
                  <a:t>.</a:t>
                </a:r>
              </a:p>
              <a:p>
                <a:r>
                  <a:rPr lang="en-US" dirty="0"/>
                  <a:t>There is no other function of this kind (e.g., linear) in which smaller squared errors occur.</a:t>
                </a:r>
              </a:p>
              <a:p>
                <a:r>
                  <a:rPr lang="en-US" dirty="0"/>
                  <a:t>Why squares? It is because larger deviations are penalized extremely strongly, while smaller ones are hardly penalized. (A deviation twice as large is weighted four times as strongly).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3B3D7AD-FC04-2397-1B1E-82EE16CC9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1250" y="1825625"/>
                <a:ext cx="6689651" cy="4351338"/>
              </a:xfrm>
              <a:blipFill>
                <a:blip r:embed="rId3"/>
                <a:stretch>
                  <a:fillRect l="-1366" t="-2801" r="-26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 descr="Visualisierung linearer Regression. Es wird zwischen absoluten und quadrierten Fehler gewechselt. Siehe https://observablehq.com/@yizhe-ang/interactive-visualization-of-linear-regression">
            <a:extLst>
              <a:ext uri="{FF2B5EF4-FFF2-40B4-BE49-F238E27FC236}">
                <a16:creationId xmlns:a16="http://schemas.microsoft.com/office/drawing/2014/main" id="{AC04A3F1-FACA-E0EE-16A3-A1306F15E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251" y="741104"/>
            <a:ext cx="4965405" cy="3724054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594CDEF-2809-E004-B718-7F8C70A6B2AA}"/>
              </a:ext>
            </a:extLst>
          </p:cNvPr>
          <p:cNvGrpSpPr/>
          <p:nvPr/>
        </p:nvGrpSpPr>
        <p:grpSpPr>
          <a:xfrm>
            <a:off x="9492038" y="4765479"/>
            <a:ext cx="1440000" cy="1440000"/>
            <a:chOff x="7279758" y="5089451"/>
            <a:chExt cx="1440000" cy="1440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6FA87FF-2A75-967E-A98A-D76148ECE6F4}"/>
                </a:ext>
              </a:extLst>
            </p:cNvPr>
            <p:cNvSpPr/>
            <p:nvPr/>
          </p:nvSpPr>
          <p:spPr>
            <a:xfrm>
              <a:off x="7279758" y="5089451"/>
              <a:ext cx="1440000" cy="14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BB7DA27-B855-E7BE-43D2-CB93A10FE419}"/>
                </a:ext>
              </a:extLst>
            </p:cNvPr>
            <p:cNvSpPr/>
            <p:nvPr/>
          </p:nvSpPr>
          <p:spPr>
            <a:xfrm>
              <a:off x="7279758" y="5089451"/>
              <a:ext cx="720000" cy="72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A914E349-EB27-8EEB-CBBA-6218B0AB65AA}"/>
                </a:ext>
              </a:extLst>
            </p:cNvPr>
            <p:cNvSpPr/>
            <p:nvPr/>
          </p:nvSpPr>
          <p:spPr>
            <a:xfrm>
              <a:off x="7999758" y="5809451"/>
              <a:ext cx="720000" cy="72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Rechteck 7">
            <a:extLst>
              <a:ext uri="{FF2B5EF4-FFF2-40B4-BE49-F238E27FC236}">
                <a16:creationId xmlns:a16="http://schemas.microsoft.com/office/drawing/2014/main" id="{3DE2EBB5-BA45-B5F3-FD37-D28CED3C6469}"/>
              </a:ext>
            </a:extLst>
          </p:cNvPr>
          <p:cNvSpPr/>
          <p:nvPr/>
        </p:nvSpPr>
        <p:spPr>
          <a:xfrm>
            <a:off x="7923819" y="5478813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B2C328EA-A9B7-EBDE-13EC-5C77F5256B50}"/>
              </a:ext>
            </a:extLst>
          </p:cNvPr>
          <p:cNvSpPr/>
          <p:nvPr/>
        </p:nvSpPr>
        <p:spPr>
          <a:xfrm>
            <a:off x="8071488" y="6282286"/>
            <a:ext cx="2674170" cy="447028"/>
          </a:xfrm>
          <a:prstGeom prst="rightArrow">
            <a:avLst>
              <a:gd name="adj1" fmla="val 76253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double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length</a:t>
            </a:r>
            <a:endParaRPr lang="de-DE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4B5438A-FA22-8613-5A62-0F1219364F79}"/>
              </a:ext>
            </a:extLst>
          </p:cNvPr>
          <p:cNvCxnSpPr>
            <a:cxnSpLocks/>
          </p:cNvCxnSpPr>
          <p:nvPr/>
        </p:nvCxnSpPr>
        <p:spPr>
          <a:xfrm>
            <a:off x="8643819" y="5478813"/>
            <a:ext cx="0" cy="72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A0A8225-EFE9-4F41-D720-330D45CF89EA}"/>
              </a:ext>
            </a:extLst>
          </p:cNvPr>
          <p:cNvCxnSpPr>
            <a:cxnSpLocks/>
          </p:cNvCxnSpPr>
          <p:nvPr/>
        </p:nvCxnSpPr>
        <p:spPr>
          <a:xfrm>
            <a:off x="10931060" y="4765479"/>
            <a:ext cx="0" cy="72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211FFE4-D87D-7E46-DEBC-84BCAF42CB63}"/>
              </a:ext>
            </a:extLst>
          </p:cNvPr>
          <p:cNvCxnSpPr>
            <a:cxnSpLocks/>
          </p:cNvCxnSpPr>
          <p:nvPr/>
        </p:nvCxnSpPr>
        <p:spPr>
          <a:xfrm>
            <a:off x="10931060" y="5478813"/>
            <a:ext cx="0" cy="72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842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A35796-5F27-A973-54CE-E036B3263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Calculations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1747E9C-5003-FA4C-7B15-0F3C13A23A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A regression line can indeed be </a:t>
                </a:r>
                <a:r>
                  <a:rPr lang="en-US" b="1" dirty="0"/>
                  <a:t>calculated directly</a:t>
                </a:r>
                <a:r>
                  <a:rPr lang="en-US" dirty="0"/>
                  <a:t> and does not need to be approximated.</a:t>
                </a:r>
              </a:p>
              <a:p>
                <a:r>
                  <a:rPr lang="de-DE" dirty="0"/>
                  <a:t>The </a:t>
                </a:r>
                <a:r>
                  <a:rPr lang="de-DE" dirty="0" err="1"/>
                  <a:t>goal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find a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minimizes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:</a:t>
                </a:r>
              </a:p>
              <a:p>
                <a:endParaRPr lang="de-DE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en-US" dirty="0"/>
                  <a:t>The minimum is located at the zero-crossing of the derivative! So, let's calculate it:</a:t>
                </a:r>
              </a:p>
              <a:p>
                <a:pPr marL="0" indent="0">
                  <a:buNone/>
                </a:pP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</m:num>
                        <m:den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  <m:limUpp>
                        <m:limUp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li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lim>
                      </m:limUp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</m:num>
                        <m:den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limUpp>
                        <m:limUp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li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lim>
                      </m:limUp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1747E9C-5003-FA4C-7B15-0F3C13A23A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120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097552-65D1-7D6F-3AB2-6C20F9F07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9480"/>
                <a:ext cx="10515600" cy="645358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We can further rearrange this equation: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nary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nary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rearrange</a:t>
                </a:r>
                <a:r>
                  <a:rPr lang="de-DE" dirty="0"/>
                  <a:t> </a:t>
                </a:r>
                <a:r>
                  <a:rPr lang="de-DE" dirty="0" err="1"/>
                  <a:t>further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write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a matrix </a:t>
                </a:r>
                <a:r>
                  <a:rPr lang="de-DE" dirty="0" err="1"/>
                  <a:t>multiplication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Finally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write</a:t>
                </a:r>
                <a:r>
                  <a:rPr lang="de-DE" dirty="0"/>
                  <a:t> all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vectors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eqArr>
                        </m:e>
                      </m:d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  <a:p>
                <a:r>
                  <a:rPr lang="en-US" dirty="0"/>
                  <a:t>We have translated the problem into a system of linear equations, which can be easily solved (for example, using the Gaussian algorithm). Note that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unknowns</a:t>
                </a:r>
                <a:r>
                  <a:rPr lang="de-DE" dirty="0"/>
                  <a:t>. </a:t>
                </a:r>
                <a:r>
                  <a:rPr lang="de-DE" dirty="0" err="1"/>
                  <a:t>Everytthing</a:t>
                </a:r>
                <a:r>
                  <a:rPr lang="de-DE" dirty="0"/>
                  <a:t> </a:t>
                </a:r>
                <a:r>
                  <a:rPr lang="de-DE" dirty="0" err="1"/>
                  <a:t>else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given</a:t>
                </a:r>
                <a:r>
                  <a:rPr lang="de-DE" dirty="0"/>
                  <a:t> a </a:t>
                </a:r>
                <a:r>
                  <a:rPr lang="de-DE" dirty="0" err="1"/>
                  <a:t>part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dataset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097552-65D1-7D6F-3AB2-6C20F9F07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9480"/>
                <a:ext cx="10515600" cy="6453589"/>
              </a:xfrm>
              <a:blipFill>
                <a:blip r:embed="rId2"/>
                <a:stretch>
                  <a:fillRect l="-174" t="-10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4275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AB6C23-6A16-C63B-7047-D0FDD861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</a:t>
            </a:r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16EF1C0-4309-0306-9054-1371E5F9FD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are also other ways to determine the regression line.</a:t>
                </a:r>
              </a:p>
              <a:p>
                <a:r>
                  <a:rPr lang="en-US" dirty="0"/>
                  <a:t>One can calculate the slope as the quotient of the covariance and the variance of the feature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𝑋𝑦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de-DE" dirty="0"/>
              </a:p>
              <a:p>
                <a:r>
                  <a:rPr lang="de-DE" dirty="0"/>
                  <a:t>The y-</a:t>
                </a:r>
                <a:r>
                  <a:rPr lang="de-DE" dirty="0" err="1"/>
                  <a:t>intercept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arithmetic</a:t>
                </a:r>
                <a:r>
                  <a:rPr lang="de-DE" dirty="0"/>
                  <a:t> </a:t>
                </a:r>
                <a:r>
                  <a:rPr lang="de-DE" dirty="0" err="1"/>
                  <a:t>means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follows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de-DE" dirty="0"/>
              </a:p>
              <a:p>
                <a:r>
                  <a:rPr lang="de-DE" dirty="0" err="1"/>
                  <a:t>However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previous</a:t>
                </a:r>
                <a:r>
                  <a:rPr lang="de-DE" dirty="0"/>
                  <a:t> form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easily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generalized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multivariate </a:t>
                </a:r>
                <a:r>
                  <a:rPr lang="de-DE" dirty="0" err="1"/>
                  <a:t>regression</a:t>
                </a:r>
                <a:r>
                  <a:rPr lang="de-DE" dirty="0"/>
                  <a:t> (i.e. multiple </a:t>
                </a:r>
                <a:r>
                  <a:rPr lang="de-DE" dirty="0" err="1"/>
                  <a:t>features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>
                    <a:hlinkClick r:id="rId3"/>
                  </a:rPr>
                  <a:t>Beispiel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16EF1C0-4309-0306-9054-1371E5F9FD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 r="-16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2257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A3CF7D-633D-67EB-A151-2C37A0737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statistical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regression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5AAB94B9-9472-C641-83F5-2F2A0B9674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4596033"/>
                  </p:ext>
                </p:extLst>
              </p:nvPr>
            </p:nvGraphicFramePr>
            <p:xfrm>
              <a:off x="838199" y="1825625"/>
              <a:ext cx="10515600" cy="44065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5745">
                      <a:extLst>
                        <a:ext uri="{9D8B030D-6E8A-4147-A177-3AD203B41FA5}">
                          <a16:colId xmlns:a16="http://schemas.microsoft.com/office/drawing/2014/main" val="3500769917"/>
                        </a:ext>
                      </a:extLst>
                    </a:gridCol>
                    <a:gridCol w="3522921">
                      <a:extLst>
                        <a:ext uri="{9D8B030D-6E8A-4147-A177-3AD203B41FA5}">
                          <a16:colId xmlns:a16="http://schemas.microsoft.com/office/drawing/2014/main" val="3823791951"/>
                        </a:ext>
                      </a:extLst>
                    </a:gridCol>
                    <a:gridCol w="2806995">
                      <a:extLst>
                        <a:ext uri="{9D8B030D-6E8A-4147-A177-3AD203B41FA5}">
                          <a16:colId xmlns:a16="http://schemas.microsoft.com/office/drawing/2014/main" val="4223673375"/>
                        </a:ext>
                      </a:extLst>
                    </a:gridCol>
                    <a:gridCol w="1819939">
                      <a:extLst>
                        <a:ext uri="{9D8B030D-6E8A-4147-A177-3AD203B41FA5}">
                          <a16:colId xmlns:a16="http://schemas.microsoft.com/office/drawing/2014/main" val="36104541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Formel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Erklärung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Methode in Numpy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44596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Covarianz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box>
                                  <m:box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≔</m:t>
                                    </m:r>
                                  </m:e>
                                </m:box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bar>
                                      <m:barPr>
                                        <m:pos m:val="top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ba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3"/>
                            </a:rPr>
                            <a:t>Link</a:t>
                          </a:r>
                          <a:r>
                            <a:rPr lang="de-DE"/>
                            <a:t> with detailed explanation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4"/>
                            </a:rPr>
                            <a:t>cov</a:t>
                          </a:r>
                          <a:endParaRPr lang="de-DE"/>
                        </a:p>
                        <a:p>
                          <a:r>
                            <a:rPr lang="de-DE"/>
                            <a:t>with bias=False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39861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correlation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coefficient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∈[−1,1]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The </a:t>
                          </a:r>
                          <a:r>
                            <a:rPr lang="de-DE" dirty="0" err="1"/>
                            <a:t>closer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de-DE" dirty="0"/>
                            <a:t> or </a:t>
                          </a: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lang="de-DE" dirty="0"/>
                            <a:t>,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better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values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are</a:t>
                          </a:r>
                          <a:r>
                            <a:rPr lang="de-DE" dirty="0"/>
                            <a:t> on a </a:t>
                          </a:r>
                          <a:r>
                            <a:rPr lang="de-DE" dirty="0" err="1"/>
                            <a:t>straight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line</a:t>
                          </a:r>
                          <a:r>
                            <a:rPr lang="de-DE" dirty="0"/>
                            <a:t>. The </a:t>
                          </a:r>
                          <a:r>
                            <a:rPr lang="de-DE" dirty="0" err="1"/>
                            <a:t>sign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baseline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correspponds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to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the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sign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of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the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slope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of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the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regression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line</a:t>
                          </a:r>
                          <a:r>
                            <a:rPr lang="de-DE" baseline="0" dirty="0"/>
                            <a:t>.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5"/>
                            </a:rPr>
                            <a:t>corrcoeff</a:t>
                          </a:r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6557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coefficient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determination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sub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∈[0,1]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Normaly, </a:t>
                          </a:r>
                          <a:r>
                            <a:rPr lang="de-DE" dirty="0" err="1"/>
                            <a:t>if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&gt;0,8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there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is</a:t>
                          </a:r>
                          <a:r>
                            <a:rPr lang="de-DE" dirty="0"/>
                            <a:t> a </a:t>
                          </a:r>
                          <a:r>
                            <a:rPr lang="de-DE" dirty="0" err="1"/>
                            <a:t>usable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regression</a:t>
                          </a:r>
                          <a:r>
                            <a:rPr lang="de-DE" dirty="0"/>
                            <a:t>.</a:t>
                          </a:r>
                          <a:endParaRPr lang="de-DE" baseline="0" dirty="0"/>
                        </a:p>
                        <a:p>
                          <a:r>
                            <a:rPr lang="de-DE" baseline="0" dirty="0" err="1"/>
                            <a:t>For</a:t>
                          </a:r>
                          <a:r>
                            <a:rPr lang="de-DE" baseline="0" dirty="0"/>
                            <a:t> linear </a:t>
                          </a:r>
                          <a:r>
                            <a:rPr lang="de-DE" baseline="0" dirty="0" err="1"/>
                            <a:t>regression</a:t>
                          </a:r>
                          <a:r>
                            <a:rPr lang="de-DE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baseline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DE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de-DE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baseline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de-DE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>
                              <a:hlinkClick r:id="rId6"/>
                            </a:rPr>
                            <a:t>LinearRegression.score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76571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5AAB94B9-9472-C641-83F5-2F2A0B9674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4596033"/>
                  </p:ext>
                </p:extLst>
              </p:nvPr>
            </p:nvGraphicFramePr>
            <p:xfrm>
              <a:off x="838199" y="1825625"/>
              <a:ext cx="10515600" cy="44065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5745">
                      <a:extLst>
                        <a:ext uri="{9D8B030D-6E8A-4147-A177-3AD203B41FA5}">
                          <a16:colId xmlns:a16="http://schemas.microsoft.com/office/drawing/2014/main" val="3500769917"/>
                        </a:ext>
                      </a:extLst>
                    </a:gridCol>
                    <a:gridCol w="3522921">
                      <a:extLst>
                        <a:ext uri="{9D8B030D-6E8A-4147-A177-3AD203B41FA5}">
                          <a16:colId xmlns:a16="http://schemas.microsoft.com/office/drawing/2014/main" val="3823791951"/>
                        </a:ext>
                      </a:extLst>
                    </a:gridCol>
                    <a:gridCol w="2806995">
                      <a:extLst>
                        <a:ext uri="{9D8B030D-6E8A-4147-A177-3AD203B41FA5}">
                          <a16:colId xmlns:a16="http://schemas.microsoft.com/office/drawing/2014/main" val="4223673375"/>
                        </a:ext>
                      </a:extLst>
                    </a:gridCol>
                    <a:gridCol w="1819939">
                      <a:extLst>
                        <a:ext uri="{9D8B030D-6E8A-4147-A177-3AD203B41FA5}">
                          <a16:colId xmlns:a16="http://schemas.microsoft.com/office/drawing/2014/main" val="361045410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Formel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Erklärung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Methode in Numpy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4459623"/>
                      </a:ext>
                    </a:extLst>
                  </a:tr>
                  <a:tr h="840359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Covarianz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7185" t="-79710" r="-131779" b="-3594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8"/>
                            </a:rPr>
                            <a:t>Link</a:t>
                          </a:r>
                          <a:r>
                            <a:rPr lang="de-DE"/>
                            <a:t> with detailed explanation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9"/>
                            </a:rPr>
                            <a:t>cov</a:t>
                          </a:r>
                          <a:endParaRPr lang="de-DE"/>
                        </a:p>
                        <a:p>
                          <a:r>
                            <a:rPr lang="de-DE"/>
                            <a:t>with bias=False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3986172"/>
                      </a:ext>
                    </a:extLst>
                  </a:tr>
                  <a:tr h="173736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correlation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coefficient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7185" t="-86713" r="-131779" b="-734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210435" t="-86713" r="-65870" b="-734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10"/>
                            </a:rPr>
                            <a:t>corrcoeff</a:t>
                          </a:r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6557368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coefficient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determination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7185" t="-273846" r="-131779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210435" t="-273846" r="-65870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>
                              <a:hlinkClick r:id="rId11"/>
                            </a:rPr>
                            <a:t>LinearRegression.score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76571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08533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660AFB-7FB1-FF59-A0F2-32866694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 </a:t>
            </a:r>
            <a:r>
              <a:rPr lang="de-DE" dirty="0" err="1"/>
              <a:t>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980815" cy="19425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dirty="0"/>
                  <a:t>Linear </a:t>
                </a:r>
                <a:r>
                  <a:rPr lang="de-DE" dirty="0" err="1"/>
                  <a:t>funciton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We use the previous derived formula: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eqArr>
                        </m:e>
                      </m:d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  <a:p>
                <a:endParaRPr lang="de-DE" sz="2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980815" cy="1942537"/>
              </a:xfrm>
              <a:blipFill>
                <a:blip r:embed="rId2"/>
                <a:stretch>
                  <a:fillRect l="-1527" t="-62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66255" y="4157255"/>
              <a:ext cx="1522880" cy="1396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de-DE" sz="16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65,2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42,7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39,4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6,3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66255" y="4157255"/>
              <a:ext cx="1522880" cy="1396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800" t="-2381" r="-104000" b="-48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100800" t="-2381" r="-4000" b="-48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65,2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42,7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39,4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6,3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EE10C8DA-3058-78E4-3A7E-42A6DF636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82022" y="4128686"/>
              <a:ext cx="761440" cy="1396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58,088792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46,8313609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32,7595719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18,6877829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3,67787462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25,2546177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EE10C8DA-3058-78E4-3A7E-42A6DF636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82022" y="4128686"/>
              <a:ext cx="761440" cy="1396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794" t="-9524" r="-3175" b="-47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58,088792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46,8313609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32,7595719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18,6877829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3,67787462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25,2546177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/>
              <p:nvPr/>
            </p:nvSpPr>
            <p:spPr>
              <a:xfrm>
                <a:off x="4764383" y="4248662"/>
                <a:ext cx="3246839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=−9,38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=62,78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endParaRPr lang="de-DE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=62,78−9,38⋅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383" y="4248662"/>
                <a:ext cx="3246839" cy="1107996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7266A5DB-9658-EF5B-7AAC-7100E599F129}"/>
              </a:ext>
            </a:extLst>
          </p:cNvPr>
          <p:cNvSpPr/>
          <p:nvPr/>
        </p:nvSpPr>
        <p:spPr>
          <a:xfrm>
            <a:off x="3828606" y="4648000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regression</a:t>
            </a:r>
            <a:endParaRPr lang="de-DE" sz="1100" dirty="0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26E6C166-1660-8CBF-8E6B-C13668C8360E}"/>
              </a:ext>
            </a:extLst>
          </p:cNvPr>
          <p:cNvSpPr/>
          <p:nvPr/>
        </p:nvSpPr>
        <p:spPr>
          <a:xfrm>
            <a:off x="7944429" y="4648000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/>
              <a:t>predict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520EA4CE-CC18-4DCE-B38F-34D85F40E87F}"/>
              </a:ext>
            </a:extLst>
          </p:cNvPr>
          <p:cNvGraphicFramePr>
            <a:graphicFrameLocks/>
          </p:cNvGraphicFramePr>
          <p:nvPr/>
        </p:nvGraphicFramePr>
        <p:xfrm>
          <a:off x="7067550" y="602246"/>
          <a:ext cx="4286250" cy="2805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EB8374B-79BD-96AE-8A21-320FE5C80A8D}"/>
              </a:ext>
            </a:extLst>
          </p:cNvPr>
          <p:cNvSpPr/>
          <p:nvPr/>
        </p:nvSpPr>
        <p:spPr>
          <a:xfrm>
            <a:off x="7944429" y="5729420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evaluate</a:t>
            </a:r>
            <a:endParaRPr lang="de-DE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C3C74C2-23F2-2436-0707-71FA237A166F}"/>
                  </a:ext>
                </a:extLst>
              </p:cNvPr>
              <p:cNvSpPr txBox="1"/>
              <p:nvPr/>
            </p:nvSpPr>
            <p:spPr>
              <a:xfrm>
                <a:off x="9097844" y="5830388"/>
                <a:ext cx="11768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=0,776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C3C74C2-23F2-2436-0707-71FA237A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844" y="5830388"/>
                <a:ext cx="1176861" cy="276999"/>
              </a:xfrm>
              <a:prstGeom prst="rect">
                <a:avLst/>
              </a:prstGeom>
              <a:blipFill>
                <a:blip r:embed="rId7"/>
                <a:stretch>
                  <a:fillRect l="-4145" t="-4348" r="-5181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D98851EC-C612-12E5-8547-4BD2F5102BE3}"/>
              </a:ext>
            </a:extLst>
          </p:cNvPr>
          <p:cNvSpPr txBox="1"/>
          <p:nvPr/>
        </p:nvSpPr>
        <p:spPr>
          <a:xfrm>
            <a:off x="1180012" y="4059195"/>
            <a:ext cx="4764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  <a:p>
            <a:r>
              <a:rPr lang="de-DE" dirty="0"/>
              <a:t>0,5</a:t>
            </a:r>
          </a:p>
          <a:p>
            <a:r>
              <a:rPr lang="de-DE" dirty="0"/>
              <a:t>1,7</a:t>
            </a:r>
          </a:p>
          <a:p>
            <a:r>
              <a:rPr lang="de-DE" dirty="0"/>
              <a:t>3,2</a:t>
            </a:r>
          </a:p>
          <a:p>
            <a:r>
              <a:rPr lang="de-DE" dirty="0"/>
              <a:t>..</a:t>
            </a:r>
          </a:p>
          <a:p>
            <a:r>
              <a:rPr lang="de-D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35612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543C7-BF6C-B494-244F-7AE4EB270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regression</a:t>
            </a:r>
            <a:r>
              <a:rPr lang="de-DE" dirty="0"/>
              <a:t>, </a:t>
            </a:r>
            <a:r>
              <a:rPr lang="de-DE" dirty="0" err="1"/>
              <a:t>traceable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linear </a:t>
            </a:r>
            <a:r>
              <a:rPr lang="de-DE" dirty="0" err="1"/>
              <a:t>regression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FCA3BA6-72DF-845F-89A1-86187CB6A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de-DE" dirty="0"/>
                  <a:t>Many </a:t>
                </a:r>
                <a:r>
                  <a:rPr lang="de-DE" dirty="0" err="1"/>
                  <a:t>other</a:t>
                </a:r>
                <a:r>
                  <a:rPr lang="de-DE" dirty="0"/>
                  <a:t> </a:t>
                </a:r>
                <a:r>
                  <a:rPr lang="de-DE" dirty="0" err="1"/>
                  <a:t>types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regression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reduced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linear </a:t>
                </a:r>
                <a:r>
                  <a:rPr lang="de-DE" dirty="0" err="1"/>
                  <a:t>regression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transforming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targets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Notice that the coeefficient of determination is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dirty="0"/>
                  <a:t>.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FCA3BA6-72DF-845F-89A1-86187CB6A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241" r="-9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 descr="Diagram mit Punkten, bei dem sich die Skalierung der Achsen ändert und man so die lienare Lage der Punkte sieht.">
            <a:extLst>
              <a:ext uri="{FF2B5EF4-FFF2-40B4-BE49-F238E27FC236}">
                <a16:creationId xmlns:a16="http://schemas.microsoft.com/office/drawing/2014/main" id="{ABBC38A1-7E1F-DBA9-3DD6-A2481909E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90" y="3480516"/>
            <a:ext cx="4785235" cy="2981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305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660AFB-7FB1-FF59-A0F2-32866694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Exponential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966637" cy="2406133"/>
              </a:xfrm>
            </p:spPr>
            <p:txBody>
              <a:bodyPr>
                <a:normAutofit/>
              </a:bodyPr>
              <a:lstStyle/>
              <a:p>
                <a:r>
                  <a:rPr lang="de-DE" dirty="0" err="1"/>
                  <a:t>Exponential</a:t>
                </a:r>
                <a:r>
                  <a:rPr lang="de-DE" dirty="0"/>
                  <a:t> </a:t>
                </a:r>
                <a:r>
                  <a:rPr lang="de-DE" dirty="0" err="1"/>
                  <a:t>functions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r>
                  <a:rPr lang="en-US" dirty="0"/>
                  <a:t>We get a linear function by taking the logarithm of the equation:</a:t>
                </a:r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de-DE" sz="28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sz="2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sSup>
                            <m:sSupPr>
                              <m:ctrlPr>
                                <a:rPr lang="de-DE" sz="28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de-DE" sz="2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2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de-DE" sz="2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966637" cy="2406133"/>
              </a:xfrm>
              <a:blipFill>
                <a:blip r:embed="rId2"/>
                <a:stretch>
                  <a:fillRect l="-1736" t="-4051" r="-11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2264" y="4171432"/>
              <a:ext cx="1522880" cy="2539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de-DE" sz="16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980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2264" y="4171432"/>
              <a:ext cx="1522880" cy="2539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794" t="-2381" r="-102381" b="-92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101600" t="-2381" r="-3200" b="-9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980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753A909-E030-24A8-969B-3D2BE70B7E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95420" y="4171433"/>
              <a:ext cx="761440" cy="25627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5701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d>
                                  <m:dPr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6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5,85793315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5,37063803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3,73766962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7,09837564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6,44571982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2,30258509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4,29045944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7,32974969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5,43807931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24599952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5,04342512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52242808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4,17438727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82278676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6,88755257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5149603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753A909-E030-24A8-969B-3D2BE70B7E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95420" y="4171433"/>
              <a:ext cx="761440" cy="25627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570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1600" t="-2381" r="-4000" b="-9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5,85793315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5,37063803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3,73766962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7,09837564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6,44571982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2,30258509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4,29045944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7,32974969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5,43807931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24599952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5,04342512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52242808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4,17438727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82278676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6,88755257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5149603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EE10C8DA-3058-78E4-3A7E-42A6DF636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536431" y="4171431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402,351993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210,477713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24,277613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1184,69409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619,735227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15,7618052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88,7168398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6679814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1470,30094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0381650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261,219822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2107784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136,648884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955516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57,5978187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6034872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954,566545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90566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EE10C8DA-3058-78E4-3A7E-42A6DF636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536431" y="4171431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5"/>
                          <a:stretch>
                            <a:fillRect l="-794" t="-9524" r="-3175" b="-9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402,351993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210,477713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24,277613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1184,69409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619,735227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15,7618052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88,7168398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6679814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1470,30094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0381650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261,219822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2107784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136,648884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955516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57,5978187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6034872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954,566545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90566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Pfeil: nach rechts 18">
                <a:extLst>
                  <a:ext uri="{FF2B5EF4-FFF2-40B4-BE49-F238E27FC236}">
                    <a16:creationId xmlns:a16="http://schemas.microsoft.com/office/drawing/2014/main" id="{B6E9046C-57A7-6D21-E60E-B96262D8CA9C}"/>
                  </a:ext>
                </a:extLst>
              </p:cNvPr>
              <p:cNvSpPr/>
              <p:nvPr/>
            </p:nvSpPr>
            <p:spPr>
              <a:xfrm>
                <a:off x="2523704" y="5008603"/>
                <a:ext cx="1002570" cy="516959"/>
              </a:xfrm>
              <a:prstGeom prst="rightArrow">
                <a:avLst>
                  <a:gd name="adj1" fmla="val 85714"/>
                  <a:gd name="adj2" fmla="val 25969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transform </a:t>
                </a:r>
                <a14:m>
                  <m:oMath xmlns:m="http://schemas.openxmlformats.org/officeDocument/2006/math">
                    <m:r>
                      <a:rPr lang="de-DE" sz="11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de-DE" sz="1100" dirty="0"/>
              </a:p>
            </p:txBody>
          </p:sp>
        </mc:Choice>
        <mc:Fallback xmlns="">
          <p:sp>
            <p:nvSpPr>
              <p:cNvPr id="19" name="Pfeil: nach rechts 18">
                <a:extLst>
                  <a:ext uri="{FF2B5EF4-FFF2-40B4-BE49-F238E27FC236}">
                    <a16:creationId xmlns:a16="http://schemas.microsoft.com/office/drawing/2014/main" id="{B6E9046C-57A7-6D21-E60E-B96262D8C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704" y="5008603"/>
                <a:ext cx="1002570" cy="516959"/>
              </a:xfrm>
              <a:prstGeom prst="rightArrow">
                <a:avLst>
                  <a:gd name="adj1" fmla="val 85714"/>
                  <a:gd name="adj2" fmla="val 25969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/>
              <p:nvPr/>
            </p:nvSpPr>
            <p:spPr>
              <a:xfrm>
                <a:off x="6218792" y="4291407"/>
                <a:ext cx="3246839" cy="2299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=0,166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=1,18</m:t>
                      </m:r>
                    </m:oMath>
                  </m:oMathPara>
                </a14:m>
                <a:endParaRPr lang="de-DE" b="0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=0,216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=1,233</m:t>
                      </m:r>
                    </m:oMath>
                  </m:oMathPara>
                </a14:m>
                <a:endParaRPr lang="de-DE" b="0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endParaRPr lang="de-DE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=0,18⋅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1,233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792" y="4291407"/>
                <a:ext cx="3246839" cy="2299412"/>
              </a:xfrm>
              <a:prstGeom prst="rect">
                <a:avLst/>
              </a:prstGeom>
              <a:blipFill>
                <a:blip r:embed="rId7"/>
                <a:stretch>
                  <a:fillRect b="-1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7266A5DB-9658-EF5B-7AAC-7100E599F129}"/>
              </a:ext>
            </a:extLst>
          </p:cNvPr>
          <p:cNvSpPr/>
          <p:nvPr/>
        </p:nvSpPr>
        <p:spPr>
          <a:xfrm>
            <a:off x="5283014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regression</a:t>
            </a:r>
            <a:endParaRPr lang="de-DE" sz="1100" dirty="0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26E6C166-1660-8CBF-8E6B-C13668C8360E}"/>
              </a:ext>
            </a:extLst>
          </p:cNvPr>
          <p:cNvSpPr/>
          <p:nvPr/>
        </p:nvSpPr>
        <p:spPr>
          <a:xfrm>
            <a:off x="9398838" y="5020307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/>
              <a:t>predict</a:t>
            </a:r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20FBB1CF-B7D8-A3E7-B567-8D236419FE19}"/>
              </a:ext>
            </a:extLst>
          </p:cNvPr>
          <p:cNvSpPr/>
          <p:nvPr/>
        </p:nvSpPr>
        <p:spPr>
          <a:xfrm rot="5400000">
            <a:off x="7681754" y="4701326"/>
            <a:ext cx="248020" cy="2484475"/>
          </a:xfrm>
          <a:prstGeom prst="rightBrace">
            <a:avLst>
              <a:gd name="adj1" fmla="val 2651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3">
                <a:extLst>
                  <a:ext uri="{FF2B5EF4-FFF2-40B4-BE49-F238E27FC236}">
                    <a16:creationId xmlns:a16="http://schemas.microsoft.com/office/drawing/2014/main" id="{04E3F779-AE2F-0C1F-0790-CD39B7EB606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44834" y="4171433"/>
              <a:ext cx="755043" cy="2562773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55043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255701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3">
                <a:extLst>
                  <a:ext uri="{FF2B5EF4-FFF2-40B4-BE49-F238E27FC236}">
                    <a16:creationId xmlns:a16="http://schemas.microsoft.com/office/drawing/2014/main" id="{04E3F779-AE2F-0C1F-0790-CD39B7EB606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44834" y="4171433"/>
              <a:ext cx="755043" cy="2562773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55043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25570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8"/>
                          <a:stretch>
                            <a:fillRect l="-800" t="-2381" r="-3200" b="-9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E18C086A-445F-A6DC-B33A-EB1ADC91D2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103630"/>
              </p:ext>
            </p:extLst>
          </p:nvPr>
        </p:nvGraphicFramePr>
        <p:xfrm>
          <a:off x="7013944" y="618660"/>
          <a:ext cx="4572000" cy="2828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15497996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F7B14818-6D64-4187-DDD6-5316A4CE081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F7B14818-6D64-4187-DDD6-5316A4CE08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1D5D215-E0A9-483C-176F-FD9C7AC38E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600" cy="2204642"/>
              </a:xfrm>
            </p:spPr>
            <p:txBody>
              <a:bodyPr>
                <a:normAutofit fontScale="92500"/>
              </a:bodyPr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examine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quality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performing</a:t>
                </a:r>
                <a:r>
                  <a:rPr lang="de-DE" dirty="0"/>
                  <a:t> a linear </a:t>
                </a:r>
                <a:r>
                  <a:rPr lang="de-DE" dirty="0" err="1"/>
                  <a:t>regression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/>
                  <a:t>. The </a:t>
                </a:r>
                <a:r>
                  <a:rPr lang="de-DE" dirty="0" err="1"/>
                  <a:t>coefficient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determination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original </a:t>
                </a:r>
                <a:r>
                  <a:rPr lang="de-DE" dirty="0" err="1"/>
                  <a:t>regression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same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thecorrelation</a:t>
                </a:r>
                <a:r>
                  <a:rPr lang="de-DE" dirty="0"/>
                  <a:t> </a:t>
                </a:r>
                <a:r>
                  <a:rPr lang="de-DE" dirty="0" err="1"/>
                  <a:t>coefficient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new</a:t>
                </a:r>
                <a:r>
                  <a:rPr lang="de-DE" dirty="0"/>
                  <a:t> linear </a:t>
                </a:r>
                <a:r>
                  <a:rPr lang="de-DE" dirty="0" err="1"/>
                  <a:t>regression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In case of a perfect match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regression</a:t>
                </a:r>
                <a:r>
                  <a:rPr lang="de-DE" dirty="0"/>
                  <a:t> </a:t>
                </a:r>
                <a:r>
                  <a:rPr lang="de-DE" dirty="0" err="1"/>
                  <a:t>line</a:t>
                </a:r>
                <a:r>
                  <a:rPr lang="de-DE" dirty="0"/>
                  <a:t> </a:t>
                </a:r>
                <a:r>
                  <a:rPr lang="de-DE" dirty="0" err="1"/>
                  <a:t>line</a:t>
                </a:r>
                <a:r>
                  <a:rPr lang="de-DE" dirty="0"/>
                  <a:t> lies </a:t>
                </a:r>
                <a:r>
                  <a:rPr lang="de-DE" dirty="0" err="1"/>
                  <a:t>exactly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diagonal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1D5D215-E0A9-483C-176F-FD9C7AC38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600" cy="2204642"/>
              </a:xfrm>
              <a:blipFill>
                <a:blip r:embed="rId3"/>
                <a:stretch>
                  <a:fillRect l="-870" t="-4144" r="-406" b="-11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3">
                <a:extLst>
                  <a:ext uri="{FF2B5EF4-FFF2-40B4-BE49-F238E27FC236}">
                    <a16:creationId xmlns:a16="http://schemas.microsoft.com/office/drawing/2014/main" id="{17BBA9DE-3420-CD31-3CDA-FB8247EF5C5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88226" y="4143683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980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3">
                <a:extLst>
                  <a:ext uri="{FF2B5EF4-FFF2-40B4-BE49-F238E27FC236}">
                    <a16:creationId xmlns:a16="http://schemas.microsoft.com/office/drawing/2014/main" id="{17BBA9DE-3420-CD31-3CDA-FB8247EF5C5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88226" y="4143683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794" t="-2381" r="-3175" b="-9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980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6871658D-90EC-33F3-B67F-747D6C0124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66" y="4143682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402,351993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210,477713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24,277613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1184,69409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619,735227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15,7618052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88,7168398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6679814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1470,30094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0381650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261,219822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2107784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136,648884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955516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57,5978187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6034872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954,566545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90566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6871658D-90EC-33F3-B67F-747D6C0124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66" y="4143682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5"/>
                          <a:stretch>
                            <a:fillRect l="-794" t="-7143" r="-3175" b="-9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402,351993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210,477713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24,277613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1184,69409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619,735227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15,7618052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88,7168398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6679814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1470,30094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0381650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261,219822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2107784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136,648884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955516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57,5978187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6034872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954,566545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905661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79E516D1-9AE2-1B5E-AA82-50F9D8FBAFF3}"/>
              </a:ext>
            </a:extLst>
          </p:cNvPr>
          <p:cNvGraphicFramePr>
            <a:graphicFrameLocks/>
          </p:cNvGraphicFramePr>
          <p:nvPr/>
        </p:nvGraphicFramePr>
        <p:xfrm>
          <a:off x="3907569" y="386308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94C52A9-C1CB-F0AE-0D77-904976CC0DDC}"/>
              </a:ext>
            </a:extLst>
          </p:cNvPr>
          <p:cNvSpPr/>
          <p:nvPr/>
        </p:nvSpPr>
        <p:spPr>
          <a:xfrm>
            <a:off x="8378112" y="5133721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evaluate</a:t>
            </a:r>
            <a:endParaRPr lang="de-DE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C8A34459-CEB8-CF2A-6F15-486C2309AC45}"/>
                  </a:ext>
                </a:extLst>
              </p:cNvPr>
              <p:cNvSpPr txBox="1"/>
              <p:nvPr/>
            </p:nvSpPr>
            <p:spPr>
              <a:xfrm>
                <a:off x="9531527" y="5234689"/>
                <a:ext cx="11768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=0,997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C8A34459-CEB8-CF2A-6F15-486C2309A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527" y="5234689"/>
                <a:ext cx="1176861" cy="276999"/>
              </a:xfrm>
              <a:prstGeom prst="rect">
                <a:avLst/>
              </a:prstGeom>
              <a:blipFill>
                <a:blip r:embed="rId7"/>
                <a:stretch>
                  <a:fillRect l="-4663" t="-4444" r="-46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5668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8A269-F513-1D92-C670-19BC17FE2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Residual </a:t>
            </a:r>
            <a:r>
              <a:rPr lang="de-DE" dirty="0" err="1"/>
              <a:t>plot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57D6356-C210-CBE0-D680-F8A816ABB4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The residual </a:t>
                </a:r>
                <a:r>
                  <a:rPr lang="de-DE" dirty="0" err="1"/>
                  <a:t>plot</a:t>
                </a:r>
                <a:r>
                  <a:rPr lang="de-DE" dirty="0"/>
                  <a:t>, </a:t>
                </a:r>
                <a:r>
                  <a:rPr lang="de-DE" dirty="0" err="1"/>
                  <a:t>chich</a:t>
                </a:r>
                <a:r>
                  <a:rPr lang="de-DE" dirty="0"/>
                  <a:t> </a:t>
                </a:r>
                <a:r>
                  <a:rPr lang="de-DE" dirty="0" err="1"/>
                  <a:t>compares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residuals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/>
                  <a:t> , </a:t>
                </a:r>
                <a:r>
                  <a:rPr lang="de-DE" dirty="0" err="1"/>
                  <a:t>is</a:t>
                </a:r>
                <a:r>
                  <a:rPr lang="de-DE" dirty="0"/>
                  <a:t> also </a:t>
                </a:r>
                <a:r>
                  <a:rPr lang="de-DE" dirty="0" err="1"/>
                  <a:t>often</a:t>
                </a:r>
                <a:r>
                  <a:rPr lang="de-DE" dirty="0"/>
                  <a:t> </a:t>
                </a:r>
                <a:r>
                  <a:rPr lang="de-DE" dirty="0" err="1"/>
                  <a:t>examined</a:t>
                </a:r>
                <a:r>
                  <a:rPr lang="de-DE" dirty="0"/>
                  <a:t>.</a:t>
                </a:r>
              </a:p>
              <a:p>
                <a:r>
                  <a:rPr lang="en-US" dirty="0"/>
                  <a:t>If this results in an evenly distributed point cloud, everything is usually fine.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57D6356-C210-CBE0-D680-F8A816ABB4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3">
                <a:extLst>
                  <a:ext uri="{FF2B5EF4-FFF2-40B4-BE49-F238E27FC236}">
                    <a16:creationId xmlns:a16="http://schemas.microsoft.com/office/drawing/2014/main" id="{DAB52A9B-066E-51D7-E945-B34C7AA7365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85332" y="3838132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350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215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1210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630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73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1525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230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155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980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3">
                <a:extLst>
                  <a:ext uri="{FF2B5EF4-FFF2-40B4-BE49-F238E27FC236}">
                    <a16:creationId xmlns:a16="http://schemas.microsoft.com/office/drawing/2014/main" id="{DAB52A9B-066E-51D7-E945-B34C7AA7365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85332" y="3838132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t="-7143" r="-1587" b="-9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350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215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1210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630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73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1525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230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155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980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BEA839BC-BD90-F7F7-C458-495E8C980F5B}"/>
              </a:ext>
            </a:extLst>
          </p:cNvPr>
          <p:cNvGraphicFramePr>
            <a:graphicFrameLocks/>
          </p:cNvGraphicFramePr>
          <p:nvPr/>
        </p:nvGraphicFramePr>
        <p:xfrm>
          <a:off x="4887299" y="3568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e 5">
                <a:extLst>
                  <a:ext uri="{FF2B5EF4-FFF2-40B4-BE49-F238E27FC236}">
                    <a16:creationId xmlns:a16="http://schemas.microsoft.com/office/drawing/2014/main" id="{4664E381-03C9-95C4-6944-9A6682B7D3C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23892" y="3838132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e 5">
                <a:extLst>
                  <a:ext uri="{FF2B5EF4-FFF2-40B4-BE49-F238E27FC236}">
                    <a16:creationId xmlns:a16="http://schemas.microsoft.com/office/drawing/2014/main" id="{4664E381-03C9-95C4-6944-9A6682B7D3C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23892" y="3838132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5"/>
                          <a:stretch>
                            <a:fillRect l="-794" t="-2381" r="-3175" b="-9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32715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F21A7-4AF9-8D52-7671-B8932C02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Working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tabular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665122-54F4-8EB7-E402-8C9C2DFE7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pandas</a:t>
            </a:r>
            <a:r>
              <a:rPr lang="de-DE" dirty="0"/>
              <a:t> ist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Framework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tabular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r>
              <a:rPr lang="de-DE" dirty="0"/>
              <a:t>Open Source.</a:t>
            </a:r>
          </a:p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imported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pd</a:t>
            </a:r>
            <a:r>
              <a:rPr lang="de-DE" dirty="0"/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1A7EF0-B356-B4D5-2B83-A4C803C4D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987" y="711868"/>
            <a:ext cx="1888962" cy="63207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7F11542-8ED9-35B7-3EAF-AB4753E3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912" y="2802175"/>
            <a:ext cx="2162175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84850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A24A5-B20A-9049-ADCB-069D7F41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Expanding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84A313-69B0-C40E-8E64-AEC39982E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6414" cy="4351338"/>
          </a:xfrm>
        </p:spPr>
        <p:txBody>
          <a:bodyPr/>
          <a:lstStyle/>
          <a:p>
            <a:r>
              <a:rPr lang="en-US" dirty="0"/>
              <a:t>It may be a good idea to expand an existing implementation of a model instead of building it from scratch.</a:t>
            </a:r>
          </a:p>
          <a:p>
            <a:r>
              <a:rPr lang="en-US" dirty="0"/>
              <a:t>In this way, the functionalities are adopted that do not have to be adapted at all.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7D53203-EB91-65BF-3533-F9A21E114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7873" y="2294137"/>
            <a:ext cx="5305425" cy="284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9923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660AFB-7FB1-FF59-A0F2-32866694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 </a:t>
            </a:r>
            <a:r>
              <a:rPr lang="de-DE" dirty="0" err="1"/>
              <a:t>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966637" cy="24061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Power functions have the form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r>
                  <a:rPr lang="en-US" dirty="0"/>
                  <a:t>We get a linear function by taking the logarithm of the equation:</a:t>
                </a:r>
                <a:endParaRPr lang="de-DE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de-DE" sz="28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sz="2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sSup>
                            <m:sSupPr>
                              <m:ctrlPr>
                                <a:rPr lang="de-DE" sz="28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de-DE" sz="28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sz="28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sup>
                          </m:sSup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2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966637" cy="2406133"/>
              </a:xfrm>
              <a:blipFill>
                <a:blip r:embed="rId3"/>
                <a:stretch>
                  <a:fillRect l="-1736" t="-4051" r="-11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7028" y="4366696"/>
              <a:ext cx="1522880" cy="1777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30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 dirty="0">
                              <a:effectLst/>
                            </a:rPr>
                            <a:t>100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 dirty="0">
                              <a:effectLst/>
                            </a:rPr>
                            <a:t>200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20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 dirty="0">
                              <a:effectLst/>
                            </a:rPr>
                            <a:t>240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 dirty="0">
                              <a:effectLst/>
                            </a:rPr>
                            <a:t>300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 dirty="0">
                              <a:effectLst/>
                            </a:rPr>
                            <a:t>400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 dirty="0">
                              <a:effectLst/>
                            </a:rPr>
                            <a:t>600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 dirty="0">
                              <a:effectLst/>
                            </a:rPr>
                            <a:t>1000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 dirty="0">
                              <a:effectLst/>
                            </a:rPr>
                            <a:t>5000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7028" y="4366696"/>
              <a:ext cx="1522880" cy="1777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794" t="-2381" r="-102381" b="-6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101600" t="-2381" r="-3200" b="-6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30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200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20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240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300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400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600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1000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5000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753A909-E030-24A8-969B-3D2BE70B7E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38563" y="4366695"/>
              <a:ext cx="1522880" cy="1777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d>
                                  <m:dPr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d>
                                  <m:dPr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3,4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4,61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3,22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5,48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2,89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5,7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2,71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5,99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2,3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6,4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1,61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6,91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8,52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753A909-E030-24A8-969B-3D2BE70B7E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38563" y="4366695"/>
              <a:ext cx="1522880" cy="1777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5"/>
                          <a:stretch>
                            <a:fillRect l="-794" t="-2381" r="-102381" b="-6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5"/>
                          <a:stretch>
                            <a:fillRect l="-101600" t="-2381" r="-3200" b="-6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3,4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4,61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3,22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5,48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2,89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5,7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2,71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5,99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2,3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6,4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1,61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6,91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8,52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EE10C8DA-3058-78E4-3A7E-42A6DF636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507300" y="4390105"/>
              <a:ext cx="761440" cy="1777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155,88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188,86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238,86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266,88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323,34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495,46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1027,72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6679814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5592,58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038165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EE10C8DA-3058-78E4-3A7E-42A6DF636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507300" y="4390105"/>
              <a:ext cx="761440" cy="1777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6"/>
                          <a:stretch>
                            <a:fillRect l="-794" t="-9524" r="-3175" b="-6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155,88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188,86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238,86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266,88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323,34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495,46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1027,72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6679814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5592,58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038165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B6E9046C-57A7-6D21-E60E-B96262D8CA9C}"/>
              </a:ext>
            </a:extLst>
          </p:cNvPr>
          <p:cNvSpPr/>
          <p:nvPr/>
        </p:nvSpPr>
        <p:spPr>
          <a:xfrm>
            <a:off x="2523704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/>
              <p:nvPr/>
            </p:nvSpPr>
            <p:spPr>
              <a:xfrm>
                <a:off x="6223226" y="4703787"/>
                <a:ext cx="3246839" cy="1683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=−1,05</m:t>
                      </m:r>
                    </m:oMath>
                  </m:oMathPara>
                </a14:m>
                <a:endParaRPr lang="de-DE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=5592,57</m:t>
                      </m:r>
                    </m:oMath>
                  </m:oMathPara>
                </a14:m>
                <a:endParaRPr lang="de-DE" b="0"/>
              </a:p>
              <a:p>
                <a:endParaRPr lang="de-DE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=−1,05</m:t>
                      </m:r>
                    </m:oMath>
                  </m:oMathPara>
                </a14:m>
                <a:endParaRPr lang="de-DE"/>
              </a:p>
              <a:p>
                <a:endParaRPr lang="de-DE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=5592,57⋅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−1,05</m:t>
                          </m:r>
                        </m:sup>
                      </m:sSup>
                    </m:oMath>
                  </m:oMathPara>
                </a14:m>
                <a:endParaRPr lang="de-DE" b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226" y="4703787"/>
                <a:ext cx="3246839" cy="1683666"/>
              </a:xfrm>
              <a:prstGeom prst="rect">
                <a:avLst/>
              </a:prstGeom>
              <a:blipFill>
                <a:blip r:embed="rId7"/>
                <a:stretch>
                  <a:fillRect b="-50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7266A5DB-9658-EF5B-7AAC-7100E599F129}"/>
              </a:ext>
            </a:extLst>
          </p:cNvPr>
          <p:cNvSpPr/>
          <p:nvPr/>
        </p:nvSpPr>
        <p:spPr>
          <a:xfrm>
            <a:off x="5283014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regression</a:t>
            </a:r>
            <a:endParaRPr lang="de-DE" sz="1100" dirty="0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26E6C166-1660-8CBF-8E6B-C13668C8360E}"/>
              </a:ext>
            </a:extLst>
          </p:cNvPr>
          <p:cNvSpPr/>
          <p:nvPr/>
        </p:nvSpPr>
        <p:spPr>
          <a:xfrm>
            <a:off x="9398838" y="5020307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/>
              <a:t>predict</a:t>
            </a:r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20FBB1CF-B7D8-A3E7-B567-8D236419FE19}"/>
              </a:ext>
            </a:extLst>
          </p:cNvPr>
          <p:cNvSpPr/>
          <p:nvPr/>
        </p:nvSpPr>
        <p:spPr>
          <a:xfrm rot="5400000">
            <a:off x="7681754" y="4701326"/>
            <a:ext cx="248020" cy="2484475"/>
          </a:xfrm>
          <a:prstGeom prst="rightBrace">
            <a:avLst>
              <a:gd name="adj1" fmla="val 2651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7D020428-13EF-47AA-85D5-DAD50AEF275C}"/>
              </a:ext>
            </a:extLst>
          </p:cNvPr>
          <p:cNvGraphicFramePr>
            <a:graphicFrameLocks/>
          </p:cNvGraphicFramePr>
          <p:nvPr/>
        </p:nvGraphicFramePr>
        <p:xfrm>
          <a:off x="6943060" y="610920"/>
          <a:ext cx="4572000" cy="2828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95643E4D-BC6F-4FC0-4F57-F1338099CC3D}"/>
              </a:ext>
            </a:extLst>
          </p:cNvPr>
          <p:cNvSpPr/>
          <p:nvPr/>
        </p:nvSpPr>
        <p:spPr>
          <a:xfrm>
            <a:off x="9407707" y="6257889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evaluate</a:t>
            </a:r>
            <a:endParaRPr lang="de-DE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7672DFD-9DB3-4943-F089-89186B782434}"/>
                  </a:ext>
                </a:extLst>
              </p:cNvPr>
              <p:cNvSpPr txBox="1"/>
              <p:nvPr/>
            </p:nvSpPr>
            <p:spPr>
              <a:xfrm>
                <a:off x="10561122" y="6358857"/>
                <a:ext cx="11768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=0,998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7672DFD-9DB3-4943-F089-89186B782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122" y="6358857"/>
                <a:ext cx="1176861" cy="276999"/>
              </a:xfrm>
              <a:prstGeom prst="rect">
                <a:avLst/>
              </a:prstGeom>
              <a:blipFill>
                <a:blip r:embed="rId9"/>
                <a:stretch>
                  <a:fillRect l="-4124" t="-4348" r="-4639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7418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9B5BED-AA33-8C51-D0F5-421C6D7CC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Polynomial </a:t>
            </a:r>
            <a:r>
              <a:rPr lang="de-DE" dirty="0" err="1"/>
              <a:t>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E0793A1-CD2B-F862-3CB1-40EEDC4A6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97066" cy="187674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de-DE" dirty="0"/>
                  <a:t>Polynomial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degree</a:t>
                </a:r>
                <a:r>
                  <a:rPr lang="de-DE" dirty="0"/>
                  <a:t> 2: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de-DE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2800" dirty="0"/>
              </a:p>
              <a:p>
                <a:endParaRPr lang="de-DE" dirty="0"/>
              </a:p>
              <a:p>
                <a:r>
                  <a:rPr lang="en-US" dirty="0"/>
                  <a:t>We get the equation by expanding the calculation path from above in the following way: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800" b="0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800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2800" i="1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2800" b="0" i="1"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2800" i="1">
                                            <a:solidFill>
                                              <a:schemeClr val="accen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800" b="0" i="1">
                                            <a:solidFill>
                                              <a:schemeClr val="accen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2800" b="0" i="1">
                                            <a:solidFill>
                                              <a:schemeClr val="accen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2800" i="1">
                                            <a:solidFill>
                                              <a:schemeClr val="accen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800" b="0" i="1">
                                            <a:solidFill>
                                              <a:schemeClr val="accen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2800" b="0" i="1">
                                            <a:solidFill>
                                              <a:schemeClr val="accen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de-DE" sz="2800" b="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sup>
                      </m:sSup>
                      <m:r>
                        <a:rPr lang="de-DE" sz="2800" b="0" i="1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r>
                        <a:rPr lang="de-DE" sz="2800" b="0" i="1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de-DE" sz="28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2800" b="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28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28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de-DE" sz="28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sup>
                      </m:sSup>
                      <m:r>
                        <a:rPr lang="de-DE" sz="2800" b="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sz="28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2800" b="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28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28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de-DE" sz="28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de-DE" sz="2800" b="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e-DE" sz="2800" i="1">
                              <a:solidFill>
                                <a:schemeClr val="accent6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800" i="1">
                                  <a:solidFill>
                                    <a:schemeClr val="accent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2800" b="0" i="1">
                                    <a:solidFill>
                                      <a:schemeClr val="accent6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800" b="0" i="1">
                                    <a:solidFill>
                                      <a:schemeClr val="accent6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800" b="0" i="1">
                                    <a:solidFill>
                                      <a:schemeClr val="accent6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2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E0793A1-CD2B-F862-3CB1-40EEDC4A6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97066" cy="1876748"/>
              </a:xfrm>
              <a:blipFill>
                <a:blip r:embed="rId2"/>
                <a:stretch>
                  <a:fillRect l="-359" t="-3571" r="-4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6133EE6A-54F2-4106-A8C4-3C46C930AF32}"/>
              </a:ext>
            </a:extLst>
          </p:cNvPr>
          <p:cNvGraphicFramePr>
            <a:graphicFrameLocks/>
          </p:cNvGraphicFramePr>
          <p:nvPr/>
        </p:nvGraphicFramePr>
        <p:xfrm>
          <a:off x="6596976" y="365125"/>
          <a:ext cx="5164930" cy="3169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AAC63FC0-230F-5733-37FA-3EAA7D1DD4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40090" y="3702373"/>
              <a:ext cx="1522880" cy="2920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3600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4466439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6840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73002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7200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814621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8100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96485197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8460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903706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8640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52539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9180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8640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8460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8100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AAC63FC0-230F-5733-37FA-3EAA7D1DD4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40090" y="3702373"/>
              <a:ext cx="1522880" cy="2920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794" t="-2381" r="-102381" b="-107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101600" t="-2381" r="-3200" b="-107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3600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4466439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6840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73002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7200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814621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8100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96485197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8460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903706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8640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52539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9180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8640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8460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8100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57CFC665-EA98-DC75-C588-69E1DE0431C5}"/>
              </a:ext>
            </a:extLst>
          </p:cNvPr>
          <p:cNvSpPr/>
          <p:nvPr/>
        </p:nvSpPr>
        <p:spPr>
          <a:xfrm>
            <a:off x="2523704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782EE52-79FD-EA35-BDA5-B1B9CD351769}"/>
                  </a:ext>
                </a:extLst>
              </p:cNvPr>
              <p:cNvSpPr txBox="1"/>
              <p:nvPr/>
            </p:nvSpPr>
            <p:spPr>
              <a:xfrm>
                <a:off x="4350553" y="4742598"/>
                <a:ext cx="4178182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=881,20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=122,96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=−0,443</m:t>
                      </m:r>
                    </m:oMath>
                  </m:oMathPara>
                </a14:m>
                <a:endParaRPr lang="de-DE" dirty="0"/>
              </a:p>
              <a:p>
                <a:endParaRPr lang="de-DE" b="0" dirty="0"/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=881,2+122,96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−0,443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782EE52-79FD-EA35-BDA5-B1B9CD351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553" y="4742598"/>
                <a:ext cx="4178182" cy="1661993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7587D8E-8492-2185-10CF-9C12D8276172}"/>
              </a:ext>
            </a:extLst>
          </p:cNvPr>
          <p:cNvSpPr/>
          <p:nvPr/>
        </p:nvSpPr>
        <p:spPr>
          <a:xfrm>
            <a:off x="4497645" y="5011785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regression</a:t>
            </a:r>
            <a:endParaRPr lang="de-DE" sz="1100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437FB099-86C4-2FEA-EFFC-7DE90A058721}"/>
              </a:ext>
            </a:extLst>
          </p:cNvPr>
          <p:cNvSpPr/>
          <p:nvPr/>
        </p:nvSpPr>
        <p:spPr>
          <a:xfrm>
            <a:off x="7269545" y="5007316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/>
              <a:t>predict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F56047D9-4D3F-8888-F3AC-9122BF1A419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89113" y="3696847"/>
              <a:ext cx="761440" cy="2920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900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4466439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2025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73002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3600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814621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5625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96485197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8100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903706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11025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52539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14400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18225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22500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27225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32400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38025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44100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F56047D9-4D3F-8888-F3AC-9122BF1A419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89113" y="3696847"/>
              <a:ext cx="761440" cy="2920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6"/>
                          <a:stretch>
                            <a:fillRect l="-794" t="-2381" r="-3175" b="-107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900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4466439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2025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73002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3600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814621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5625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96485197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8100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903706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11025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52539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14400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18225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22500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27225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32400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38025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44100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elle 12">
                <a:extLst>
                  <a:ext uri="{FF2B5EF4-FFF2-40B4-BE49-F238E27FC236}">
                    <a16:creationId xmlns:a16="http://schemas.microsoft.com/office/drawing/2014/main" id="{04959359-69FF-3407-022B-0E096A0FD5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38721" y="3702372"/>
              <a:ext cx="761440" cy="2920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2626,07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4171,4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4466439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5517,2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73002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6663,46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814621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7610,19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96485197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8357,39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903706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8905,05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52539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9253,19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9401,79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9350,85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9100,38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8650,38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8000,85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7151,79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elle 12">
                <a:extLst>
                  <a:ext uri="{FF2B5EF4-FFF2-40B4-BE49-F238E27FC236}">
                    <a16:creationId xmlns:a16="http://schemas.microsoft.com/office/drawing/2014/main" id="{04959359-69FF-3407-022B-0E096A0FD5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38721" y="3702372"/>
              <a:ext cx="761440" cy="2920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7"/>
                          <a:stretch>
                            <a:fillRect l="-794" t="-9524" r="-3175" b="-107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2626,07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4171,4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4466439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5517,2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73002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6663,46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814621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7610,19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96485197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8357,39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903706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8905,05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52539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9253,19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9401,79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9350,85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9100,38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8650,38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8000,85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7151,79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FB86780D-057C-5CB0-DD2E-10464177ACB6}"/>
              </a:ext>
            </a:extLst>
          </p:cNvPr>
          <p:cNvSpPr/>
          <p:nvPr/>
        </p:nvSpPr>
        <p:spPr>
          <a:xfrm rot="5400000">
            <a:off x="6249690" y="5107726"/>
            <a:ext cx="248020" cy="1455531"/>
          </a:xfrm>
          <a:prstGeom prst="rightBrace">
            <a:avLst>
              <a:gd name="adj1" fmla="val 2651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E3A0E4E5-E7B9-E5E2-5C35-ACB0AD0DD8FD}"/>
              </a:ext>
            </a:extLst>
          </p:cNvPr>
          <p:cNvSpPr/>
          <p:nvPr/>
        </p:nvSpPr>
        <p:spPr>
          <a:xfrm>
            <a:off x="9426854" y="5007276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evaluate</a:t>
            </a:r>
            <a:endParaRPr lang="de-DE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C035375-1F31-3975-B196-29943F2CD784}"/>
                  </a:ext>
                </a:extLst>
              </p:cNvPr>
              <p:cNvSpPr txBox="1"/>
              <p:nvPr/>
            </p:nvSpPr>
            <p:spPr>
              <a:xfrm>
                <a:off x="10580269" y="5108244"/>
                <a:ext cx="10486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=0,93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C035375-1F31-3975-B196-29943F2CD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0269" y="5108244"/>
                <a:ext cx="1048620" cy="276999"/>
              </a:xfrm>
              <a:prstGeom prst="rect">
                <a:avLst/>
              </a:prstGeom>
              <a:blipFill>
                <a:blip r:embed="rId8"/>
                <a:stretch>
                  <a:fillRect l="-5233" t="-4444" r="-523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04778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660AFB-7FB1-FF59-A0F2-32866694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5966637" cy="196268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de-DE" dirty="0"/>
                  <a:t>Logistic </a:t>
                </a:r>
                <a:r>
                  <a:rPr lang="de-DE" dirty="0" err="1"/>
                  <a:t>functions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e-DE" sz="28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     where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de-DE" dirty="0"/>
                  <a:t> ist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highest</a:t>
                </a:r>
                <a:r>
                  <a:rPr lang="de-DE" dirty="0"/>
                  <a:t> possible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hyperparamter</a:t>
                </a:r>
                <a:r>
                  <a:rPr lang="de-DE" dirty="0"/>
                  <a:t>). </a:t>
                </a:r>
              </a:p>
              <a:p>
                <a:r>
                  <a:rPr lang="de-DE" dirty="0"/>
                  <a:t>After </a:t>
                </a:r>
                <a:r>
                  <a:rPr lang="de-DE" dirty="0" err="1"/>
                  <a:t>conversion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de-DE" sz="28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de-DE" sz="28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de-DE" sz="28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</m:den>
                          </m:f>
                          <m:r>
                            <a:rPr lang="de-DE" sz="2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e>
                      </m:d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de-DE" sz="2800" dirty="0"/>
              </a:p>
              <a:p>
                <a:endParaRPr lang="de-DE" sz="2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5966637" cy="1962689"/>
              </a:xfrm>
              <a:blipFill>
                <a:blip r:embed="rId3"/>
                <a:stretch>
                  <a:fillRect l="-204" t="-34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94932" y="3955445"/>
              <a:ext cx="1522880" cy="289369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09923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18,3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54253084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47,2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57966908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71,1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1065620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119,1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281294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174,6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3277429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257,3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9972081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350,7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8968666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513,3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559,7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594,8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629,4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640,8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651,1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655,9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233244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659,6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94950935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661,8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858319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94932" y="3955445"/>
              <a:ext cx="1522880" cy="289369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794" t="-2381" r="-102381" b="-10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101600" t="-2381" r="-3200" b="-106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18,3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5425308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47,2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57966908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71,1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1065620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119,1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28129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174,6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327742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257,3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9972081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350,7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8968666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513,3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559,7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594,8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629,4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640,8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651,1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655,9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233244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659,6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94950935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661,8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858319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753A909-E030-24A8-969B-3D2BE70B7E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25590" y="3788313"/>
              <a:ext cx="761440" cy="30608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420399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de-DE" sz="12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d>
                                  <m:dPr>
                                    <m:ctrlPr>
                                      <a:rPr lang="de-DE" sz="12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de-DE" sz="1200" b="0" i="1" u="none" strike="noStrike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de-DE" sz="1200" b="0" i="0" u="none" strike="noStrike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de-DE" sz="1200" b="0" i="0" u="none" strike="noStrike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den>
                                    </m:f>
                                    <m:r>
                                      <a:rPr lang="de-DE" sz="1200" b="0" i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3,56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35149420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2,57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05164173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260410138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1,52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78266100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1,03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67572675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0,46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93709431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-0,11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-0,68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-1,22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-1,67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-2,14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-2,87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-3,28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-3,85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60468104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-4,28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2842562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-4,81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32666161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-5,33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858896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753A909-E030-24A8-969B-3D2BE70B7E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25590" y="3788313"/>
              <a:ext cx="761440" cy="30608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42049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5"/>
                          <a:stretch>
                            <a:fillRect l="-794" t="-1449" r="-3175" b="-6463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3,56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35149420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2,57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0516417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260410138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1,52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78266100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1,03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67572675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0,46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93709431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-0,11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-0,68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-1,22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-1,67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-2,14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-2,87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-3,28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-3,85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6046810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-4,28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2842562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-4,81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32666161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-5,33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858896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B6E9046C-57A7-6D21-E60E-B96262D8CA9C}"/>
              </a:ext>
            </a:extLst>
          </p:cNvPr>
          <p:cNvSpPr/>
          <p:nvPr/>
        </p:nvSpPr>
        <p:spPr>
          <a:xfrm>
            <a:off x="2523704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/>
              <p:nvPr/>
            </p:nvSpPr>
            <p:spPr>
              <a:xfrm>
                <a:off x="4527882" y="5000258"/>
                <a:ext cx="3246839" cy="16385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=−0,55</m:t>
                      </m:r>
                    </m:oMath>
                  </m:oMathPara>
                </a14:m>
                <a:endParaRPr lang="de-DE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=4,39</m:t>
                      </m:r>
                    </m:oMath>
                  </m:oMathPara>
                </a14:m>
                <a:endParaRPr lang="de-DE" b="0"/>
              </a:p>
              <a:p>
                <a:endParaRPr lang="de-DE"/>
              </a:p>
              <a:p>
                <a:endParaRPr lang="de-DE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665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−0,55⋅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+4,39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b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882" y="5000258"/>
                <a:ext cx="3246839" cy="16385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7266A5DB-9658-EF5B-7AAC-7100E599F129}"/>
              </a:ext>
            </a:extLst>
          </p:cNvPr>
          <p:cNvSpPr/>
          <p:nvPr/>
        </p:nvSpPr>
        <p:spPr>
          <a:xfrm>
            <a:off x="4448444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regression</a:t>
            </a:r>
            <a:endParaRPr lang="de-DE" sz="1100" dirty="0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26E6C166-1660-8CBF-8E6B-C13668C8360E}"/>
              </a:ext>
            </a:extLst>
          </p:cNvPr>
          <p:cNvSpPr/>
          <p:nvPr/>
        </p:nvSpPr>
        <p:spPr>
          <a:xfrm>
            <a:off x="6945934" y="5020307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/>
              <a:t>predict</a:t>
            </a:r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20FBB1CF-B7D8-A3E7-B567-8D236419FE19}"/>
              </a:ext>
            </a:extLst>
          </p:cNvPr>
          <p:cNvSpPr/>
          <p:nvPr/>
        </p:nvSpPr>
        <p:spPr>
          <a:xfrm rot="5400000">
            <a:off x="5972083" y="5391442"/>
            <a:ext cx="248020" cy="1002571"/>
          </a:xfrm>
          <a:prstGeom prst="rightBrace">
            <a:avLst>
              <a:gd name="adj1" fmla="val 2651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E4886BB-A352-D45D-47B7-9A8950392B78}"/>
                  </a:ext>
                </a:extLst>
              </p:cNvPr>
              <p:cNvSpPr txBox="1"/>
              <p:nvPr/>
            </p:nvSpPr>
            <p:spPr>
              <a:xfrm>
                <a:off x="2548562" y="4646500"/>
                <a:ext cx="8723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=665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E4886BB-A352-D45D-47B7-9A8950392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562" y="4646500"/>
                <a:ext cx="872355" cy="276999"/>
              </a:xfrm>
              <a:prstGeom prst="rect">
                <a:avLst/>
              </a:prstGeom>
              <a:blipFill>
                <a:blip r:embed="rId7"/>
                <a:stretch>
                  <a:fillRect l="-6294" r="-6993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0D7D924A-0D25-1A33-E707-E4AC8651A0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016335" y="3955444"/>
              <a:ext cx="761440" cy="289369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09923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13,94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23,76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54253084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40,08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57966908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66,43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1065620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107,15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281294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165,9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3277429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242,83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9972081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331,74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8968666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420,75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497,96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557,03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598,02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624,57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641,02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650,93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656,8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233244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660,24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94950935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662,24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858319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0D7D924A-0D25-1A33-E707-E4AC8651A0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016335" y="3955444"/>
              <a:ext cx="761440" cy="289369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8"/>
                          <a:stretch>
                            <a:fillRect l="-1600" t="-7143" r="-4000" b="-106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13,94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23,76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5425308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40,08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57966908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66,43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1065620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107,15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28129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165,9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327742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242,83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9972081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331,74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8968666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420,75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497,96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557,03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598,02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624,57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641,02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650,93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656,8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233244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660,24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94950935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662,24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8583190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EF9A335D-7330-4A0A-9C36-3CA409E7A114}"/>
              </a:ext>
            </a:extLst>
          </p:cNvPr>
          <p:cNvGraphicFramePr>
            <a:graphicFrameLocks/>
          </p:cNvGraphicFramePr>
          <p:nvPr/>
        </p:nvGraphicFramePr>
        <p:xfrm>
          <a:off x="7255713" y="637494"/>
          <a:ext cx="4286250" cy="293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7611C1A7-325F-795B-5D6F-042130A6295F}"/>
              </a:ext>
            </a:extLst>
          </p:cNvPr>
          <p:cNvSpPr/>
          <p:nvPr/>
        </p:nvSpPr>
        <p:spPr>
          <a:xfrm>
            <a:off x="9019389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evaluate</a:t>
            </a:r>
            <a:endParaRPr lang="de-DE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214977EC-A57D-A1F5-B22B-6CDC182C3FCB}"/>
                  </a:ext>
                </a:extLst>
              </p:cNvPr>
              <p:cNvSpPr txBox="1"/>
              <p:nvPr/>
            </p:nvSpPr>
            <p:spPr>
              <a:xfrm>
                <a:off x="10172804" y="5109571"/>
                <a:ext cx="11768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=0,998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214977EC-A57D-A1F5-B22B-6CDC182C3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804" y="5109571"/>
                <a:ext cx="1176861" cy="276999"/>
              </a:xfrm>
              <a:prstGeom prst="rect">
                <a:avLst/>
              </a:prstGeom>
              <a:blipFill>
                <a:blip r:embed="rId10"/>
                <a:stretch>
                  <a:fillRect l="-4663" t="-4348" r="-4663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3505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D8A6C-2458-75D2-06FF-BE7DD48FE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regression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CAB248-75E6-C52D-E98A-3AEE19808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Calcualation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15">
                <a:extLst>
                  <a:ext uri="{FF2B5EF4-FFF2-40B4-BE49-F238E27FC236}">
                    <a16:creationId xmlns:a16="http://schemas.microsoft.com/office/drawing/2014/main" id="{68D10695-C6C3-4D96-998F-FCCFF19E4183}"/>
                  </a:ext>
                </a:extLst>
              </p:cNvPr>
              <p:cNvSpPr txBox="1"/>
              <p:nvPr/>
            </p:nvSpPr>
            <p:spPr>
              <a:xfrm>
                <a:off x="1959256" y="2585484"/>
                <a:ext cx="2712602" cy="299049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de-DE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acc>
                              <m:accPr>
                                <m:chr m:val="̂"/>
                                <m:ctrlP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nor/>
                              </m:rPr>
                              <a:rPr lang="de-DE" sz="1800">
                                <a:solidFill>
                                  <a:schemeClr val="tx1"/>
                                </a:solidFill>
                                <a:effectLst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a:rPr 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⇔</m:t>
                            </m:r>
                          </m:e>
                          <m:e>
                            <m:f>
                              <m:fPr>
                                <m:ctrlPr>
                                  <a:rPr lang="de-DE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̂"/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nor/>
                              </m:rPr>
                              <a:rPr lang="de-DE" sz="1800" i="1">
                                <a:solidFill>
                                  <a:schemeClr val="tx1"/>
                                </a:solidFill>
                                <a:effectLst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a:rPr 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⇔</m:t>
                            </m:r>
                          </m:e>
                          <m:e>
                            <m:f>
                              <m:fPr>
                                <m:ctrlPr>
                                  <a:rPr lang="de-DE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acc>
                                  <m:accPr>
                                    <m:chr m:val="̂"/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den>
                            </m:f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=1+</m:t>
                            </m:r>
                            <m:sSup>
                              <m:sSupPr>
                                <m:ctrlP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⇔</m:t>
                            </m:r>
                          </m:e>
                          <m:e>
                            <m:f>
                              <m:fPr>
                                <m:ctrlPr>
                                  <a:rPr lang="de-DE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acc>
                                  <m:accPr>
                                    <m:chr m:val="̂"/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den>
                            </m:f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−1=</m:t>
                            </m:r>
                            <m:sSup>
                              <m:sSupPr>
                                <m:ctrlP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⇔</m:t>
                            </m:r>
                          </m:e>
                          <m:e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𝑙𝑛</m:t>
                            </m:r>
                            <m:d>
                              <m:dPr>
                                <m:ctrlP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num>
                                  <m:den>
                                    <m:acc>
                                      <m:accPr>
                                        <m:chr m:val="̂"/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mr>
                      </m:m>
                    </m:oMath>
                  </m:oMathPara>
                </a14:m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feld 15">
                <a:extLst>
                  <a:ext uri="{FF2B5EF4-FFF2-40B4-BE49-F238E27FC236}">
                    <a16:creationId xmlns:a16="http://schemas.microsoft.com/office/drawing/2014/main" id="{68D10695-C6C3-4D96-998F-FCCFF19E4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256" y="2585484"/>
                <a:ext cx="2712602" cy="29904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EF9A335D-7330-4A0A-9C36-3CA409E7A114}"/>
              </a:ext>
            </a:extLst>
          </p:cNvPr>
          <p:cNvGraphicFramePr>
            <a:graphicFrameLocks/>
          </p:cNvGraphicFramePr>
          <p:nvPr/>
        </p:nvGraphicFramePr>
        <p:xfrm>
          <a:off x="6781136" y="495300"/>
          <a:ext cx="4286250" cy="293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1208071A-51D2-4BBB-9B0B-7F5CF24E29FA}"/>
              </a:ext>
            </a:extLst>
          </p:cNvPr>
          <p:cNvGraphicFramePr>
            <a:graphicFrameLocks/>
          </p:cNvGraphicFramePr>
          <p:nvPr/>
        </p:nvGraphicFramePr>
        <p:xfrm>
          <a:off x="6781136" y="3619500"/>
          <a:ext cx="4286250" cy="266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590318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96CEF-20ED-934E-58E9-17117A0B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988598-C86F-DB29-D743-AB2331C928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Other </a:t>
                </a:r>
                <a:r>
                  <a:rPr lang="de-DE" dirty="0" err="1"/>
                  <a:t>regressionstyps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lead</a:t>
                </a:r>
                <a:r>
                  <a:rPr lang="de-DE" dirty="0"/>
                  <a:t> back </a:t>
                </a:r>
                <a:r>
                  <a:rPr lang="de-DE" dirty="0" err="1"/>
                  <a:t>to</a:t>
                </a:r>
                <a:r>
                  <a:rPr lang="de-DE" dirty="0"/>
                  <a:t> linear </a:t>
                </a:r>
                <a:r>
                  <a:rPr lang="de-DE" dirty="0" err="1"/>
                  <a:t>regression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b="0" dirty="0" err="1"/>
                  <a:t>Polynomials</a:t>
                </a:r>
                <a:r>
                  <a:rPr lang="de-DE" b="0" dirty="0"/>
                  <a:t> </a:t>
                </a:r>
                <a:r>
                  <a:rPr lang="de-DE" b="0" dirty="0" err="1"/>
                  <a:t>of</a:t>
                </a:r>
                <a:r>
                  <a:rPr lang="de-DE" b="0" dirty="0"/>
                  <a:t> </a:t>
                </a:r>
                <a:r>
                  <a:rPr lang="de-DE" b="0" dirty="0" err="1"/>
                  <a:t>higher</a:t>
                </a:r>
                <a:r>
                  <a:rPr lang="de-DE" b="0" dirty="0"/>
                  <a:t> </a:t>
                </a:r>
                <a:r>
                  <a:rPr lang="de-DE" b="0" dirty="0" err="1"/>
                  <a:t>degree</a:t>
                </a:r>
                <a:r>
                  <a:rPr lang="de-DE" b="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Hyperbel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de-DE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err="1"/>
                  <a:t>Logarithm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de-DE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𝑙𝑛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m:rPr>
                            <m:nor/>
                          </m:rPr>
                          <a:rPr lang="de-DE"/>
                          <m:t> </m:t>
                        </m:r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…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988598-C86F-DB29-D743-AB2331C928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1557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33F4D4-E2D2-7487-FFE7-27EB43AA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A64A4-A374-90A7-8D4A-DA3CC89D0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22801" cy="4351338"/>
          </a:xfrm>
        </p:spPr>
        <p:txBody>
          <a:bodyPr/>
          <a:lstStyle/>
          <a:p>
            <a:r>
              <a:rPr lang="de-DE" dirty="0">
                <a:hlinkClick r:id="rId3"/>
              </a:rPr>
              <a:t>Notebook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extensive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linear and </a:t>
            </a:r>
            <a:r>
              <a:rPr lang="de-DE" dirty="0" err="1"/>
              <a:t>exponential</a:t>
            </a:r>
            <a:r>
              <a:rPr lang="de-DE" dirty="0"/>
              <a:t> </a:t>
            </a:r>
            <a:r>
              <a:rPr lang="de-DE" dirty="0" err="1"/>
              <a:t>regression</a:t>
            </a:r>
            <a:r>
              <a:rPr lang="de-DE" dirty="0"/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4608E9-F555-60DF-14F9-F91ADF960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279" y="3299790"/>
            <a:ext cx="4378507" cy="220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149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782BF0-44BB-BE15-1D72-A617ABA37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Naive Bayes </a:t>
            </a:r>
            <a:r>
              <a:rPr lang="de-DE" dirty="0" err="1"/>
              <a:t>classifier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132E3C1-30AC-796B-16F1-85CAE03EA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19800" cy="4351338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The </a:t>
                </a:r>
                <a:r>
                  <a:rPr lang="de-DE" dirty="0" err="1"/>
                  <a:t>main</a:t>
                </a:r>
                <a:r>
                  <a:rPr lang="de-DE" dirty="0"/>
                  <a:t> </a:t>
                </a:r>
                <a:r>
                  <a:rPr lang="de-DE" dirty="0" err="1"/>
                  <a:t>idea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classifier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use</a:t>
                </a:r>
                <a:r>
                  <a:rPr lang="de-DE" dirty="0"/>
                  <a:t> Bayes </a:t>
                </a:r>
                <a:r>
                  <a:rPr lang="de-DE" dirty="0" err="1"/>
                  <a:t>theorem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Propabilty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event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Propabilty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event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Propabilty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event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given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Propabilty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event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given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132E3C1-30AC-796B-16F1-85CAE03E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19800" cy="4351338"/>
              </a:xfrm>
              <a:blipFill>
                <a:blip r:embed="rId2"/>
                <a:stretch>
                  <a:fillRect l="-1824" t="-2241" r="-5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619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955675"/>
              </a:xfrm>
            </p:spPr>
            <p:txBody>
              <a:bodyPr/>
              <a:lstStyle/>
              <a:p>
                <a:r>
                  <a:rPr lang="de-DE" dirty="0"/>
                  <a:t>Assume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</a:t>
                </a:r>
                <a:r>
                  <a:rPr lang="de-DE" dirty="0" err="1"/>
                  <a:t>lot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dogs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either</a:t>
                </a:r>
                <a:r>
                  <a:rPr lang="de-DE" dirty="0"/>
                  <a:t> </a:t>
                </a:r>
                <a:r>
                  <a:rPr lang="de-DE" dirty="0" err="1"/>
                  <a:t>white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black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de-DE" dirty="0"/>
                  <a:t> fur.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955675"/>
              </a:xfrm>
              <a:blipFill>
                <a:blip r:embed="rId2"/>
                <a:stretch>
                  <a:fillRect l="-1043" t="-10191" b="-82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 descr="Hund mit einfarbiger Füllung">
            <a:extLst>
              <a:ext uri="{FF2B5EF4-FFF2-40B4-BE49-F238E27FC236}">
                <a16:creationId xmlns:a16="http://schemas.microsoft.com/office/drawing/2014/main" id="{FB8BD1FC-3826-30AF-DAC8-E46B850EB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2640" y="4935140"/>
            <a:ext cx="914400" cy="914400"/>
          </a:xfrm>
          <a:prstGeom prst="rect">
            <a:avLst/>
          </a:prstGeom>
        </p:spPr>
      </p:pic>
      <p:pic>
        <p:nvPicPr>
          <p:cNvPr id="11" name="Grafik 10" descr="Hund Silhouette">
            <a:extLst>
              <a:ext uri="{FF2B5EF4-FFF2-40B4-BE49-F238E27FC236}">
                <a16:creationId xmlns:a16="http://schemas.microsoft.com/office/drawing/2014/main" id="{38A5FA68-CC52-2040-C636-BFA7A2F68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4197" y="3032965"/>
            <a:ext cx="914400" cy="914400"/>
          </a:xfrm>
          <a:prstGeom prst="rect">
            <a:avLst/>
          </a:prstGeom>
        </p:spPr>
      </p:pic>
      <p:pic>
        <p:nvPicPr>
          <p:cNvPr id="13" name="Grafik 12" descr="Welpe mit einfarbiger Füllung">
            <a:extLst>
              <a:ext uri="{FF2B5EF4-FFF2-40B4-BE49-F238E27FC236}">
                <a16:creationId xmlns:a16="http://schemas.microsoft.com/office/drawing/2014/main" id="{746FAA0C-2FD4-F1AB-E848-C35406C3B7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27155" y="5402921"/>
            <a:ext cx="914400" cy="914400"/>
          </a:xfrm>
          <a:prstGeom prst="rect">
            <a:avLst/>
          </a:prstGeom>
        </p:spPr>
      </p:pic>
      <p:pic>
        <p:nvPicPr>
          <p:cNvPr id="15" name="Grafik 14" descr="Welpe 2 Silhouette">
            <a:extLst>
              <a:ext uri="{FF2B5EF4-FFF2-40B4-BE49-F238E27FC236}">
                <a16:creationId xmlns:a16="http://schemas.microsoft.com/office/drawing/2014/main" id="{EE04AC7B-4000-EDF7-A8C4-457B466277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7951" y="3839566"/>
            <a:ext cx="819848" cy="819848"/>
          </a:xfrm>
          <a:prstGeom prst="rect">
            <a:avLst/>
          </a:prstGeom>
        </p:spPr>
      </p:pic>
      <p:pic>
        <p:nvPicPr>
          <p:cNvPr id="19" name="Grafik 18" descr="Katze mit einfarbiger Füllung">
            <a:extLst>
              <a:ext uri="{FF2B5EF4-FFF2-40B4-BE49-F238E27FC236}">
                <a16:creationId xmlns:a16="http://schemas.microsoft.com/office/drawing/2014/main" id="{0DAD26AC-CE34-59A6-595A-C7F9541CE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66388" y="4652351"/>
            <a:ext cx="914400" cy="914400"/>
          </a:xfrm>
          <a:prstGeom prst="rect">
            <a:avLst/>
          </a:prstGeom>
        </p:spPr>
      </p:pic>
      <p:pic>
        <p:nvPicPr>
          <p:cNvPr id="21" name="Grafik 20" descr="Katze Silhouette">
            <a:extLst>
              <a:ext uri="{FF2B5EF4-FFF2-40B4-BE49-F238E27FC236}">
                <a16:creationId xmlns:a16="http://schemas.microsoft.com/office/drawing/2014/main" id="{A0C28122-0FF4-192F-4A8A-2613FAAEC5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24422" y="3225559"/>
            <a:ext cx="914400" cy="914400"/>
          </a:xfrm>
          <a:prstGeom prst="rect">
            <a:avLst/>
          </a:prstGeom>
        </p:spPr>
      </p:pic>
      <p:pic>
        <p:nvPicPr>
          <p:cNvPr id="25" name="Grafik 24" descr="Kätzchen mit einfarbiger Füllung">
            <a:extLst>
              <a:ext uri="{FF2B5EF4-FFF2-40B4-BE49-F238E27FC236}">
                <a16:creationId xmlns:a16="http://schemas.microsoft.com/office/drawing/2014/main" id="{BA4698B8-C4BF-5273-8473-11F840D3BE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34652" y="4659414"/>
            <a:ext cx="914400" cy="914400"/>
          </a:xfrm>
          <a:prstGeom prst="rect">
            <a:avLst/>
          </a:prstGeom>
        </p:spPr>
      </p:pic>
      <p:pic>
        <p:nvPicPr>
          <p:cNvPr id="26" name="Grafik 25" descr="Kätzchen mit einfarbiger Füllung">
            <a:extLst>
              <a:ext uri="{FF2B5EF4-FFF2-40B4-BE49-F238E27FC236}">
                <a16:creationId xmlns:a16="http://schemas.microsoft.com/office/drawing/2014/main" id="{E0F28367-0F9A-76B4-1D07-541B2AC8CA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95983" y="5392340"/>
            <a:ext cx="731736" cy="731736"/>
          </a:xfrm>
          <a:prstGeom prst="rect">
            <a:avLst/>
          </a:prstGeom>
        </p:spPr>
      </p:pic>
      <p:pic>
        <p:nvPicPr>
          <p:cNvPr id="28" name="Grafik 27" descr="Welpe Silhouette">
            <a:extLst>
              <a:ext uri="{FF2B5EF4-FFF2-40B4-BE49-F238E27FC236}">
                <a16:creationId xmlns:a16="http://schemas.microsoft.com/office/drawing/2014/main" id="{B2F96796-B263-063D-FEE3-4095FEB085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85909" y="3320775"/>
            <a:ext cx="601303" cy="601303"/>
          </a:xfrm>
          <a:prstGeom prst="rect">
            <a:avLst/>
          </a:prstGeom>
        </p:spPr>
      </p:pic>
      <p:pic>
        <p:nvPicPr>
          <p:cNvPr id="29" name="Grafik 28" descr="Hund Silhouette">
            <a:extLst>
              <a:ext uri="{FF2B5EF4-FFF2-40B4-BE49-F238E27FC236}">
                <a16:creationId xmlns:a16="http://schemas.microsoft.com/office/drawing/2014/main" id="{0C79B0DF-80B0-B082-2738-F0FA99C2E6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1116" y="3944415"/>
            <a:ext cx="607200" cy="60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DAB47471-B71A-7DE9-A7C8-A70441943E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2695584"/>
                  </p:ext>
                </p:extLst>
              </p:nvPr>
            </p:nvGraphicFramePr>
            <p:xfrm>
              <a:off x="6224936" y="3480323"/>
              <a:ext cx="4632412" cy="249362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58103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158103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158103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158103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687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62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62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4942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DAB47471-B71A-7DE9-A7C8-A70441943E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2695584"/>
                  </p:ext>
                </p:extLst>
              </p:nvPr>
            </p:nvGraphicFramePr>
            <p:xfrm>
              <a:off x="6224936" y="3480323"/>
              <a:ext cx="4632412" cy="249362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58103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158103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158103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158103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687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0000" t="-1818" r="-201047" b="-2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01053" t="-1818" r="-102105" b="-2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627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526" t="-102752" r="-302632" b="-179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627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526" t="-200909" r="-302632" b="-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4942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12270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Contingency</a:t>
            </a:r>
            <a:r>
              <a:rPr lang="de-DE" dirty="0"/>
              <a:t> </a:t>
            </a:r>
            <a:r>
              <a:rPr lang="de-DE" dirty="0" err="1"/>
              <a:t>table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D52293-4690-CA29-BE8F-56F3CC3C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5675"/>
          </a:xfrm>
        </p:spPr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propabilities</a:t>
            </a:r>
            <a:r>
              <a:rPr lang="de-DE" dirty="0"/>
              <a:t> in a </a:t>
            </a:r>
            <a:r>
              <a:rPr lang="de-DE" dirty="0" err="1"/>
              <a:t>contingency</a:t>
            </a:r>
            <a:r>
              <a:rPr lang="de-DE" dirty="0"/>
              <a:t> </a:t>
            </a:r>
            <a:r>
              <a:rPr lang="de-DE" dirty="0" err="1"/>
              <a:t>table</a:t>
            </a:r>
            <a:endParaRPr lang="de-DE" dirty="0"/>
          </a:p>
        </p:txBody>
      </p:sp>
      <p:pic>
        <p:nvPicPr>
          <p:cNvPr id="9" name="Grafik 8" descr="Hund mit einfarbiger Füllung">
            <a:extLst>
              <a:ext uri="{FF2B5EF4-FFF2-40B4-BE49-F238E27FC236}">
                <a16:creationId xmlns:a16="http://schemas.microsoft.com/office/drawing/2014/main" id="{FB8BD1FC-3826-30AF-DAC8-E46B850EB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2640" y="4935140"/>
            <a:ext cx="914400" cy="914400"/>
          </a:xfrm>
          <a:prstGeom prst="rect">
            <a:avLst/>
          </a:prstGeom>
        </p:spPr>
      </p:pic>
      <p:pic>
        <p:nvPicPr>
          <p:cNvPr id="11" name="Grafik 10" descr="Hund Silhouette">
            <a:extLst>
              <a:ext uri="{FF2B5EF4-FFF2-40B4-BE49-F238E27FC236}">
                <a16:creationId xmlns:a16="http://schemas.microsoft.com/office/drawing/2014/main" id="{38A5FA68-CC52-2040-C636-BFA7A2F68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4197" y="3032965"/>
            <a:ext cx="914400" cy="914400"/>
          </a:xfrm>
          <a:prstGeom prst="rect">
            <a:avLst/>
          </a:prstGeom>
        </p:spPr>
      </p:pic>
      <p:pic>
        <p:nvPicPr>
          <p:cNvPr id="13" name="Grafik 12" descr="Welpe mit einfarbiger Füllung">
            <a:extLst>
              <a:ext uri="{FF2B5EF4-FFF2-40B4-BE49-F238E27FC236}">
                <a16:creationId xmlns:a16="http://schemas.microsoft.com/office/drawing/2014/main" id="{746FAA0C-2FD4-F1AB-E848-C35406C3B7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7155" y="5402921"/>
            <a:ext cx="914400" cy="914400"/>
          </a:xfrm>
          <a:prstGeom prst="rect">
            <a:avLst/>
          </a:prstGeom>
        </p:spPr>
      </p:pic>
      <p:pic>
        <p:nvPicPr>
          <p:cNvPr id="15" name="Grafik 14" descr="Welpe 2 Silhouette">
            <a:extLst>
              <a:ext uri="{FF2B5EF4-FFF2-40B4-BE49-F238E27FC236}">
                <a16:creationId xmlns:a16="http://schemas.microsoft.com/office/drawing/2014/main" id="{EE04AC7B-4000-EDF7-A8C4-457B46627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7951" y="3839566"/>
            <a:ext cx="819848" cy="819848"/>
          </a:xfrm>
          <a:prstGeom prst="rect">
            <a:avLst/>
          </a:prstGeom>
        </p:spPr>
      </p:pic>
      <p:pic>
        <p:nvPicPr>
          <p:cNvPr id="19" name="Grafik 18" descr="Katze mit einfarbiger Füllung">
            <a:extLst>
              <a:ext uri="{FF2B5EF4-FFF2-40B4-BE49-F238E27FC236}">
                <a16:creationId xmlns:a16="http://schemas.microsoft.com/office/drawing/2014/main" id="{0DAD26AC-CE34-59A6-595A-C7F9541CED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66388" y="4652351"/>
            <a:ext cx="914400" cy="914400"/>
          </a:xfrm>
          <a:prstGeom prst="rect">
            <a:avLst/>
          </a:prstGeom>
        </p:spPr>
      </p:pic>
      <p:pic>
        <p:nvPicPr>
          <p:cNvPr id="21" name="Grafik 20" descr="Katze Silhouette">
            <a:extLst>
              <a:ext uri="{FF2B5EF4-FFF2-40B4-BE49-F238E27FC236}">
                <a16:creationId xmlns:a16="http://schemas.microsoft.com/office/drawing/2014/main" id="{A0C28122-0FF4-192F-4A8A-2613FAAEC5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24422" y="3225559"/>
            <a:ext cx="914400" cy="914400"/>
          </a:xfrm>
          <a:prstGeom prst="rect">
            <a:avLst/>
          </a:prstGeom>
        </p:spPr>
      </p:pic>
      <p:pic>
        <p:nvPicPr>
          <p:cNvPr id="25" name="Grafik 24" descr="Kätzchen mit einfarbiger Füllung">
            <a:extLst>
              <a:ext uri="{FF2B5EF4-FFF2-40B4-BE49-F238E27FC236}">
                <a16:creationId xmlns:a16="http://schemas.microsoft.com/office/drawing/2014/main" id="{BA4698B8-C4BF-5273-8473-11F840D3BE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34652" y="4659414"/>
            <a:ext cx="914400" cy="914400"/>
          </a:xfrm>
          <a:prstGeom prst="rect">
            <a:avLst/>
          </a:prstGeom>
        </p:spPr>
      </p:pic>
      <p:pic>
        <p:nvPicPr>
          <p:cNvPr id="26" name="Grafik 25" descr="Kätzchen mit einfarbiger Füllung">
            <a:extLst>
              <a:ext uri="{FF2B5EF4-FFF2-40B4-BE49-F238E27FC236}">
                <a16:creationId xmlns:a16="http://schemas.microsoft.com/office/drawing/2014/main" id="{E0F28367-0F9A-76B4-1D07-541B2AC8CA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95983" y="5392340"/>
            <a:ext cx="731736" cy="731736"/>
          </a:xfrm>
          <a:prstGeom prst="rect">
            <a:avLst/>
          </a:prstGeom>
        </p:spPr>
      </p:pic>
      <p:pic>
        <p:nvPicPr>
          <p:cNvPr id="28" name="Grafik 27" descr="Welpe Silhouette">
            <a:extLst>
              <a:ext uri="{FF2B5EF4-FFF2-40B4-BE49-F238E27FC236}">
                <a16:creationId xmlns:a16="http://schemas.microsoft.com/office/drawing/2014/main" id="{B2F96796-B263-063D-FEE3-4095FEB085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85909" y="3320775"/>
            <a:ext cx="601303" cy="601303"/>
          </a:xfrm>
          <a:prstGeom prst="rect">
            <a:avLst/>
          </a:prstGeom>
        </p:spPr>
      </p:pic>
      <p:pic>
        <p:nvPicPr>
          <p:cNvPr id="29" name="Grafik 28" descr="Hund Silhouette">
            <a:extLst>
              <a:ext uri="{FF2B5EF4-FFF2-40B4-BE49-F238E27FC236}">
                <a16:creationId xmlns:a16="http://schemas.microsoft.com/office/drawing/2014/main" id="{0C79B0DF-80B0-B082-2738-F0FA99C2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1116" y="3944415"/>
            <a:ext cx="607200" cy="60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DAB47471-B71A-7DE9-A7C8-A70441943E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6702268"/>
                  </p:ext>
                </p:extLst>
              </p:nvPr>
            </p:nvGraphicFramePr>
            <p:xfrm>
              <a:off x="5616070" y="3320775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DAB47471-B71A-7DE9-A7C8-A70441943E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6702268"/>
                  </p:ext>
                </p:extLst>
              </p:nvPr>
            </p:nvGraphicFramePr>
            <p:xfrm>
              <a:off x="5616070" y="3320775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4706" t="-2727" r="-201384" b="-2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64706" t="-2727" r="-101384" b="-2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538" t="-102727" r="-468280" b="-1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4706" t="-102727" r="-201384" b="-1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64706" t="-102727" r="-101384" b="-1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264706" t="-102727" r="-1384" b="-1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538" t="-204587" r="-468280" b="-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4706" t="-204587" r="-201384" b="-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64706" t="-204587" r="-101384" b="-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264706" t="-204587" r="-1384" b="-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4706" t="-313208" r="-201384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64706" t="-313208" r="-101384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264706" t="-313208" r="-1384" b="-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0885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D231D5-3E69-8A9F-6167-6299098DD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scikit-learn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56D86B-690C-32A6-55D6-AB360260C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hlinkClick r:id="rId2"/>
              </a:rPr>
              <a:t>scikit-learn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open source 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.  Many different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.</a:t>
            </a:r>
          </a:p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easy </a:t>
            </a:r>
            <a:r>
              <a:rPr lang="de-DE" dirty="0" err="1"/>
              <a:t>usage</a:t>
            </a:r>
            <a:r>
              <a:rPr lang="de-DE" dirty="0"/>
              <a:t>.</a:t>
            </a:r>
          </a:p>
        </p:txBody>
      </p:sp>
      <p:pic>
        <p:nvPicPr>
          <p:cNvPr id="1028" name="Picture 4" descr="logo">
            <a:extLst>
              <a:ext uri="{FF2B5EF4-FFF2-40B4-BE49-F238E27FC236}">
                <a16:creationId xmlns:a16="http://schemas.microsoft.com/office/drawing/2014/main" id="{399272D8-E2E1-321B-CB54-E6AF2E00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172" y="723659"/>
            <a:ext cx="152400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432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Propability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D52293-4690-CA29-BE8F-56F3CC3C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3766" cy="955675"/>
          </a:xfrm>
        </p:spPr>
        <p:txBody>
          <a:bodyPr/>
          <a:lstStyle/>
          <a:p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visualize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propabality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pic>
        <p:nvPicPr>
          <p:cNvPr id="9" name="Grafik 8" descr="Hund mit einfarbiger Füllung">
            <a:extLst>
              <a:ext uri="{FF2B5EF4-FFF2-40B4-BE49-F238E27FC236}">
                <a16:creationId xmlns:a16="http://schemas.microsoft.com/office/drawing/2014/main" id="{FB8BD1FC-3826-30AF-DAC8-E46B850EB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2640" y="4935140"/>
            <a:ext cx="914400" cy="914400"/>
          </a:xfrm>
          <a:prstGeom prst="rect">
            <a:avLst/>
          </a:prstGeom>
        </p:spPr>
      </p:pic>
      <p:pic>
        <p:nvPicPr>
          <p:cNvPr id="11" name="Grafik 10" descr="Hund Silhouette">
            <a:extLst>
              <a:ext uri="{FF2B5EF4-FFF2-40B4-BE49-F238E27FC236}">
                <a16:creationId xmlns:a16="http://schemas.microsoft.com/office/drawing/2014/main" id="{38A5FA68-CC52-2040-C636-BFA7A2F68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4197" y="3032965"/>
            <a:ext cx="914400" cy="914400"/>
          </a:xfrm>
          <a:prstGeom prst="rect">
            <a:avLst/>
          </a:prstGeom>
        </p:spPr>
      </p:pic>
      <p:pic>
        <p:nvPicPr>
          <p:cNvPr id="13" name="Grafik 12" descr="Welpe mit einfarbiger Füllung">
            <a:extLst>
              <a:ext uri="{FF2B5EF4-FFF2-40B4-BE49-F238E27FC236}">
                <a16:creationId xmlns:a16="http://schemas.microsoft.com/office/drawing/2014/main" id="{746FAA0C-2FD4-F1AB-E848-C35406C3B7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7155" y="5402921"/>
            <a:ext cx="914400" cy="914400"/>
          </a:xfrm>
          <a:prstGeom prst="rect">
            <a:avLst/>
          </a:prstGeom>
        </p:spPr>
      </p:pic>
      <p:pic>
        <p:nvPicPr>
          <p:cNvPr id="15" name="Grafik 14" descr="Welpe 2 Silhouette">
            <a:extLst>
              <a:ext uri="{FF2B5EF4-FFF2-40B4-BE49-F238E27FC236}">
                <a16:creationId xmlns:a16="http://schemas.microsoft.com/office/drawing/2014/main" id="{EE04AC7B-4000-EDF7-A8C4-457B46627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7951" y="3839566"/>
            <a:ext cx="819848" cy="819848"/>
          </a:xfrm>
          <a:prstGeom prst="rect">
            <a:avLst/>
          </a:prstGeom>
        </p:spPr>
      </p:pic>
      <p:pic>
        <p:nvPicPr>
          <p:cNvPr id="19" name="Grafik 18" descr="Katze mit einfarbiger Füllung">
            <a:extLst>
              <a:ext uri="{FF2B5EF4-FFF2-40B4-BE49-F238E27FC236}">
                <a16:creationId xmlns:a16="http://schemas.microsoft.com/office/drawing/2014/main" id="{0DAD26AC-CE34-59A6-595A-C7F9541CED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66388" y="4652351"/>
            <a:ext cx="914400" cy="914400"/>
          </a:xfrm>
          <a:prstGeom prst="rect">
            <a:avLst/>
          </a:prstGeom>
        </p:spPr>
      </p:pic>
      <p:pic>
        <p:nvPicPr>
          <p:cNvPr id="21" name="Grafik 20" descr="Katze Silhouette">
            <a:extLst>
              <a:ext uri="{FF2B5EF4-FFF2-40B4-BE49-F238E27FC236}">
                <a16:creationId xmlns:a16="http://schemas.microsoft.com/office/drawing/2014/main" id="{A0C28122-0FF4-192F-4A8A-2613FAAEC5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24422" y="3225559"/>
            <a:ext cx="914400" cy="914400"/>
          </a:xfrm>
          <a:prstGeom prst="rect">
            <a:avLst/>
          </a:prstGeom>
        </p:spPr>
      </p:pic>
      <p:pic>
        <p:nvPicPr>
          <p:cNvPr id="25" name="Grafik 24" descr="Kätzchen mit einfarbiger Füllung">
            <a:extLst>
              <a:ext uri="{FF2B5EF4-FFF2-40B4-BE49-F238E27FC236}">
                <a16:creationId xmlns:a16="http://schemas.microsoft.com/office/drawing/2014/main" id="{BA4698B8-C4BF-5273-8473-11F840D3BE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34652" y="4659414"/>
            <a:ext cx="914400" cy="914400"/>
          </a:xfrm>
          <a:prstGeom prst="rect">
            <a:avLst/>
          </a:prstGeom>
        </p:spPr>
      </p:pic>
      <p:pic>
        <p:nvPicPr>
          <p:cNvPr id="26" name="Grafik 25" descr="Kätzchen mit einfarbiger Füllung">
            <a:extLst>
              <a:ext uri="{FF2B5EF4-FFF2-40B4-BE49-F238E27FC236}">
                <a16:creationId xmlns:a16="http://schemas.microsoft.com/office/drawing/2014/main" id="{E0F28367-0F9A-76B4-1D07-541B2AC8CA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95983" y="5392340"/>
            <a:ext cx="731736" cy="731736"/>
          </a:xfrm>
          <a:prstGeom prst="rect">
            <a:avLst/>
          </a:prstGeom>
        </p:spPr>
      </p:pic>
      <p:pic>
        <p:nvPicPr>
          <p:cNvPr id="28" name="Grafik 27" descr="Welpe Silhouette">
            <a:extLst>
              <a:ext uri="{FF2B5EF4-FFF2-40B4-BE49-F238E27FC236}">
                <a16:creationId xmlns:a16="http://schemas.microsoft.com/office/drawing/2014/main" id="{B2F96796-B263-063D-FEE3-4095FEB085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85909" y="3320775"/>
            <a:ext cx="601303" cy="601303"/>
          </a:xfrm>
          <a:prstGeom prst="rect">
            <a:avLst/>
          </a:prstGeom>
        </p:spPr>
      </p:pic>
      <p:pic>
        <p:nvPicPr>
          <p:cNvPr id="29" name="Grafik 28" descr="Hund Silhouette">
            <a:extLst>
              <a:ext uri="{FF2B5EF4-FFF2-40B4-BE49-F238E27FC236}">
                <a16:creationId xmlns:a16="http://schemas.microsoft.com/office/drawing/2014/main" id="{0C79B0DF-80B0-B082-2738-F0FA99C2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1116" y="3944415"/>
            <a:ext cx="607200" cy="60720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20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21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24"/>
                <a:stretch>
                  <a:fillRect l="-2353" r="-4118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25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26"/>
                <a:stretch>
                  <a:fillRect l="-1754" t="-781" r="-2632" b="-31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27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28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29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30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32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3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36"/>
                <a:stretch>
                  <a:fillRect l="-2198" r="-3846" b="-2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37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38"/>
                <a:stretch>
                  <a:fillRect l="-1905" r="-3333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39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40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41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4377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Ellipse 53">
            <a:extLst>
              <a:ext uri="{FF2B5EF4-FFF2-40B4-BE49-F238E27FC236}">
                <a16:creationId xmlns:a16="http://schemas.microsoft.com/office/drawing/2014/main" id="{1E118534-1132-E67C-2A3E-EBDBF8739738}"/>
              </a:ext>
            </a:extLst>
          </p:cNvPr>
          <p:cNvSpPr/>
          <p:nvPr/>
        </p:nvSpPr>
        <p:spPr>
          <a:xfrm>
            <a:off x="3495083" y="2848232"/>
            <a:ext cx="2528185" cy="1833733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Propability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D52293-4690-CA29-BE8F-56F3CC3C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3766" cy="955675"/>
          </a:xfrm>
        </p:spPr>
        <p:txBody>
          <a:bodyPr/>
          <a:lstStyle/>
          <a:p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visualize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propabality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pic>
        <p:nvPicPr>
          <p:cNvPr id="9" name="Grafik 8" descr="Hund mit einfarbiger Füllung">
            <a:extLst>
              <a:ext uri="{FF2B5EF4-FFF2-40B4-BE49-F238E27FC236}">
                <a16:creationId xmlns:a16="http://schemas.microsoft.com/office/drawing/2014/main" id="{FB8BD1FC-3826-30AF-DAC8-E46B850EB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2640" y="4935140"/>
            <a:ext cx="914400" cy="914400"/>
          </a:xfrm>
          <a:prstGeom prst="rect">
            <a:avLst/>
          </a:prstGeom>
        </p:spPr>
      </p:pic>
      <p:pic>
        <p:nvPicPr>
          <p:cNvPr id="11" name="Grafik 10" descr="Hund Silhouette">
            <a:extLst>
              <a:ext uri="{FF2B5EF4-FFF2-40B4-BE49-F238E27FC236}">
                <a16:creationId xmlns:a16="http://schemas.microsoft.com/office/drawing/2014/main" id="{38A5FA68-CC52-2040-C636-BFA7A2F68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4197" y="3032965"/>
            <a:ext cx="914400" cy="914400"/>
          </a:xfrm>
          <a:prstGeom prst="rect">
            <a:avLst/>
          </a:prstGeom>
        </p:spPr>
      </p:pic>
      <p:pic>
        <p:nvPicPr>
          <p:cNvPr id="13" name="Grafik 12" descr="Welpe mit einfarbiger Füllung">
            <a:extLst>
              <a:ext uri="{FF2B5EF4-FFF2-40B4-BE49-F238E27FC236}">
                <a16:creationId xmlns:a16="http://schemas.microsoft.com/office/drawing/2014/main" id="{746FAA0C-2FD4-F1AB-E848-C35406C3B7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7155" y="5402921"/>
            <a:ext cx="914400" cy="914400"/>
          </a:xfrm>
          <a:prstGeom prst="rect">
            <a:avLst/>
          </a:prstGeom>
        </p:spPr>
      </p:pic>
      <p:pic>
        <p:nvPicPr>
          <p:cNvPr id="15" name="Grafik 14" descr="Welpe 2 Silhouette">
            <a:extLst>
              <a:ext uri="{FF2B5EF4-FFF2-40B4-BE49-F238E27FC236}">
                <a16:creationId xmlns:a16="http://schemas.microsoft.com/office/drawing/2014/main" id="{EE04AC7B-4000-EDF7-A8C4-457B46627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7951" y="3839566"/>
            <a:ext cx="819848" cy="819848"/>
          </a:xfrm>
          <a:prstGeom prst="rect">
            <a:avLst/>
          </a:prstGeom>
        </p:spPr>
      </p:pic>
      <p:pic>
        <p:nvPicPr>
          <p:cNvPr id="19" name="Grafik 18" descr="Katze mit einfarbiger Füllung">
            <a:extLst>
              <a:ext uri="{FF2B5EF4-FFF2-40B4-BE49-F238E27FC236}">
                <a16:creationId xmlns:a16="http://schemas.microsoft.com/office/drawing/2014/main" id="{0DAD26AC-CE34-59A6-595A-C7F9541CED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66388" y="4652351"/>
            <a:ext cx="914400" cy="914400"/>
          </a:xfrm>
          <a:prstGeom prst="rect">
            <a:avLst/>
          </a:prstGeom>
        </p:spPr>
      </p:pic>
      <p:pic>
        <p:nvPicPr>
          <p:cNvPr id="21" name="Grafik 20" descr="Katze Silhouette">
            <a:extLst>
              <a:ext uri="{FF2B5EF4-FFF2-40B4-BE49-F238E27FC236}">
                <a16:creationId xmlns:a16="http://schemas.microsoft.com/office/drawing/2014/main" id="{A0C28122-0FF4-192F-4A8A-2613FAAEC5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24422" y="3225559"/>
            <a:ext cx="914400" cy="914400"/>
          </a:xfrm>
          <a:prstGeom prst="rect">
            <a:avLst/>
          </a:prstGeom>
        </p:spPr>
      </p:pic>
      <p:pic>
        <p:nvPicPr>
          <p:cNvPr id="25" name="Grafik 24" descr="Kätzchen mit einfarbiger Füllung">
            <a:extLst>
              <a:ext uri="{FF2B5EF4-FFF2-40B4-BE49-F238E27FC236}">
                <a16:creationId xmlns:a16="http://schemas.microsoft.com/office/drawing/2014/main" id="{BA4698B8-C4BF-5273-8473-11F840D3BE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34652" y="4659414"/>
            <a:ext cx="914400" cy="914400"/>
          </a:xfrm>
          <a:prstGeom prst="rect">
            <a:avLst/>
          </a:prstGeom>
        </p:spPr>
      </p:pic>
      <p:pic>
        <p:nvPicPr>
          <p:cNvPr id="26" name="Grafik 25" descr="Kätzchen mit einfarbiger Füllung">
            <a:extLst>
              <a:ext uri="{FF2B5EF4-FFF2-40B4-BE49-F238E27FC236}">
                <a16:creationId xmlns:a16="http://schemas.microsoft.com/office/drawing/2014/main" id="{E0F28367-0F9A-76B4-1D07-541B2AC8CA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95983" y="5392340"/>
            <a:ext cx="731736" cy="731736"/>
          </a:xfrm>
          <a:prstGeom prst="rect">
            <a:avLst/>
          </a:prstGeom>
        </p:spPr>
      </p:pic>
      <p:pic>
        <p:nvPicPr>
          <p:cNvPr id="28" name="Grafik 27" descr="Welpe Silhouette">
            <a:extLst>
              <a:ext uri="{FF2B5EF4-FFF2-40B4-BE49-F238E27FC236}">
                <a16:creationId xmlns:a16="http://schemas.microsoft.com/office/drawing/2014/main" id="{B2F96796-B263-063D-FEE3-4095FEB085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85909" y="3320775"/>
            <a:ext cx="601303" cy="601303"/>
          </a:xfrm>
          <a:prstGeom prst="rect">
            <a:avLst/>
          </a:prstGeom>
        </p:spPr>
      </p:pic>
      <p:pic>
        <p:nvPicPr>
          <p:cNvPr id="29" name="Grafik 28" descr="Hund Silhouette">
            <a:extLst>
              <a:ext uri="{FF2B5EF4-FFF2-40B4-BE49-F238E27FC236}">
                <a16:creationId xmlns:a16="http://schemas.microsoft.com/office/drawing/2014/main" id="{0C79B0DF-80B0-B082-2738-F0FA99C2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1116" y="3944415"/>
            <a:ext cx="607200" cy="60720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20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21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24"/>
                <a:stretch>
                  <a:fillRect l="-2353" r="-4118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25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26"/>
                <a:stretch>
                  <a:fillRect l="-1754" t="-781" r="-2632" b="-31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27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28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29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30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32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3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36"/>
                <a:stretch>
                  <a:fillRect l="-2198" r="-3846" b="-2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37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38"/>
                <a:stretch>
                  <a:fillRect l="-1905" r="-3333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39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40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41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53EFFA8-30BB-60ED-DE39-AB7EA5AABD3E}"/>
              </a:ext>
            </a:extLst>
          </p:cNvPr>
          <p:cNvSpPr/>
          <p:nvPr/>
        </p:nvSpPr>
        <p:spPr>
          <a:xfrm>
            <a:off x="9459989" y="5275618"/>
            <a:ext cx="1935408" cy="14991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69E1D3FA-3B56-FD0B-537F-175C2EC7BB58}"/>
              </a:ext>
            </a:extLst>
          </p:cNvPr>
          <p:cNvSpPr/>
          <p:nvPr/>
        </p:nvSpPr>
        <p:spPr>
          <a:xfrm>
            <a:off x="9362837" y="1790700"/>
            <a:ext cx="1766303" cy="17106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002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F8DBD08-776B-A899-BA48-B8526A6C59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Difference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F8DBD08-776B-A899-BA48-B8526A6C59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E96274B-B93E-9CF2-FDD4-C2815D3AFF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gives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propability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accure</a:t>
                </a:r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gives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propability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accures </a:t>
                </a:r>
                <a:r>
                  <a:rPr lang="de-DE" dirty="0" err="1"/>
                  <a:t>then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already</a:t>
                </a:r>
                <a:r>
                  <a:rPr lang="de-DE" dirty="0"/>
                  <a:t> </a:t>
                </a:r>
                <a:r>
                  <a:rPr lang="de-DE" dirty="0" err="1"/>
                  <a:t>accured</a:t>
                </a:r>
                <a:r>
                  <a:rPr lang="de-DE" dirty="0"/>
                  <a:t>, i.e.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known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true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E96274B-B93E-9CF2-FDD4-C2815D3AF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 descr="Hund mit einfarbiger Füllung">
            <a:extLst>
              <a:ext uri="{FF2B5EF4-FFF2-40B4-BE49-F238E27FC236}">
                <a16:creationId xmlns:a16="http://schemas.microsoft.com/office/drawing/2014/main" id="{72023685-6C44-C1E3-8CA4-19D632A67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2640" y="4935140"/>
            <a:ext cx="914400" cy="914400"/>
          </a:xfrm>
          <a:prstGeom prst="rect">
            <a:avLst/>
          </a:prstGeom>
        </p:spPr>
      </p:pic>
      <p:pic>
        <p:nvPicPr>
          <p:cNvPr id="5" name="Grafik 4" descr="Hund Silhouette">
            <a:extLst>
              <a:ext uri="{FF2B5EF4-FFF2-40B4-BE49-F238E27FC236}">
                <a16:creationId xmlns:a16="http://schemas.microsoft.com/office/drawing/2014/main" id="{FC23F909-A8B0-362B-35F1-F2E0F58FBB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04197" y="3032965"/>
            <a:ext cx="914400" cy="914400"/>
          </a:xfrm>
          <a:prstGeom prst="rect">
            <a:avLst/>
          </a:prstGeom>
        </p:spPr>
      </p:pic>
      <p:pic>
        <p:nvPicPr>
          <p:cNvPr id="6" name="Grafik 5" descr="Welpe mit einfarbiger Füllung">
            <a:extLst>
              <a:ext uri="{FF2B5EF4-FFF2-40B4-BE49-F238E27FC236}">
                <a16:creationId xmlns:a16="http://schemas.microsoft.com/office/drawing/2014/main" id="{A8764BA4-3B2B-1946-EA87-F02FABAB8E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27155" y="5402921"/>
            <a:ext cx="914400" cy="914400"/>
          </a:xfrm>
          <a:prstGeom prst="rect">
            <a:avLst/>
          </a:prstGeom>
        </p:spPr>
      </p:pic>
      <p:pic>
        <p:nvPicPr>
          <p:cNvPr id="7" name="Grafik 6" descr="Welpe 2 Silhouette">
            <a:extLst>
              <a:ext uri="{FF2B5EF4-FFF2-40B4-BE49-F238E27FC236}">
                <a16:creationId xmlns:a16="http://schemas.microsoft.com/office/drawing/2014/main" id="{A5463304-0414-C08B-C42A-620A5D87A1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7951" y="3839566"/>
            <a:ext cx="819848" cy="819848"/>
          </a:xfrm>
          <a:prstGeom prst="rect">
            <a:avLst/>
          </a:prstGeom>
        </p:spPr>
      </p:pic>
      <p:pic>
        <p:nvPicPr>
          <p:cNvPr id="8" name="Grafik 7" descr="Katze mit einfarbiger Füllung">
            <a:extLst>
              <a:ext uri="{FF2B5EF4-FFF2-40B4-BE49-F238E27FC236}">
                <a16:creationId xmlns:a16="http://schemas.microsoft.com/office/drawing/2014/main" id="{DA38017E-B39B-8903-37A0-0F9FD8ADC7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66388" y="4652351"/>
            <a:ext cx="914400" cy="914400"/>
          </a:xfrm>
          <a:prstGeom prst="rect">
            <a:avLst/>
          </a:prstGeom>
        </p:spPr>
      </p:pic>
      <p:pic>
        <p:nvPicPr>
          <p:cNvPr id="9" name="Grafik 8" descr="Katze Silhouette">
            <a:extLst>
              <a:ext uri="{FF2B5EF4-FFF2-40B4-BE49-F238E27FC236}">
                <a16:creationId xmlns:a16="http://schemas.microsoft.com/office/drawing/2014/main" id="{36D251DE-DF9E-BF82-F13C-1C8E07FB3E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24422" y="3225559"/>
            <a:ext cx="914400" cy="914400"/>
          </a:xfrm>
          <a:prstGeom prst="rect">
            <a:avLst/>
          </a:prstGeom>
        </p:spPr>
      </p:pic>
      <p:pic>
        <p:nvPicPr>
          <p:cNvPr id="10" name="Grafik 9" descr="Kätzchen mit einfarbiger Füllung">
            <a:extLst>
              <a:ext uri="{FF2B5EF4-FFF2-40B4-BE49-F238E27FC236}">
                <a16:creationId xmlns:a16="http://schemas.microsoft.com/office/drawing/2014/main" id="{D79455C3-04FD-6B56-1FA4-46341F56C57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34652" y="4659414"/>
            <a:ext cx="914400" cy="914400"/>
          </a:xfrm>
          <a:prstGeom prst="rect">
            <a:avLst/>
          </a:prstGeom>
        </p:spPr>
      </p:pic>
      <p:pic>
        <p:nvPicPr>
          <p:cNvPr id="11" name="Grafik 10" descr="Kätzchen mit einfarbiger Füllung">
            <a:extLst>
              <a:ext uri="{FF2B5EF4-FFF2-40B4-BE49-F238E27FC236}">
                <a16:creationId xmlns:a16="http://schemas.microsoft.com/office/drawing/2014/main" id="{9D3E1733-EAA7-6EB3-2A72-F5CB0A3678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95983" y="5392340"/>
            <a:ext cx="731736" cy="731736"/>
          </a:xfrm>
          <a:prstGeom prst="rect">
            <a:avLst/>
          </a:prstGeom>
        </p:spPr>
      </p:pic>
      <p:pic>
        <p:nvPicPr>
          <p:cNvPr id="12" name="Grafik 11" descr="Welpe Silhouette">
            <a:extLst>
              <a:ext uri="{FF2B5EF4-FFF2-40B4-BE49-F238E27FC236}">
                <a16:creationId xmlns:a16="http://schemas.microsoft.com/office/drawing/2014/main" id="{1A56DCED-CEBA-2E5E-84ED-8C8E5CBB2B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85909" y="3320775"/>
            <a:ext cx="601303" cy="601303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F5224CD-A41F-CF12-379D-24C0FC7A2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1116" y="3944415"/>
            <a:ext cx="607200" cy="60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7549FC5-38D5-9358-E630-5B94AF19381F}"/>
                  </a:ext>
                </a:extLst>
              </p:cNvPr>
              <p:cNvSpPr txBox="1"/>
              <p:nvPr/>
            </p:nvSpPr>
            <p:spPr>
              <a:xfrm>
                <a:off x="6096000" y="3490165"/>
                <a:ext cx="4937442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b="0" dirty="0"/>
                  <a:t>Probality </a:t>
                </a:r>
                <a:r>
                  <a:rPr lang="de-DE" sz="2000" b="0" dirty="0" err="1"/>
                  <a:t>for</a:t>
                </a:r>
                <a:r>
                  <a:rPr lang="de-DE" sz="2000" b="0" dirty="0"/>
                  <a:t> </a:t>
                </a:r>
                <a:r>
                  <a:rPr lang="de-DE" sz="2000" b="0" dirty="0" err="1"/>
                  <a:t>being</a:t>
                </a:r>
                <a:r>
                  <a:rPr lang="de-DE" sz="2000" b="0" dirty="0"/>
                  <a:t> a </a:t>
                </a:r>
                <a:r>
                  <a:rPr lang="de-DE" sz="2000" b="0" dirty="0" err="1"/>
                  <a:t>cat</a:t>
                </a:r>
                <a:r>
                  <a:rPr lang="de-DE" sz="2000" b="0" dirty="0"/>
                  <a:t> </a:t>
                </a:r>
                <a:r>
                  <a:rPr lang="de-DE" sz="2000" b="1" dirty="0"/>
                  <a:t>and</a:t>
                </a:r>
                <a:r>
                  <a:rPr lang="de-DE" sz="2000" b="0" dirty="0"/>
                  <a:t> </a:t>
                </a:r>
                <a:r>
                  <a:rPr lang="de-DE" sz="2000" b="0" dirty="0" err="1"/>
                  <a:t>having</a:t>
                </a:r>
                <a:r>
                  <a:rPr lang="de-DE" sz="2000" b="0" dirty="0"/>
                  <a:t> </a:t>
                </a:r>
                <a:r>
                  <a:rPr lang="de-DE" sz="2000" b="0" dirty="0" err="1"/>
                  <a:t>white</a:t>
                </a:r>
                <a:r>
                  <a:rPr lang="de-DE" sz="2000" b="0" dirty="0"/>
                  <a:t> fur: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de-DE" sz="2000" b="0" dirty="0"/>
              </a:p>
              <a:p>
                <a:endParaRPr lang="de-DE" sz="2000" dirty="0"/>
              </a:p>
              <a:p>
                <a:r>
                  <a:rPr lang="de-DE" sz="2000" dirty="0" err="1"/>
                  <a:t>Probalitlity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for</a:t>
                </a:r>
                <a:r>
                  <a:rPr lang="de-DE" sz="2000" dirty="0"/>
                  <a:t> a </a:t>
                </a:r>
                <a:r>
                  <a:rPr lang="de-DE" sz="2000" dirty="0" err="1"/>
                  <a:t>cat</a:t>
                </a:r>
                <a:r>
                  <a:rPr lang="de-DE" sz="2000" dirty="0"/>
                  <a:t> </a:t>
                </a:r>
                <a:r>
                  <a:rPr lang="de-DE" sz="2000" b="1" dirty="0" err="1"/>
                  <a:t>to</a:t>
                </a:r>
                <a:r>
                  <a:rPr lang="de-DE" sz="2000" dirty="0"/>
                  <a:t> </a:t>
                </a:r>
                <a:r>
                  <a:rPr lang="de-DE" sz="2000" b="1" dirty="0" err="1"/>
                  <a:t>have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white</a:t>
                </a:r>
                <a:r>
                  <a:rPr lang="de-DE" sz="2000" dirty="0"/>
                  <a:t> fur: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2000" dirty="0"/>
              </a:p>
              <a:p>
                <a:endParaRPr lang="de-DE" sz="2000" dirty="0"/>
              </a:p>
              <a:p>
                <a:r>
                  <a:rPr lang="de-DE" sz="2000" dirty="0" err="1"/>
                  <a:t>Probality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for</a:t>
                </a:r>
                <a:r>
                  <a:rPr lang="de-DE" sz="2000" dirty="0"/>
                  <a:t> a </a:t>
                </a:r>
                <a:r>
                  <a:rPr lang="de-DE" sz="2000" dirty="0" err="1"/>
                  <a:t>white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fured</a:t>
                </a:r>
                <a:r>
                  <a:rPr lang="de-DE" sz="2000" dirty="0"/>
                  <a:t> </a:t>
                </a:r>
                <a:r>
                  <a:rPr lang="de-DE" sz="2000" dirty="0" err="1"/>
                  <a:t>animal</a:t>
                </a:r>
                <a:r>
                  <a:rPr lang="de-DE" sz="2000" dirty="0"/>
                  <a:t> </a:t>
                </a:r>
                <a:r>
                  <a:rPr lang="de-DE" sz="2000" b="1" dirty="0" err="1"/>
                  <a:t>to</a:t>
                </a:r>
                <a:r>
                  <a:rPr lang="de-DE" sz="2000" b="1" dirty="0"/>
                  <a:t> </a:t>
                </a:r>
                <a:r>
                  <a:rPr lang="de-DE" sz="2000" b="1" dirty="0" err="1"/>
                  <a:t>be</a:t>
                </a:r>
                <a:r>
                  <a:rPr lang="de-DE" sz="2000" dirty="0"/>
                  <a:t> a </a:t>
                </a:r>
                <a:r>
                  <a:rPr lang="de-DE" sz="2000" dirty="0" err="1"/>
                  <a:t>cat</a:t>
                </a:r>
                <a:r>
                  <a:rPr lang="de-DE" sz="20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7549FC5-38D5-9358-E630-5B94AF193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90165"/>
                <a:ext cx="4937442" cy="2554545"/>
              </a:xfrm>
              <a:prstGeom prst="rect">
                <a:avLst/>
              </a:prstGeom>
              <a:blipFill>
                <a:blip r:embed="rId20"/>
                <a:stretch>
                  <a:fillRect l="-1235" t="-1432" r="-3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949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propabilities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D52293-4690-CA29-BE8F-56F3CC3C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8928" cy="1948700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Although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overwhelmingly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probalities</a:t>
            </a:r>
            <a:r>
              <a:rPr lang="de-DE" dirty="0"/>
              <a:t>, </a:t>
            </a:r>
            <a:r>
              <a:rPr lang="de-DE" dirty="0" err="1"/>
              <a:t>things</a:t>
            </a:r>
            <a:r>
              <a:rPr lang="de-DE" dirty="0"/>
              <a:t> </a:t>
            </a:r>
            <a:r>
              <a:rPr lang="de-DE" dirty="0" err="1"/>
              <a:t>aren‘t</a:t>
            </a:r>
            <a:r>
              <a:rPr lang="de-DE" dirty="0"/>
              <a:t> so </a:t>
            </a:r>
            <a:r>
              <a:rPr lang="de-DE" dirty="0" err="1"/>
              <a:t>complicated</a:t>
            </a:r>
            <a:r>
              <a:rPr lang="de-DE" dirty="0"/>
              <a:t>.</a:t>
            </a:r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</a:t>
            </a:r>
            <a:r>
              <a:rPr lang="de-DE" dirty="0" err="1"/>
              <a:t>connections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probalitities</a:t>
            </a:r>
            <a:r>
              <a:rPr lang="de-DE" dirty="0"/>
              <a:t>. 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2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4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8"/>
                <a:stretch>
                  <a:fillRect l="-2353" r="-4118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9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0"/>
                <a:stretch>
                  <a:fillRect l="-1754" t="-781" r="-2632" b="-31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2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3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4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6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0"/>
                <a:stretch>
                  <a:fillRect l="-2198" r="-3846" b="-2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2"/>
                <a:stretch>
                  <a:fillRect l="-1905" r="-3333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3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4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5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650853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650853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932572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Complimentary</a:t>
            </a:r>
            <a:r>
              <a:rPr lang="de-DE" dirty="0"/>
              <a:t> </a:t>
            </a:r>
            <a:r>
              <a:rPr lang="de-DE" dirty="0" err="1"/>
              <a:t>rule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4706" t="-3922" r="-6471" b="-78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6548" t="-2727" r="-4762" b="-8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3947" t="-3906" r="-4386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4425" t="-3008" r="-3982" b="-67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2"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3704" t="-16129" r="-15278" b="-64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2"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5366" t="-1613" r="-20976" b="-72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4396" t="-4673" r="-6044" b="-74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6145" t="-3478" r="-5028" b="-78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4286" t="-2479" r="-5238" b="-66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4"/>
                <a:stretch>
                  <a:fillRect l="-4762" t="-1575" r="-3810" b="-70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3791" t="-2479" r="-4739" b="-66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5263" t="-1587" r="-3828" b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364210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effectLst>
                                        <a:glow rad="63500">
                                          <a:schemeClr val="accent2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effectLst>
                                        <a:glow rad="63500">
                                          <a:schemeClr val="accent2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2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2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364210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C650ED1-1D09-20D3-CD3E-E3DB6DDD4333}"/>
              </a:ext>
            </a:extLst>
          </p:cNvPr>
          <p:cNvCxnSpPr/>
          <p:nvPr/>
        </p:nvCxnSpPr>
        <p:spPr>
          <a:xfrm>
            <a:off x="8564880" y="1569720"/>
            <a:ext cx="0" cy="426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06433BA0-FF78-93C6-31FB-095B5E2B64D3}"/>
              </a:ext>
            </a:extLst>
          </p:cNvPr>
          <p:cNvCxnSpPr/>
          <p:nvPr/>
        </p:nvCxnSpPr>
        <p:spPr>
          <a:xfrm>
            <a:off x="10355580" y="739934"/>
            <a:ext cx="0" cy="426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15AE7AB-1039-AF68-CD60-33C2C6C9F17F}"/>
              </a:ext>
            </a:extLst>
          </p:cNvPr>
          <p:cNvCxnSpPr/>
          <p:nvPr/>
        </p:nvCxnSpPr>
        <p:spPr>
          <a:xfrm>
            <a:off x="10355580" y="2318283"/>
            <a:ext cx="0" cy="426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0870504-5EF4-CA0A-88D4-9B1B6631EF43}"/>
              </a:ext>
            </a:extLst>
          </p:cNvPr>
          <p:cNvCxnSpPr/>
          <p:nvPr/>
        </p:nvCxnSpPr>
        <p:spPr>
          <a:xfrm>
            <a:off x="8564880" y="5013531"/>
            <a:ext cx="0" cy="426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2E362E1-F54B-515D-D6F7-29DDAE197A77}"/>
              </a:ext>
            </a:extLst>
          </p:cNvPr>
          <p:cNvCxnSpPr/>
          <p:nvPr/>
        </p:nvCxnSpPr>
        <p:spPr>
          <a:xfrm>
            <a:off x="10355580" y="4183745"/>
            <a:ext cx="0" cy="426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69AEB4D-BF4D-12C7-E174-C4AC20C36F9C}"/>
              </a:ext>
            </a:extLst>
          </p:cNvPr>
          <p:cNvCxnSpPr/>
          <p:nvPr/>
        </p:nvCxnSpPr>
        <p:spPr>
          <a:xfrm>
            <a:off x="10355580" y="5762094"/>
            <a:ext cx="0" cy="426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7F83313-504A-5236-E0B3-AECA4138CB42}"/>
              </a:ext>
            </a:extLst>
          </p:cNvPr>
          <p:cNvCxnSpPr>
            <a:cxnSpLocks/>
          </p:cNvCxnSpPr>
          <p:nvPr/>
        </p:nvCxnSpPr>
        <p:spPr>
          <a:xfrm>
            <a:off x="6225540" y="4972448"/>
            <a:ext cx="0" cy="3093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E2BC4E70-30D0-965C-C986-0DEA3166FFD3}"/>
              </a:ext>
            </a:extLst>
          </p:cNvPr>
          <p:cNvCxnSpPr>
            <a:cxnSpLocks/>
          </p:cNvCxnSpPr>
          <p:nvPr/>
        </p:nvCxnSpPr>
        <p:spPr>
          <a:xfrm>
            <a:off x="3398520" y="6124179"/>
            <a:ext cx="3581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3769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 </a:t>
            </a:r>
            <a:r>
              <a:rPr lang="de-DE" dirty="0" err="1"/>
              <a:t>rule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2353" r="-4118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1754" t="-781" r="-2632" b="-31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2198" r="-3846" b="-2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1905" r="-3333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80732" y="4622206"/>
                <a:ext cx="122892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de-DE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e>
                        <m:r>
                          <a:rPr lang="de-DE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de-DE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de-DE" sz="1600" dirty="0">
                    <a:solidFill>
                      <a:schemeClr val="accent1"/>
                    </a:solidFill>
                  </a:rPr>
                  <a:t>8</a:t>
                </a: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80732" y="4622206"/>
                <a:ext cx="1228926" cy="246799"/>
              </a:xfrm>
              <a:prstGeom prst="rect">
                <a:avLst/>
              </a:prstGeom>
              <a:blipFill>
                <a:blip r:embed="rId24"/>
                <a:stretch>
                  <a:fillRect l="-5473" r="-9950" b="-211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959599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4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4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effectLst>
                                        <a:glow rad="63500">
                                          <a:schemeClr val="accent2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effectLst>
                                        <a:glow rad="63500">
                                          <a:schemeClr val="accent2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2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2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959599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E8527D-570A-888D-18C9-CFECAF2B8B4F}"/>
                  </a:ext>
                </a:extLst>
              </p:cNvPr>
              <p:cNvSpPr txBox="1"/>
              <p:nvPr/>
            </p:nvSpPr>
            <p:spPr>
              <a:xfrm>
                <a:off x="3434166" y="2842451"/>
                <a:ext cx="542257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Kunden, die Männer und zufrieden sind: 30%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de-DE" dirty="0"/>
                  <a:t>Kunden, die Frauen und zufrieden sind: 40%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de-DE" dirty="0"/>
                  <a:t>Kunden, die zufrieden sind: 70%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E8527D-570A-888D-18C9-CFECAF2B8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166" y="2842451"/>
                <a:ext cx="5422575" cy="923330"/>
              </a:xfrm>
              <a:prstGeom prst="rect">
                <a:avLst/>
              </a:prstGeom>
              <a:blipFill>
                <a:blip r:embed="rId28"/>
                <a:stretch>
                  <a:fillRect l="-899" t="-3289" b="-92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5818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 </a:t>
            </a:r>
            <a:r>
              <a:rPr lang="de-DE" dirty="0" err="1"/>
              <a:t>rule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2353" r="-4118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1754" t="-781" r="-2632" b="-31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2198" r="-3846" b="-2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1905" r="-3333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4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11996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4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4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2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2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11996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700757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rule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4706" t="-3922" r="-6471" b="-78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3947" t="-3906" r="-4386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4396" t="-4673" r="-6044" b="-74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4286" t="-2479" r="-5238" b="-66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4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1163357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1163357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Pfeil: nach links 14">
                <a:extLst>
                  <a:ext uri="{FF2B5EF4-FFF2-40B4-BE49-F238E27FC236}">
                    <a16:creationId xmlns:a16="http://schemas.microsoft.com/office/drawing/2014/main" id="{B39CBB8C-914F-69DF-9E27-95152EBD2567}"/>
                  </a:ext>
                </a:extLst>
              </p:cNvPr>
              <p:cNvSpPr/>
              <p:nvPr/>
            </p:nvSpPr>
            <p:spPr>
              <a:xfrm>
                <a:off x="3488074" y="4527967"/>
                <a:ext cx="4259507" cy="590078"/>
              </a:xfrm>
              <a:prstGeom prst="lef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=0.5⋅0.2=0.1=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5" name="Pfeil: nach links 14">
                <a:extLst>
                  <a:ext uri="{FF2B5EF4-FFF2-40B4-BE49-F238E27FC236}">
                    <a16:creationId xmlns:a16="http://schemas.microsoft.com/office/drawing/2014/main" id="{B39CBB8C-914F-69DF-9E27-95152EBD25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074" y="4527967"/>
                <a:ext cx="4259507" cy="590078"/>
              </a:xfrm>
              <a:prstGeom prst="leftArrow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Pfeil: nach links 18">
                <a:extLst>
                  <a:ext uri="{FF2B5EF4-FFF2-40B4-BE49-F238E27FC236}">
                    <a16:creationId xmlns:a16="http://schemas.microsoft.com/office/drawing/2014/main" id="{AE096A27-69C7-4D30-28B0-13B784D8397F}"/>
                  </a:ext>
                </a:extLst>
              </p:cNvPr>
              <p:cNvSpPr/>
              <p:nvPr/>
            </p:nvSpPr>
            <p:spPr>
              <a:xfrm rot="19811174">
                <a:off x="3138267" y="2985475"/>
                <a:ext cx="4259507" cy="590078"/>
              </a:xfrm>
              <a:prstGeom prst="lef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=0.4⋅0.25=0.1=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19" name="Pfeil: nach links 18">
                <a:extLst>
                  <a:ext uri="{FF2B5EF4-FFF2-40B4-BE49-F238E27FC236}">
                    <a16:creationId xmlns:a16="http://schemas.microsoft.com/office/drawing/2014/main" id="{AE096A27-69C7-4D30-28B0-13B784D83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11174">
                <a:off x="3138267" y="2985475"/>
                <a:ext cx="4259507" cy="590078"/>
              </a:xfrm>
              <a:prstGeom prst="leftArrow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4B0C2950-348C-FD28-0EFF-85E571505448}"/>
              </a:ext>
            </a:extLst>
          </p:cNvPr>
          <p:cNvGrpSpPr/>
          <p:nvPr/>
        </p:nvGrpSpPr>
        <p:grpSpPr>
          <a:xfrm>
            <a:off x="4925447" y="9444"/>
            <a:ext cx="3045818" cy="2320362"/>
            <a:chOff x="1334652" y="3032965"/>
            <a:chExt cx="4152560" cy="3284356"/>
          </a:xfrm>
        </p:grpSpPr>
        <p:pic>
          <p:nvPicPr>
            <p:cNvPr id="11" name="Grafik 10" descr="Hund mit einfarbiger Füllung">
              <a:extLst>
                <a:ext uri="{FF2B5EF4-FFF2-40B4-BE49-F238E27FC236}">
                  <a16:creationId xmlns:a16="http://schemas.microsoft.com/office/drawing/2014/main" id="{623FA912-84E8-F490-98EE-3D8833ED4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752640" y="4935140"/>
              <a:ext cx="914400" cy="914400"/>
            </a:xfrm>
            <a:prstGeom prst="rect">
              <a:avLst/>
            </a:prstGeom>
          </p:spPr>
        </p:pic>
        <p:pic>
          <p:nvPicPr>
            <p:cNvPr id="13" name="Grafik 12" descr="Hund Silhouette">
              <a:extLst>
                <a:ext uri="{FF2B5EF4-FFF2-40B4-BE49-F238E27FC236}">
                  <a16:creationId xmlns:a16="http://schemas.microsoft.com/office/drawing/2014/main" id="{484DEE61-D560-0A61-51E8-FB4E5B02A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804197" y="3032965"/>
              <a:ext cx="914400" cy="914400"/>
            </a:xfrm>
            <a:prstGeom prst="rect">
              <a:avLst/>
            </a:prstGeom>
          </p:spPr>
        </p:pic>
        <p:pic>
          <p:nvPicPr>
            <p:cNvPr id="21" name="Grafik 20" descr="Welpe mit einfarbiger Füllung">
              <a:extLst>
                <a:ext uri="{FF2B5EF4-FFF2-40B4-BE49-F238E27FC236}">
                  <a16:creationId xmlns:a16="http://schemas.microsoft.com/office/drawing/2014/main" id="{28B44DF6-150A-B71E-052C-DEF3CDAE8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227155" y="5402921"/>
              <a:ext cx="914400" cy="914400"/>
            </a:xfrm>
            <a:prstGeom prst="rect">
              <a:avLst/>
            </a:prstGeom>
          </p:spPr>
        </p:pic>
        <p:pic>
          <p:nvPicPr>
            <p:cNvPr id="25" name="Grafik 24" descr="Welpe 2 Silhouette">
              <a:extLst>
                <a:ext uri="{FF2B5EF4-FFF2-40B4-BE49-F238E27FC236}">
                  <a16:creationId xmlns:a16="http://schemas.microsoft.com/office/drawing/2014/main" id="{0DADCBC5-7960-69AF-5688-297C27863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4237951" y="3839566"/>
              <a:ext cx="819848" cy="819848"/>
            </a:xfrm>
            <a:prstGeom prst="rect">
              <a:avLst/>
            </a:prstGeom>
          </p:spPr>
        </p:pic>
        <p:pic>
          <p:nvPicPr>
            <p:cNvPr id="26" name="Grafik 25" descr="Katze mit einfarbiger Füllung">
              <a:extLst>
                <a:ext uri="{FF2B5EF4-FFF2-40B4-BE49-F238E27FC236}">
                  <a16:creationId xmlns:a16="http://schemas.microsoft.com/office/drawing/2014/main" id="{D4023BB3-1BCC-B338-2060-E19FD8D76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2066388" y="4652351"/>
              <a:ext cx="914400" cy="914400"/>
            </a:xfrm>
            <a:prstGeom prst="rect">
              <a:avLst/>
            </a:prstGeom>
          </p:spPr>
        </p:pic>
        <p:pic>
          <p:nvPicPr>
            <p:cNvPr id="28" name="Grafik 27" descr="Katze Silhouette">
              <a:extLst>
                <a:ext uri="{FF2B5EF4-FFF2-40B4-BE49-F238E27FC236}">
                  <a16:creationId xmlns:a16="http://schemas.microsoft.com/office/drawing/2014/main" id="{73E29CFF-7392-0971-0952-B973F7BDC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724422" y="3225559"/>
              <a:ext cx="914400" cy="914400"/>
            </a:xfrm>
            <a:prstGeom prst="rect">
              <a:avLst/>
            </a:prstGeom>
          </p:spPr>
        </p:pic>
        <p:pic>
          <p:nvPicPr>
            <p:cNvPr id="29" name="Grafik 28" descr="Kätzchen mit einfarbiger Füllung">
              <a:extLst>
                <a:ext uri="{FF2B5EF4-FFF2-40B4-BE49-F238E27FC236}">
                  <a16:creationId xmlns:a16="http://schemas.microsoft.com/office/drawing/2014/main" id="{8A4885AB-D008-55FA-B172-0E00F8F73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334652" y="4659414"/>
              <a:ext cx="914400" cy="914400"/>
            </a:xfrm>
            <a:prstGeom prst="rect">
              <a:avLst/>
            </a:prstGeom>
          </p:spPr>
        </p:pic>
        <p:pic>
          <p:nvPicPr>
            <p:cNvPr id="53" name="Grafik 52" descr="Kätzchen mit einfarbiger Füllung">
              <a:extLst>
                <a:ext uri="{FF2B5EF4-FFF2-40B4-BE49-F238E27FC236}">
                  <a16:creationId xmlns:a16="http://schemas.microsoft.com/office/drawing/2014/main" id="{0A69BCF6-C509-4984-0BAF-95840B451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695983" y="5392340"/>
              <a:ext cx="731736" cy="731736"/>
            </a:xfrm>
            <a:prstGeom prst="rect">
              <a:avLst/>
            </a:prstGeom>
          </p:spPr>
        </p:pic>
        <p:pic>
          <p:nvPicPr>
            <p:cNvPr id="54" name="Grafik 53" descr="Welpe Silhouette">
              <a:extLst>
                <a:ext uri="{FF2B5EF4-FFF2-40B4-BE49-F238E27FC236}">
                  <a16:creationId xmlns:a16="http://schemas.microsoft.com/office/drawing/2014/main" id="{92486A4C-1000-050C-F518-2D449AA9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4885909" y="3320775"/>
              <a:ext cx="601303" cy="601303"/>
            </a:xfrm>
            <a:prstGeom prst="rect">
              <a:avLst/>
            </a:prstGeom>
          </p:spPr>
        </p:pic>
        <p:pic>
          <p:nvPicPr>
            <p:cNvPr id="55" name="Grafik 54" descr="Hund Silhouette">
              <a:extLst>
                <a:ext uri="{FF2B5EF4-FFF2-40B4-BE49-F238E27FC236}">
                  <a16:creationId xmlns:a16="http://schemas.microsoft.com/office/drawing/2014/main" id="{A5D4C321-A96C-E28B-D697-6817B0D11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601116" y="3944415"/>
              <a:ext cx="607200" cy="607200"/>
            </a:xfrm>
            <a:prstGeom prst="rect">
              <a:avLst/>
            </a:prstGeom>
          </p:spPr>
        </p:pic>
      </p:grpSp>
      <p:sp>
        <p:nvSpPr>
          <p:cNvPr id="57" name="Ellipse 56">
            <a:extLst>
              <a:ext uri="{FF2B5EF4-FFF2-40B4-BE49-F238E27FC236}">
                <a16:creationId xmlns:a16="http://schemas.microsoft.com/office/drawing/2014/main" id="{B99A7CA1-3454-A253-3124-D9F707E8967F}"/>
              </a:ext>
            </a:extLst>
          </p:cNvPr>
          <p:cNvSpPr/>
          <p:nvPr/>
        </p:nvSpPr>
        <p:spPr>
          <a:xfrm>
            <a:off x="4816026" y="-91209"/>
            <a:ext cx="1511040" cy="265453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95CCD288-D8FE-BE77-09B0-66BAFE787361}"/>
              </a:ext>
            </a:extLst>
          </p:cNvPr>
          <p:cNvSpPr txBox="1"/>
          <p:nvPr/>
        </p:nvSpPr>
        <p:spPr>
          <a:xfrm>
            <a:off x="2304535" y="212779"/>
            <a:ext cx="156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 * 0.5 * 0.2</a:t>
            </a:r>
          </a:p>
          <a:p>
            <a:r>
              <a:rPr lang="de-DE" dirty="0"/>
              <a:t>10 * 0.4 *0.25 </a:t>
            </a: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28926C87-0DE5-0974-E78B-619721C38263}"/>
              </a:ext>
            </a:extLst>
          </p:cNvPr>
          <p:cNvSpPr/>
          <p:nvPr/>
        </p:nvSpPr>
        <p:spPr>
          <a:xfrm>
            <a:off x="5090179" y="98323"/>
            <a:ext cx="991203" cy="738852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4970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Bayes </a:t>
            </a:r>
            <a:r>
              <a:rPr lang="de-DE" dirty="0" err="1"/>
              <a:t>theorem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b="0" i="1" dirty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Cambria Math" panose="02040503050406030204" pitchFamily="18" charset="0"/>
                  </a:rPr>
                  <a:t>a/b=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de-DE" b="0" i="1"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  <a:blipFill>
                <a:blip r:embed="rId2"/>
                <a:stretch>
                  <a:fillRect l="-26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4706" t="-3922" r="-6471" b="-78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3947" t="-3906" r="-4386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4396" t="-4673" r="-6044" b="-74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4286" t="-2479" r="-5238" b="-66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4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370437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>
                              <a:effectLst/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370437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B81B135-6EB4-F32F-04A4-3E392E9B48EA}"/>
                  </a:ext>
                </a:extLst>
              </p:cNvPr>
              <p:cNvSpPr txBox="1"/>
              <p:nvPr/>
            </p:nvSpPr>
            <p:spPr>
              <a:xfrm>
                <a:off x="8083317" y="3315482"/>
                <a:ext cx="1564531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0.4⋅0.25</m:t>
                          </m:r>
                        </m:num>
                        <m:den>
                          <m:r>
                            <a:rPr lang="de-DE" b="0" i="1" smtClean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0.5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B81B135-6EB4-F32F-04A4-3E392E9B4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317" y="3315482"/>
                <a:ext cx="1564531" cy="526041"/>
              </a:xfrm>
              <a:prstGeom prst="rect">
                <a:avLst/>
              </a:prstGeom>
              <a:blipFill>
                <a:blip r:embed="rId28"/>
                <a:stretch>
                  <a:fillRect l="-1167" t="-4651" b="-81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6B4750D8-4868-60E1-AFEB-76C1298E1636}"/>
              </a:ext>
            </a:extLst>
          </p:cNvPr>
          <p:cNvSpPr/>
          <p:nvPr/>
        </p:nvSpPr>
        <p:spPr>
          <a:xfrm rot="503744">
            <a:off x="8364973" y="1390624"/>
            <a:ext cx="120551" cy="188191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unten 12">
            <a:extLst>
              <a:ext uri="{FF2B5EF4-FFF2-40B4-BE49-F238E27FC236}">
                <a16:creationId xmlns:a16="http://schemas.microsoft.com/office/drawing/2014/main" id="{C3D79DCD-63B3-95E7-3EB2-F1A60FE4D6C9}"/>
              </a:ext>
            </a:extLst>
          </p:cNvPr>
          <p:cNvSpPr/>
          <p:nvPr/>
        </p:nvSpPr>
        <p:spPr>
          <a:xfrm rot="1505640">
            <a:off x="9569252" y="563758"/>
            <a:ext cx="131393" cy="276266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4C6CDFF0-A95D-2427-A9FC-82A2F6E02934}"/>
              </a:ext>
            </a:extLst>
          </p:cNvPr>
          <p:cNvSpPr/>
          <p:nvPr/>
        </p:nvSpPr>
        <p:spPr>
          <a:xfrm rot="10800000">
            <a:off x="8543938" y="3895339"/>
            <a:ext cx="118757" cy="52563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C81E80E1-3CCF-592B-DEEF-005A2B8E1FA8}"/>
              </a:ext>
            </a:extLst>
          </p:cNvPr>
          <p:cNvSpPr/>
          <p:nvPr/>
        </p:nvSpPr>
        <p:spPr>
          <a:xfrm rot="17294625">
            <a:off x="9855459" y="3570381"/>
            <a:ext cx="109720" cy="2857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79235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Bayes </a:t>
            </a:r>
            <a:r>
              <a:rPr lang="de-DE" dirty="0" err="1"/>
              <a:t>theorem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acc>
                              <m:accPr>
                                <m:chr m:val="̅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dirty="0"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acc>
                              <m:accPr>
                                <m:chr m:val="̅"/>
                                <m:ctrlP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de-DE" dirty="0"/>
              </a:p>
              <a:p>
                <a:r>
                  <a:rPr lang="de-DE" dirty="0"/>
                  <a:t>6=3+3=2*3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  <a:blipFill>
                <a:blip r:embed="rId2"/>
                <a:stretch>
                  <a:fillRect l="-2248" b="-59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4706" t="-3922" r="-6471" b="-78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6548" t="-2727" r="-4762" b="-8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3947" t="-3906" r="-4386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3704" t="-16129" r="-15278" b="-64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2198" r="-3846" b="-2804"/>
                </a:stretch>
              </a:blipFill>
              <a:effec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4286" t="-2479" r="-5238" b="-66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4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>
                              <a:effectLst/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B81B135-6EB4-F32F-04A4-3E392E9B48EA}"/>
                  </a:ext>
                </a:extLst>
              </p:cNvPr>
              <p:cNvSpPr txBox="1"/>
              <p:nvPr/>
            </p:nvSpPr>
            <p:spPr>
              <a:xfrm>
                <a:off x="7126302" y="3239274"/>
                <a:ext cx="2656176" cy="539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0.4⋅0.25</m:t>
                          </m:r>
                        </m:num>
                        <m:den>
                          <m:r>
                            <a:rPr lang="de-DE" b="0" i="1" smtClean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0.4⋅0.25+0.6⋅0.</m:t>
                          </m:r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acc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B81B135-6EB4-F32F-04A4-3E392E9B4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302" y="3239274"/>
                <a:ext cx="2656176" cy="539571"/>
              </a:xfrm>
              <a:prstGeom prst="rect">
                <a:avLst/>
              </a:prstGeom>
              <a:blipFill>
                <a:blip r:embed="rId28"/>
                <a:stretch>
                  <a:fillRect l="-459" t="-3371" b="-67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C81E80E1-3CCF-592B-DEEF-005A2B8E1FA8}"/>
              </a:ext>
            </a:extLst>
          </p:cNvPr>
          <p:cNvSpPr/>
          <p:nvPr/>
        </p:nvSpPr>
        <p:spPr>
          <a:xfrm rot="18040190">
            <a:off x="9893714" y="3588664"/>
            <a:ext cx="109720" cy="2857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3367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F21A7-4AF9-8D52-7671-B8932C02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Pandas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665122-54F4-8EB7-E402-8C9C2DFE7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pandas</a:t>
            </a:r>
            <a:r>
              <a:rPr lang="de-DE" dirty="0"/>
              <a:t> ist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Framework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tabular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r>
              <a:rPr lang="de-DE" dirty="0"/>
              <a:t>Open Source.</a:t>
            </a:r>
          </a:p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imported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pd</a:t>
            </a:r>
            <a:r>
              <a:rPr lang="de-DE" dirty="0"/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1A7EF0-B356-B4D5-2B83-A4C803C4D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987" y="711868"/>
            <a:ext cx="1888962" cy="63207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7F11542-8ED9-35B7-3EAF-AB4753E3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912" y="2802175"/>
            <a:ext cx="2162175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08862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Bayes </a:t>
            </a:r>
            <a:r>
              <a:rPr lang="de-DE" dirty="0" err="1"/>
              <a:t>theorem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9579" y="1582426"/>
                <a:ext cx="6238928" cy="1948700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0.0001⋅0.9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0.0001⋅0.9+0.9999⋅0.2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=0.00448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9579" y="1582426"/>
                <a:ext cx="6238928" cy="19487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776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77695" cy="461665"/>
              </a:xfrm>
              <a:prstGeom prst="rect">
                <a:avLst/>
              </a:prstGeom>
              <a:blipFill>
                <a:blip r:embed="rId3"/>
                <a:stretch>
                  <a:fillRect r="-51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776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7769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443070" cy="461665"/>
              </a:xfrm>
              <a:prstGeom prst="rect">
                <a:avLst/>
              </a:prstGeom>
              <a:blipFill>
                <a:blip r:embed="rId5"/>
                <a:stretch>
                  <a:fillRect r="-27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443070" cy="461665"/>
              </a:xfrm>
              <a:prstGeom prst="rect">
                <a:avLst/>
              </a:prstGeom>
              <a:blipFill>
                <a:blip r:embed="rId6"/>
                <a:stretch>
                  <a:fillRect r="-27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44307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44307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443070" cy="461665"/>
              </a:xfrm>
              <a:prstGeom prst="rect">
                <a:avLst/>
              </a:prstGeom>
              <a:blipFill>
                <a:blip r:embed="rId9"/>
                <a:stretch>
                  <a:fillRect r="-41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44307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776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77695" cy="461665"/>
              </a:xfrm>
              <a:prstGeom prst="rect">
                <a:avLst/>
              </a:prstGeom>
              <a:blipFill>
                <a:blip r:embed="rId11"/>
                <a:stretch>
                  <a:fillRect r="-51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776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77695" cy="461665"/>
              </a:xfrm>
              <a:prstGeom prst="rect">
                <a:avLst/>
              </a:prstGeom>
              <a:blipFill>
                <a:blip r:embed="rId12"/>
                <a:stretch>
                  <a:fillRect r="-51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776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7769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776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7769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1274042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1274042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3DDFE2B-DC50-D28C-7A3F-055D9828862D}"/>
                  </a:ext>
                </a:extLst>
              </p:cNvPr>
              <p:cNvSpPr txBox="1"/>
              <p:nvPr/>
            </p:nvSpPr>
            <p:spPr>
              <a:xfrm rot="20310216">
                <a:off x="9216723" y="366617"/>
                <a:ext cx="1569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)=0.9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3DDFE2B-DC50-D28C-7A3F-055D98288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10216">
                <a:off x="9216723" y="366617"/>
                <a:ext cx="156972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615F698-D376-99EE-7662-384AB7260D3C}"/>
                  </a:ext>
                </a:extLst>
              </p:cNvPr>
              <p:cNvSpPr txBox="1"/>
              <p:nvPr/>
            </p:nvSpPr>
            <p:spPr>
              <a:xfrm rot="1486344">
                <a:off x="9266044" y="1134578"/>
                <a:ext cx="1569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)=0.1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615F698-D376-99EE-7662-384AB7260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6344">
                <a:off x="9266044" y="1134578"/>
                <a:ext cx="156972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A6C1684-8988-F5E7-7605-D0CE9170BAAB}"/>
                  </a:ext>
                </a:extLst>
              </p:cNvPr>
              <p:cNvSpPr txBox="1"/>
              <p:nvPr/>
            </p:nvSpPr>
            <p:spPr>
              <a:xfrm rot="1505177">
                <a:off x="9040956" y="2813223"/>
                <a:ext cx="1697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|</m:t>
                      </m:r>
                      <m:acc>
                        <m:accPr>
                          <m:chr m:val="̅"/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acc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)=0.9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A6C1684-8988-F5E7-7605-D0CE9170B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05177">
                <a:off x="9040956" y="2813223"/>
                <a:ext cx="169796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0EADBE0-9B3D-6902-CAB9-C56059962CB2}"/>
                  </a:ext>
                </a:extLst>
              </p:cNvPr>
              <p:cNvSpPr txBox="1"/>
              <p:nvPr/>
            </p:nvSpPr>
            <p:spPr>
              <a:xfrm rot="20338452">
                <a:off x="9409568" y="2101956"/>
                <a:ext cx="1569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|</m:t>
                      </m:r>
                      <m:acc>
                        <m:accPr>
                          <m:chr m:val="̅"/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acc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)=0.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0EADBE0-9B3D-6902-CAB9-C56059962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8452">
                <a:off x="9409568" y="2101956"/>
                <a:ext cx="156972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D8030DE-0A3A-D554-114E-B0F66E3A0C90}"/>
                  </a:ext>
                </a:extLst>
              </p:cNvPr>
              <p:cNvSpPr txBox="1"/>
              <p:nvPr/>
            </p:nvSpPr>
            <p:spPr>
              <a:xfrm rot="1557011">
                <a:off x="7458577" y="2145295"/>
                <a:ext cx="15523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=0,9999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D8030DE-0A3A-D554-114E-B0F66E3A0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57011">
                <a:off x="7458577" y="2145295"/>
                <a:ext cx="1552348" cy="276999"/>
              </a:xfrm>
              <a:prstGeom prst="rect">
                <a:avLst/>
              </a:prstGeom>
              <a:blipFill>
                <a:blip r:embed="rId20"/>
                <a:stretch>
                  <a:fillRect l="-3200" t="-654" r="-2400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3EC296FC-AA70-3D94-13D8-CBB273A427A8}"/>
                  </a:ext>
                </a:extLst>
              </p:cNvPr>
              <p:cNvSpPr txBox="1"/>
              <p:nvPr/>
            </p:nvSpPr>
            <p:spPr>
              <a:xfrm rot="20291799">
                <a:off x="7729276" y="1072066"/>
                <a:ext cx="15523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=0.0001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3EC296FC-AA70-3D94-13D8-CBB273A42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91799">
                <a:off x="7729276" y="1072066"/>
                <a:ext cx="1552348" cy="276999"/>
              </a:xfrm>
              <a:prstGeom prst="rect">
                <a:avLst/>
              </a:prstGeom>
              <a:blipFill>
                <a:blip r:embed="rId21"/>
                <a:stretch>
                  <a:fillRect l="-2362" t="-730" r="-3543" b="-43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1A5CCF6-88F9-C192-5A76-29D6C22FA852}"/>
                  </a:ext>
                </a:extLst>
              </p:cNvPr>
              <p:cNvSpPr txBox="1"/>
              <p:nvPr/>
            </p:nvSpPr>
            <p:spPr>
              <a:xfrm rot="20180660">
                <a:off x="9214756" y="3694901"/>
                <a:ext cx="18965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=0.00448</m:t>
                      </m:r>
                    </m:oMath>
                  </m:oMathPara>
                </a14:m>
                <a:endParaRPr lang="de-DE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1A5CCF6-88F9-C192-5A76-29D6C22FA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80660">
                <a:off x="9214756" y="3694901"/>
                <a:ext cx="1896545" cy="276999"/>
              </a:xfrm>
              <a:prstGeom prst="rect">
                <a:avLst/>
              </a:prstGeom>
              <a:blipFill>
                <a:blip r:embed="rId22"/>
                <a:stretch>
                  <a:fillRect l="-1645" t="-595" r="-2961" b="-29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DFD8F285-C7CE-AECA-9B4E-E0F985438083}"/>
                  </a:ext>
                </a:extLst>
              </p:cNvPr>
              <p:cNvSpPr txBox="1"/>
              <p:nvPr/>
            </p:nvSpPr>
            <p:spPr>
              <a:xfrm rot="20255810">
                <a:off x="7672423" y="4439763"/>
                <a:ext cx="16546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=0.20088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DFD8F285-C7CE-AECA-9B4E-E0F985438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5810">
                <a:off x="7672423" y="4439763"/>
                <a:ext cx="1654620" cy="276999"/>
              </a:xfrm>
              <a:prstGeom prst="rect">
                <a:avLst/>
              </a:prstGeom>
              <a:blipFill>
                <a:blip r:embed="rId23"/>
                <a:stretch>
                  <a:fillRect l="-2230" t="-685" r="-3346" b="-34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818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782BF0-44BB-BE15-1D72-A617ABA37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Naive Bayes </a:t>
            </a:r>
            <a:r>
              <a:rPr lang="de-DE" dirty="0" err="1"/>
              <a:t>classifier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132E3C1-30AC-796B-16F1-85CAE03EA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19800" cy="4351338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Let‘s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arrives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With</a:t>
                </a:r>
                <a:r>
                  <a:rPr lang="de-DE" dirty="0"/>
                  <a:t> Bayes </a:t>
                </a:r>
                <a:r>
                  <a:rPr lang="de-DE" dirty="0" err="1"/>
                  <a:t>thorem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propability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white</a:t>
                </a:r>
                <a:r>
                  <a:rPr lang="de-DE" dirty="0"/>
                  <a:t> fur: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0.4⋅0.25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132E3C1-30AC-796B-16F1-85CAE03E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19800" cy="4351338"/>
              </a:xfrm>
              <a:blipFill>
                <a:blip r:embed="rId2"/>
                <a:stretch>
                  <a:fillRect l="-1824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F5C8CE4C-76D7-547A-B384-082311ED3F6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F5D013A-7FA8-4B80-4B94-0EBF7371900F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0159E68-AE59-85FE-8F2D-520AC46D28E1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F7BFBFA-19D3-13AF-B65F-8EA6A0411754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67F7F7E-364A-1DA7-95C1-5B042DC8FBF9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A4E3C38-6E30-C3F4-39BA-846A37774762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B21622EC-7881-42C8-9A57-B86A4C81FD34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B21622EC-7881-42C8-9A57-B86A4C81F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8B46A8F8-8C76-2146-5B61-F8DE32E1C118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8B46A8F8-8C76-2146-5B61-F8DE32E1C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93CAED98-F336-6794-4525-D6828D8B3D68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93CAED98-F336-6794-4525-D6828D8B3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B1B17FD1-1993-2FF3-5168-B6A6AB24E1CB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B1B17FD1-1993-2FF3-5168-B6A6AB24E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7CC18578-2466-C81A-67F3-FE96C5B39882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7CC18578-2466-C81A-67F3-FE96C5B39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C45529C9-F415-A574-98EA-94EA07AEFEE2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C45529C9-F415-A574-98EA-94EA07AEF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185C0822-52AB-35EC-A3FF-E658E7FFEE0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185C0822-52AB-35EC-A3FF-E658E7FFE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2353" r="-4118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E8ACDE53-93AA-46E3-B19B-707E81B3C4A9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E8ACDE53-93AA-46E3-B19B-707E81B3C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BDD1C118-4655-DECE-BE27-625D5A950E6F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BDD1C118-4655-DECE-BE27-625D5A950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1754" t="-781" r="-2632" b="-31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9C40D393-6211-7EB9-7DE9-0A2E288FFE45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9C40D393-6211-7EB9-7DE9-0A2E288FF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4F4AE433-1613-A852-E015-6FBD981A2F2A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4F4AE433-1613-A852-E015-6FBD981A2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EC600DB5-F5F7-5F9C-A2E1-CECE2FE9226B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EC600DB5-F5F7-5F9C-A2E1-CECE2FE92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Ellipse 59">
            <a:extLst>
              <a:ext uri="{FF2B5EF4-FFF2-40B4-BE49-F238E27FC236}">
                <a16:creationId xmlns:a16="http://schemas.microsoft.com/office/drawing/2014/main" id="{362D950B-A8B1-F30D-F4C2-E688B10AAAC3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2E9248DB-2858-A7CC-9AC8-B10A329E1098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0C720914-3959-AD72-A6C7-E6818F0CB7C8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5EA354ED-3859-F2F1-9C4D-A8A678FA868D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74CF8752-1BCD-A6AB-3CDD-44A6714875B7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C271B075-E99F-8E2A-B5F9-C95B3B34653E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80451F00-76A6-7D52-8156-DC505B5C7C71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B74036E7-6154-8B71-47CC-5FF7CC4D34A2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B74036E7-6154-8B71-47CC-5FF7CC4D3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2140B277-D402-3CC0-A87E-503520AA9AE8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2140B277-D402-3CC0-A87E-503520AA9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032542F4-0C45-3650-3456-18D37111CEC7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032542F4-0C45-3650-3456-18D37111C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7A7878AE-83A9-AF95-189C-6FAC2A8AA703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7A7878AE-83A9-AF95-189C-6FAC2A8AA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8E9DB9ED-3A27-6A07-CE63-8685097C5D0D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8E9DB9ED-3A27-6A07-CE63-8685097C5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3F6F20CA-88B4-6EEC-F9F8-6784010603F4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3F6F20CA-88B4-6EEC-F9F8-678401060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C1B74E5C-3B2D-51A6-FE56-B211E25C6966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C1B74E5C-3B2D-51A6-FE56-B211E25C6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2198" r="-3846" b="-2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20CE1ED1-A068-6776-66B6-E58462CAE75D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20CE1ED1-A068-6776-66B6-E58462CAE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B7EF8525-B981-E730-7B70-090D02EED2BF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B7EF8525-B981-E730-7B70-090D02EED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1905" r="-3333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77686764-777C-E276-6637-7B43D34DD86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77686764-777C-E276-6637-7B43D34DD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4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83A619B9-18AB-325A-D8A4-A87CD26194D5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83A619B9-18AB-325A-D8A4-A87CD2619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9CDDFEAC-C9B8-C9B7-2D62-5A6CC0BD2201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9CDDFEAC-C9B8-C9B7-2D62-5A6CC0BD2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Ellipse 78">
            <a:extLst>
              <a:ext uri="{FF2B5EF4-FFF2-40B4-BE49-F238E27FC236}">
                <a16:creationId xmlns:a16="http://schemas.microsoft.com/office/drawing/2014/main" id="{4BA0472B-1BCD-5347-0AF9-D67C7023D69F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426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6419C-5CEF-ACEE-50B7-8B1FCEB4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35C826C-3F18-5A9E-ADC0-0DF476DE4E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2980" y="1909445"/>
                <a:ext cx="10515600" cy="4351338"/>
              </a:xfrm>
            </p:spPr>
            <p:txBody>
              <a:bodyPr/>
              <a:lstStyle/>
              <a:p>
                <a:r>
                  <a:rPr lang="de-DE" dirty="0"/>
                  <a:t>Two variables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independent</a:t>
                </a:r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35C826C-3F18-5A9E-ADC0-0DF476DE4E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2980" y="1909445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804CAD9D-C958-50AC-BB21-2E0A80CA7C27}"/>
                  </a:ext>
                </a:extLst>
              </p:cNvPr>
              <p:cNvSpPr txBox="1"/>
              <p:nvPr/>
            </p:nvSpPr>
            <p:spPr>
              <a:xfrm>
                <a:off x="5114468" y="2891801"/>
                <a:ext cx="4671728" cy="10743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𝑏𝑖𝑔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Being</a:t>
                </a:r>
                <a:r>
                  <a:rPr lang="de-DE" dirty="0"/>
                  <a:t>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change</a:t>
                </a:r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green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not.</a:t>
                </a:r>
              </a:p>
              <a:p>
                <a:r>
                  <a:rPr lang="de-DE" dirty="0"/>
                  <a:t>Color and Size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independent</a:t>
                </a:r>
                <a:r>
                  <a:rPr lang="de-DE" dirty="0"/>
                  <a:t>. </a:t>
                </a: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804CAD9D-C958-50AC-BB21-2E0A80CA7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468" y="2891801"/>
                <a:ext cx="4671728" cy="1074397"/>
              </a:xfrm>
              <a:prstGeom prst="rect">
                <a:avLst/>
              </a:prstGeom>
              <a:blipFill>
                <a:blip r:embed="rId3"/>
                <a:stretch>
                  <a:fillRect l="-3133" r="-2219" b="-12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E03B5A42-2C6E-F2F9-5A1D-377E2BAA54E0}"/>
                  </a:ext>
                </a:extLst>
              </p:cNvPr>
              <p:cNvSpPr txBox="1"/>
              <p:nvPr/>
            </p:nvSpPr>
            <p:spPr>
              <a:xfrm>
                <a:off x="5114468" y="4609241"/>
                <a:ext cx="4937632" cy="13513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𝑔𝑟𝑎𝑠𝑠h𝑜𝑝𝑝𝑒𝑟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higher</a:t>
                </a:r>
                <a:r>
                  <a:rPr lang="de-DE" dirty="0"/>
                  <a:t> </a:t>
                </a:r>
                <a:r>
                  <a:rPr lang="de-DE" dirty="0" err="1"/>
                  <a:t>propability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being</a:t>
                </a:r>
                <a:r>
                  <a:rPr lang="de-DE" dirty="0"/>
                  <a:t> </a:t>
                </a:r>
                <a:r>
                  <a:rPr lang="de-DE" dirty="0" err="1"/>
                  <a:t>green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a </a:t>
                </a:r>
                <a:r>
                  <a:rPr lang="de-DE" dirty="0" err="1"/>
                  <a:t>grasshopper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So </a:t>
                </a:r>
                <a:r>
                  <a:rPr lang="de-DE" dirty="0" err="1"/>
                  <a:t>color</a:t>
                </a:r>
                <a:r>
                  <a:rPr lang="de-DE" dirty="0"/>
                  <a:t> and </a:t>
                </a:r>
                <a:r>
                  <a:rPr lang="de-DE" dirty="0" err="1"/>
                  <a:t>species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dependent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E03B5A42-2C6E-F2F9-5A1D-377E2BAA5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468" y="4609241"/>
                <a:ext cx="4937632" cy="1351396"/>
              </a:xfrm>
              <a:prstGeom prst="rect">
                <a:avLst/>
              </a:prstGeom>
              <a:blipFill>
                <a:blip r:embed="rId4"/>
                <a:stretch>
                  <a:fillRect l="-2963" b="-99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 descr="Ameise mit einfarbiger Füllung">
            <a:extLst>
              <a:ext uri="{FF2B5EF4-FFF2-40B4-BE49-F238E27FC236}">
                <a16:creationId xmlns:a16="http://schemas.microsoft.com/office/drawing/2014/main" id="{77302749-B503-D3AB-5518-3D769EE92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1428" y="2812821"/>
            <a:ext cx="914400" cy="914400"/>
          </a:xfrm>
          <a:prstGeom prst="rect">
            <a:avLst/>
          </a:prstGeom>
        </p:spPr>
      </p:pic>
      <p:pic>
        <p:nvPicPr>
          <p:cNvPr id="8" name="Grafik 7" descr="Ameise mit einfarbiger Füllung">
            <a:extLst>
              <a:ext uri="{FF2B5EF4-FFF2-40B4-BE49-F238E27FC236}">
                <a16:creationId xmlns:a16="http://schemas.microsoft.com/office/drawing/2014/main" id="{ACFCA3CC-48B6-8B35-761C-CE583F7AB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1428" y="3608707"/>
            <a:ext cx="914400" cy="914400"/>
          </a:xfrm>
          <a:prstGeom prst="rect">
            <a:avLst/>
          </a:prstGeom>
        </p:spPr>
      </p:pic>
      <p:pic>
        <p:nvPicPr>
          <p:cNvPr id="10" name="Grafik 9" descr="Ameise mit einfarbiger Füllung">
            <a:extLst>
              <a:ext uri="{FF2B5EF4-FFF2-40B4-BE49-F238E27FC236}">
                <a16:creationId xmlns:a16="http://schemas.microsoft.com/office/drawing/2014/main" id="{4DA2D984-2232-A3A7-B67C-E29C9A0F3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0859" y="4584167"/>
            <a:ext cx="577129" cy="577129"/>
          </a:xfrm>
          <a:prstGeom prst="rect">
            <a:avLst/>
          </a:prstGeom>
        </p:spPr>
      </p:pic>
      <p:pic>
        <p:nvPicPr>
          <p:cNvPr id="12" name="Grafik 11" descr="Ameise mit einfarbiger Füllung">
            <a:extLst>
              <a:ext uri="{FF2B5EF4-FFF2-40B4-BE49-F238E27FC236}">
                <a16:creationId xmlns:a16="http://schemas.microsoft.com/office/drawing/2014/main" id="{39123BF6-FA96-EAF5-0668-46CF6B0C9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0859" y="5284939"/>
            <a:ext cx="577129" cy="577129"/>
          </a:xfrm>
          <a:prstGeom prst="rect">
            <a:avLst/>
          </a:prstGeom>
        </p:spPr>
      </p:pic>
      <p:pic>
        <p:nvPicPr>
          <p:cNvPr id="38" name="Grafik 37" descr="Ameise mit einfarbiger Füllung">
            <a:extLst>
              <a:ext uri="{FF2B5EF4-FFF2-40B4-BE49-F238E27FC236}">
                <a16:creationId xmlns:a16="http://schemas.microsoft.com/office/drawing/2014/main" id="{9A31F716-81D6-8B76-CA0C-629BD1012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484" y="2818597"/>
            <a:ext cx="914400" cy="914400"/>
          </a:xfrm>
          <a:prstGeom prst="rect">
            <a:avLst/>
          </a:prstGeom>
        </p:spPr>
      </p:pic>
      <p:pic>
        <p:nvPicPr>
          <p:cNvPr id="39" name="Grafik 38" descr="Ameise mit einfarbiger Füllung">
            <a:extLst>
              <a:ext uri="{FF2B5EF4-FFF2-40B4-BE49-F238E27FC236}">
                <a16:creationId xmlns:a16="http://schemas.microsoft.com/office/drawing/2014/main" id="{60398D02-D48C-5557-1244-52382E336C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484" y="3614483"/>
            <a:ext cx="914400" cy="914400"/>
          </a:xfrm>
          <a:prstGeom prst="rect">
            <a:avLst/>
          </a:prstGeom>
        </p:spPr>
      </p:pic>
      <p:pic>
        <p:nvPicPr>
          <p:cNvPr id="40" name="Grafik 39" descr="Ameise mit einfarbiger Füllung">
            <a:extLst>
              <a:ext uri="{FF2B5EF4-FFF2-40B4-BE49-F238E27FC236}">
                <a16:creationId xmlns:a16="http://schemas.microsoft.com/office/drawing/2014/main" id="{A5D716BB-4274-8C3C-FEBC-CB58078E2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9915" y="4589943"/>
            <a:ext cx="577129" cy="577129"/>
          </a:xfrm>
          <a:prstGeom prst="rect">
            <a:avLst/>
          </a:prstGeom>
        </p:spPr>
      </p:pic>
      <p:pic>
        <p:nvPicPr>
          <p:cNvPr id="41" name="Grafik 40" descr="Ameise mit einfarbiger Füllung">
            <a:extLst>
              <a:ext uri="{FF2B5EF4-FFF2-40B4-BE49-F238E27FC236}">
                <a16:creationId xmlns:a16="http://schemas.microsoft.com/office/drawing/2014/main" id="{90F2D5B5-4A03-612B-05E4-BDCBDF9D4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9915" y="5290715"/>
            <a:ext cx="577129" cy="577129"/>
          </a:xfrm>
          <a:prstGeom prst="rect">
            <a:avLst/>
          </a:prstGeom>
        </p:spPr>
      </p:pic>
      <p:pic>
        <p:nvPicPr>
          <p:cNvPr id="42" name="Grafik 41" descr="Heuschrecke mit einfarbiger Füllung">
            <a:extLst>
              <a:ext uri="{FF2B5EF4-FFF2-40B4-BE49-F238E27FC236}">
                <a16:creationId xmlns:a16="http://schemas.microsoft.com/office/drawing/2014/main" id="{D7CAB551-61D2-8E47-6E4E-B66CA6C51E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533" y="2845999"/>
            <a:ext cx="914400" cy="914400"/>
          </a:xfrm>
          <a:prstGeom prst="rect">
            <a:avLst/>
          </a:prstGeom>
        </p:spPr>
      </p:pic>
      <p:pic>
        <p:nvPicPr>
          <p:cNvPr id="43" name="Grafik 42" descr="Heuschrecke mit einfarbiger Füllung">
            <a:extLst>
              <a:ext uri="{FF2B5EF4-FFF2-40B4-BE49-F238E27FC236}">
                <a16:creationId xmlns:a16="http://schemas.microsoft.com/office/drawing/2014/main" id="{9A7B4E7F-3CAC-1A64-B142-D628467AE0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7768" y="3608707"/>
            <a:ext cx="914400" cy="914400"/>
          </a:xfrm>
          <a:prstGeom prst="rect">
            <a:avLst/>
          </a:prstGeom>
        </p:spPr>
      </p:pic>
      <p:pic>
        <p:nvPicPr>
          <p:cNvPr id="44" name="Grafik 43" descr="Heuschrecke mit einfarbiger Füllung">
            <a:extLst>
              <a:ext uri="{FF2B5EF4-FFF2-40B4-BE49-F238E27FC236}">
                <a16:creationId xmlns:a16="http://schemas.microsoft.com/office/drawing/2014/main" id="{FF1DB134-317E-875F-2F4A-0C5BE7621F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54217" y="4637019"/>
            <a:ext cx="482016" cy="482016"/>
          </a:xfrm>
          <a:prstGeom prst="rect">
            <a:avLst/>
          </a:prstGeom>
        </p:spPr>
      </p:pic>
      <p:pic>
        <p:nvPicPr>
          <p:cNvPr id="45" name="Grafik 44" descr="Heuschrecke mit einfarbiger Füllung">
            <a:extLst>
              <a:ext uri="{FF2B5EF4-FFF2-40B4-BE49-F238E27FC236}">
                <a16:creationId xmlns:a16="http://schemas.microsoft.com/office/drawing/2014/main" id="{C58FAA83-938C-4401-DF97-8476351077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3960" y="5337792"/>
            <a:ext cx="482016" cy="482016"/>
          </a:xfrm>
          <a:prstGeom prst="rect">
            <a:avLst/>
          </a:prstGeom>
        </p:spPr>
      </p:pic>
      <p:pic>
        <p:nvPicPr>
          <p:cNvPr id="46" name="Grafik 45" descr="Ameise mit einfarbiger Füllung">
            <a:extLst>
              <a:ext uri="{FF2B5EF4-FFF2-40B4-BE49-F238E27FC236}">
                <a16:creationId xmlns:a16="http://schemas.microsoft.com/office/drawing/2014/main" id="{4B234CA7-681E-9BE6-C99A-3FD2946DF6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25630" y="2818597"/>
            <a:ext cx="914400" cy="914400"/>
          </a:xfrm>
          <a:prstGeom prst="rect">
            <a:avLst/>
          </a:prstGeom>
        </p:spPr>
      </p:pic>
      <p:pic>
        <p:nvPicPr>
          <p:cNvPr id="47" name="Grafik 46" descr="Ameise mit einfarbiger Füllung">
            <a:extLst>
              <a:ext uri="{FF2B5EF4-FFF2-40B4-BE49-F238E27FC236}">
                <a16:creationId xmlns:a16="http://schemas.microsoft.com/office/drawing/2014/main" id="{FDAB9FED-8305-568A-D8EA-7FCE5D261D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25630" y="3614483"/>
            <a:ext cx="914400" cy="914400"/>
          </a:xfrm>
          <a:prstGeom prst="rect">
            <a:avLst/>
          </a:prstGeom>
        </p:spPr>
      </p:pic>
      <p:pic>
        <p:nvPicPr>
          <p:cNvPr id="48" name="Grafik 47" descr="Ameise mit einfarbiger Füllung">
            <a:extLst>
              <a:ext uri="{FF2B5EF4-FFF2-40B4-BE49-F238E27FC236}">
                <a16:creationId xmlns:a16="http://schemas.microsoft.com/office/drawing/2014/main" id="{57A3EEA3-EA64-2514-4FB3-12B9247EEC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15061" y="4589943"/>
            <a:ext cx="577129" cy="577129"/>
          </a:xfrm>
          <a:prstGeom prst="rect">
            <a:avLst/>
          </a:prstGeom>
        </p:spPr>
      </p:pic>
      <p:pic>
        <p:nvPicPr>
          <p:cNvPr id="49" name="Grafik 48" descr="Ameise mit einfarbiger Füllung">
            <a:extLst>
              <a:ext uri="{FF2B5EF4-FFF2-40B4-BE49-F238E27FC236}">
                <a16:creationId xmlns:a16="http://schemas.microsoft.com/office/drawing/2014/main" id="{FB459A73-A8D1-5D14-CB52-6E724C82B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5061" y="5290715"/>
            <a:ext cx="577129" cy="577129"/>
          </a:xfrm>
          <a:prstGeom prst="rect">
            <a:avLst/>
          </a:prstGeom>
        </p:spPr>
      </p:pic>
      <p:sp>
        <p:nvSpPr>
          <p:cNvPr id="50" name="Geschweifte Klammer rechts 49">
            <a:extLst>
              <a:ext uri="{FF2B5EF4-FFF2-40B4-BE49-F238E27FC236}">
                <a16:creationId xmlns:a16="http://schemas.microsoft.com/office/drawing/2014/main" id="{7F6BACFF-F055-A146-2A1D-E904F5EFAC4E}"/>
              </a:ext>
            </a:extLst>
          </p:cNvPr>
          <p:cNvSpPr/>
          <p:nvPr/>
        </p:nvSpPr>
        <p:spPr>
          <a:xfrm rot="5400000">
            <a:off x="3629664" y="5384640"/>
            <a:ext cx="276643" cy="1358115"/>
          </a:xfrm>
          <a:prstGeom prst="rightBrace">
            <a:avLst>
              <a:gd name="adj1" fmla="val 3228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4A6C97B-2FB2-D01F-DBA4-0921C0A73F51}"/>
              </a:ext>
            </a:extLst>
          </p:cNvPr>
          <p:cNvSpPr txBox="1"/>
          <p:nvPr/>
        </p:nvSpPr>
        <p:spPr>
          <a:xfrm>
            <a:off x="3220207" y="6134087"/>
            <a:ext cx="109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Found</a:t>
            </a:r>
            <a:r>
              <a:rPr lang="de-DE" dirty="0"/>
              <a:t> in</a:t>
            </a:r>
          </a:p>
          <a:p>
            <a:pPr algn="ctr"/>
            <a:r>
              <a:rPr lang="de-DE" dirty="0"/>
              <a:t>Frontyard</a:t>
            </a:r>
          </a:p>
        </p:txBody>
      </p:sp>
      <p:sp>
        <p:nvSpPr>
          <p:cNvPr id="52" name="Geschweifte Klammer rechts 51">
            <a:extLst>
              <a:ext uri="{FF2B5EF4-FFF2-40B4-BE49-F238E27FC236}">
                <a16:creationId xmlns:a16="http://schemas.microsoft.com/office/drawing/2014/main" id="{4DB022C0-59FC-3E28-A9E4-A5578A820829}"/>
              </a:ext>
            </a:extLst>
          </p:cNvPr>
          <p:cNvSpPr/>
          <p:nvPr/>
        </p:nvSpPr>
        <p:spPr>
          <a:xfrm rot="5400000">
            <a:off x="1937836" y="5359507"/>
            <a:ext cx="276643" cy="1358115"/>
          </a:xfrm>
          <a:prstGeom prst="rightBrace">
            <a:avLst>
              <a:gd name="adj1" fmla="val 3228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BD4EAFE7-37E1-E50A-A9C8-8AFA2D9E278C}"/>
              </a:ext>
            </a:extLst>
          </p:cNvPr>
          <p:cNvSpPr txBox="1"/>
          <p:nvPr/>
        </p:nvSpPr>
        <p:spPr>
          <a:xfrm>
            <a:off x="1559926" y="6108954"/>
            <a:ext cx="1032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Found</a:t>
            </a:r>
            <a:r>
              <a:rPr lang="de-DE" dirty="0"/>
              <a:t> in</a:t>
            </a:r>
          </a:p>
          <a:p>
            <a:pPr algn="ctr"/>
            <a:r>
              <a:rPr lang="de-DE" dirty="0" err="1"/>
              <a:t>Backyard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76297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039D12-4591-7B83-BF1A-849A336D3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Conditionally</a:t>
            </a:r>
            <a:r>
              <a:rPr lang="de-DE" dirty="0"/>
              <a:t> </a:t>
            </a:r>
            <a:r>
              <a:rPr lang="de-DE" dirty="0" err="1"/>
              <a:t>dependent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F182EEB-F01A-4F0C-C5ED-9AE2D2ECF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0218"/>
              </a:xfrm>
            </p:spPr>
            <p:txBody>
              <a:bodyPr/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Events.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b="1" dirty="0" err="1"/>
                  <a:t>conditionally</a:t>
                </a:r>
                <a:r>
                  <a:rPr lang="de-DE" dirty="0"/>
                  <a:t> </a:t>
                </a:r>
                <a:r>
                  <a:rPr lang="de-DE" dirty="0" err="1"/>
                  <a:t>independent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F182EEB-F01A-4F0C-C5ED-9AE2D2ECF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0218"/>
              </a:xfrm>
              <a:blipFill>
                <a:blip r:embed="rId2"/>
                <a:stretch>
                  <a:fillRect l="-1043" t="-9467" b="-5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DDC90AAD-43F2-BE2B-BE0E-FD3FABEE741E}"/>
                  </a:ext>
                </a:extLst>
              </p:cNvPr>
              <p:cNvSpPr txBox="1"/>
              <p:nvPr/>
            </p:nvSpPr>
            <p:spPr>
              <a:xfrm>
                <a:off x="5034954" y="2739773"/>
                <a:ext cx="6797673" cy="24257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seen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species</a:t>
                </a:r>
                <a:r>
                  <a:rPr lang="de-DE" dirty="0"/>
                  <a:t> and </a:t>
                </a:r>
                <a:r>
                  <a:rPr lang="de-DE" dirty="0" err="1"/>
                  <a:t>color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not </a:t>
                </a:r>
                <a:r>
                  <a:rPr lang="de-DE" dirty="0" err="1"/>
                  <a:t>independent</a:t>
                </a:r>
                <a:r>
                  <a:rPr lang="de-DE" dirty="0"/>
                  <a:t>. 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𝑔𝑟𝑎𝑠𝑠h𝑜𝑝𝑝𝑒𝑟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evaluate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same </a:t>
                </a:r>
                <a:r>
                  <a:rPr lang="de-DE" dirty="0" err="1"/>
                  <a:t>under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condition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bugs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Backyard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considered</a:t>
                </a:r>
                <a:r>
                  <a:rPr lang="de-DE" dirty="0"/>
                  <a:t>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𝑏𝑎𝑐𝑘𝑦𝑎𝑟𝑑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𝑔𝑟𝑎𝑠𝑠h𝑜𝑝𝑝𝑒𝑟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𝑏𝑎𝑐𝑘𝑦𝑎𝑟𝑑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So </a:t>
                </a:r>
                <a:r>
                  <a:rPr lang="de-DE" dirty="0" err="1"/>
                  <a:t>species</a:t>
                </a:r>
                <a:r>
                  <a:rPr lang="de-DE" dirty="0"/>
                  <a:t> and </a:t>
                </a:r>
                <a:r>
                  <a:rPr lang="de-DE" dirty="0" err="1"/>
                  <a:t>color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independent</a:t>
                </a:r>
                <a:r>
                  <a:rPr lang="de-DE" dirty="0"/>
                  <a:t> </a:t>
                </a:r>
                <a:r>
                  <a:rPr lang="de-DE" i="1" dirty="0" err="1"/>
                  <a:t>under</a:t>
                </a:r>
                <a:r>
                  <a:rPr lang="de-DE" i="1" dirty="0"/>
                  <a:t> </a:t>
                </a:r>
                <a:r>
                  <a:rPr lang="de-DE" i="1" dirty="0" err="1"/>
                  <a:t>the</a:t>
                </a:r>
                <a:r>
                  <a:rPr lang="de-DE" i="1" dirty="0"/>
                  <a:t> </a:t>
                </a:r>
                <a:r>
                  <a:rPr lang="de-DE" i="1" dirty="0" err="1"/>
                  <a:t>condition</a:t>
                </a:r>
                <a:r>
                  <a:rPr lang="de-DE" dirty="0"/>
                  <a:t> „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backyard</a:t>
                </a:r>
                <a:r>
                  <a:rPr lang="de-DE" dirty="0"/>
                  <a:t>“.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DDC90AAD-43F2-BE2B-BE0E-FD3FABEE7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954" y="2739773"/>
                <a:ext cx="6797673" cy="2425792"/>
              </a:xfrm>
              <a:prstGeom prst="rect">
                <a:avLst/>
              </a:prstGeom>
              <a:blipFill>
                <a:blip r:embed="rId3"/>
                <a:stretch>
                  <a:fillRect l="-2152" t="-3266" b="-50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 descr="Ameise mit einfarbiger Füllung">
            <a:extLst>
              <a:ext uri="{FF2B5EF4-FFF2-40B4-BE49-F238E27FC236}">
                <a16:creationId xmlns:a16="http://schemas.microsoft.com/office/drawing/2014/main" id="{ADEA5DD9-D095-4D1F-B318-283295C1A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1428" y="2812821"/>
            <a:ext cx="914400" cy="914400"/>
          </a:xfrm>
          <a:prstGeom prst="rect">
            <a:avLst/>
          </a:prstGeom>
        </p:spPr>
      </p:pic>
      <p:pic>
        <p:nvPicPr>
          <p:cNvPr id="7" name="Grafik 6" descr="Ameise mit einfarbiger Füllung">
            <a:extLst>
              <a:ext uri="{FF2B5EF4-FFF2-40B4-BE49-F238E27FC236}">
                <a16:creationId xmlns:a16="http://schemas.microsoft.com/office/drawing/2014/main" id="{1F1666D9-1A25-1338-A0E0-2347C34CF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1428" y="3608707"/>
            <a:ext cx="914400" cy="914400"/>
          </a:xfrm>
          <a:prstGeom prst="rect">
            <a:avLst/>
          </a:prstGeom>
        </p:spPr>
      </p:pic>
      <p:pic>
        <p:nvPicPr>
          <p:cNvPr id="8" name="Grafik 7" descr="Ameise mit einfarbiger Füllung">
            <a:extLst>
              <a:ext uri="{FF2B5EF4-FFF2-40B4-BE49-F238E27FC236}">
                <a16:creationId xmlns:a16="http://schemas.microsoft.com/office/drawing/2014/main" id="{6D70C87B-2859-E4E0-8DD5-4E1C6288D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0859" y="4584167"/>
            <a:ext cx="577129" cy="577129"/>
          </a:xfrm>
          <a:prstGeom prst="rect">
            <a:avLst/>
          </a:prstGeom>
        </p:spPr>
      </p:pic>
      <p:pic>
        <p:nvPicPr>
          <p:cNvPr id="9" name="Grafik 8" descr="Ameise mit einfarbiger Füllung">
            <a:extLst>
              <a:ext uri="{FF2B5EF4-FFF2-40B4-BE49-F238E27FC236}">
                <a16:creationId xmlns:a16="http://schemas.microsoft.com/office/drawing/2014/main" id="{8992E934-D8E0-19A6-B1DA-6CF94D5BF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0859" y="5284939"/>
            <a:ext cx="577129" cy="577129"/>
          </a:xfrm>
          <a:prstGeom prst="rect">
            <a:avLst/>
          </a:prstGeom>
        </p:spPr>
      </p:pic>
      <p:pic>
        <p:nvPicPr>
          <p:cNvPr id="10" name="Grafik 9" descr="Ameise mit einfarbiger Füllung">
            <a:extLst>
              <a:ext uri="{FF2B5EF4-FFF2-40B4-BE49-F238E27FC236}">
                <a16:creationId xmlns:a16="http://schemas.microsoft.com/office/drawing/2014/main" id="{CD52F65C-93DE-2813-BF68-C9DB0ED2F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0484" y="2818597"/>
            <a:ext cx="914400" cy="914400"/>
          </a:xfrm>
          <a:prstGeom prst="rect">
            <a:avLst/>
          </a:prstGeom>
        </p:spPr>
      </p:pic>
      <p:pic>
        <p:nvPicPr>
          <p:cNvPr id="11" name="Grafik 10" descr="Ameise mit einfarbiger Füllung">
            <a:extLst>
              <a:ext uri="{FF2B5EF4-FFF2-40B4-BE49-F238E27FC236}">
                <a16:creationId xmlns:a16="http://schemas.microsoft.com/office/drawing/2014/main" id="{8AA3E91C-7C26-E5F8-87A5-6DFE9A0DF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0484" y="3614483"/>
            <a:ext cx="914400" cy="914400"/>
          </a:xfrm>
          <a:prstGeom prst="rect">
            <a:avLst/>
          </a:prstGeom>
        </p:spPr>
      </p:pic>
      <p:pic>
        <p:nvPicPr>
          <p:cNvPr id="12" name="Grafik 11" descr="Ameise mit einfarbiger Füllung">
            <a:extLst>
              <a:ext uri="{FF2B5EF4-FFF2-40B4-BE49-F238E27FC236}">
                <a16:creationId xmlns:a16="http://schemas.microsoft.com/office/drawing/2014/main" id="{9C564952-6C9A-B9AB-58ED-A60FEAA7D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9915" y="4589943"/>
            <a:ext cx="577129" cy="577129"/>
          </a:xfrm>
          <a:prstGeom prst="rect">
            <a:avLst/>
          </a:prstGeom>
        </p:spPr>
      </p:pic>
      <p:pic>
        <p:nvPicPr>
          <p:cNvPr id="13" name="Grafik 12" descr="Ameise mit einfarbiger Füllung">
            <a:extLst>
              <a:ext uri="{FF2B5EF4-FFF2-40B4-BE49-F238E27FC236}">
                <a16:creationId xmlns:a16="http://schemas.microsoft.com/office/drawing/2014/main" id="{CB5FA28E-DD61-CFBA-5F88-9E0117A9C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9915" y="5290715"/>
            <a:ext cx="577129" cy="577129"/>
          </a:xfrm>
          <a:prstGeom prst="rect">
            <a:avLst/>
          </a:prstGeom>
        </p:spPr>
      </p:pic>
      <p:pic>
        <p:nvPicPr>
          <p:cNvPr id="14" name="Grafik 13" descr="Heuschrecke mit einfarbiger Füllung">
            <a:extLst>
              <a:ext uri="{FF2B5EF4-FFF2-40B4-BE49-F238E27FC236}">
                <a16:creationId xmlns:a16="http://schemas.microsoft.com/office/drawing/2014/main" id="{73646D7F-B131-DCD7-E6C2-7610903882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33" y="2845999"/>
            <a:ext cx="914400" cy="914400"/>
          </a:xfrm>
          <a:prstGeom prst="rect">
            <a:avLst/>
          </a:prstGeom>
        </p:spPr>
      </p:pic>
      <p:pic>
        <p:nvPicPr>
          <p:cNvPr id="15" name="Grafik 14" descr="Heuschrecke mit einfarbiger Füllung">
            <a:extLst>
              <a:ext uri="{FF2B5EF4-FFF2-40B4-BE49-F238E27FC236}">
                <a16:creationId xmlns:a16="http://schemas.microsoft.com/office/drawing/2014/main" id="{DFB48E3F-4E1A-51A7-490A-ACA532B3E1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7768" y="3608707"/>
            <a:ext cx="914400" cy="914400"/>
          </a:xfrm>
          <a:prstGeom prst="rect">
            <a:avLst/>
          </a:prstGeom>
        </p:spPr>
      </p:pic>
      <p:pic>
        <p:nvPicPr>
          <p:cNvPr id="16" name="Grafik 15" descr="Heuschrecke mit einfarbiger Füllung">
            <a:extLst>
              <a:ext uri="{FF2B5EF4-FFF2-40B4-BE49-F238E27FC236}">
                <a16:creationId xmlns:a16="http://schemas.microsoft.com/office/drawing/2014/main" id="{75701AB5-4368-8490-6604-EEEDE23D69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54217" y="4637019"/>
            <a:ext cx="482016" cy="482016"/>
          </a:xfrm>
          <a:prstGeom prst="rect">
            <a:avLst/>
          </a:prstGeom>
        </p:spPr>
      </p:pic>
      <p:pic>
        <p:nvPicPr>
          <p:cNvPr id="17" name="Grafik 16" descr="Heuschrecke mit einfarbiger Füllung">
            <a:extLst>
              <a:ext uri="{FF2B5EF4-FFF2-40B4-BE49-F238E27FC236}">
                <a16:creationId xmlns:a16="http://schemas.microsoft.com/office/drawing/2014/main" id="{F0B67C3C-2AB0-469C-765D-A6C72B75F7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3960" y="5337792"/>
            <a:ext cx="482016" cy="482016"/>
          </a:xfrm>
          <a:prstGeom prst="rect">
            <a:avLst/>
          </a:prstGeom>
        </p:spPr>
      </p:pic>
      <p:pic>
        <p:nvPicPr>
          <p:cNvPr id="18" name="Grafik 17" descr="Ameise mit einfarbiger Füllung">
            <a:extLst>
              <a:ext uri="{FF2B5EF4-FFF2-40B4-BE49-F238E27FC236}">
                <a16:creationId xmlns:a16="http://schemas.microsoft.com/office/drawing/2014/main" id="{66A556AE-3915-CADE-683D-9FCA43BF2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5630" y="2818597"/>
            <a:ext cx="914400" cy="914400"/>
          </a:xfrm>
          <a:prstGeom prst="rect">
            <a:avLst/>
          </a:prstGeom>
        </p:spPr>
      </p:pic>
      <p:pic>
        <p:nvPicPr>
          <p:cNvPr id="19" name="Grafik 18" descr="Ameise mit einfarbiger Füllung">
            <a:extLst>
              <a:ext uri="{FF2B5EF4-FFF2-40B4-BE49-F238E27FC236}">
                <a16:creationId xmlns:a16="http://schemas.microsoft.com/office/drawing/2014/main" id="{FD578F2E-F910-5C88-3412-C7F4DAE947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25630" y="3614483"/>
            <a:ext cx="914400" cy="914400"/>
          </a:xfrm>
          <a:prstGeom prst="rect">
            <a:avLst/>
          </a:prstGeom>
        </p:spPr>
      </p:pic>
      <p:pic>
        <p:nvPicPr>
          <p:cNvPr id="20" name="Grafik 19" descr="Ameise mit einfarbiger Füllung">
            <a:extLst>
              <a:ext uri="{FF2B5EF4-FFF2-40B4-BE49-F238E27FC236}">
                <a16:creationId xmlns:a16="http://schemas.microsoft.com/office/drawing/2014/main" id="{920D4265-E28D-4A59-6EFA-1823EC2465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15061" y="4589943"/>
            <a:ext cx="577129" cy="577129"/>
          </a:xfrm>
          <a:prstGeom prst="rect">
            <a:avLst/>
          </a:prstGeom>
        </p:spPr>
      </p:pic>
      <p:pic>
        <p:nvPicPr>
          <p:cNvPr id="21" name="Grafik 20" descr="Ameise mit einfarbiger Füllung">
            <a:extLst>
              <a:ext uri="{FF2B5EF4-FFF2-40B4-BE49-F238E27FC236}">
                <a16:creationId xmlns:a16="http://schemas.microsoft.com/office/drawing/2014/main" id="{C1666B2B-CA5E-9744-87A6-4E5306170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5061" y="5290715"/>
            <a:ext cx="577129" cy="577129"/>
          </a:xfrm>
          <a:prstGeom prst="rect">
            <a:avLst/>
          </a:prstGeom>
        </p:spPr>
      </p:pic>
      <p:sp>
        <p:nvSpPr>
          <p:cNvPr id="22" name="Geschweifte Klammer rechts 21">
            <a:extLst>
              <a:ext uri="{FF2B5EF4-FFF2-40B4-BE49-F238E27FC236}">
                <a16:creationId xmlns:a16="http://schemas.microsoft.com/office/drawing/2014/main" id="{4923E5EC-4B7A-5500-9CF9-7500CCD31C52}"/>
              </a:ext>
            </a:extLst>
          </p:cNvPr>
          <p:cNvSpPr/>
          <p:nvPr/>
        </p:nvSpPr>
        <p:spPr>
          <a:xfrm rot="5400000">
            <a:off x="3629664" y="5384640"/>
            <a:ext cx="276643" cy="1358115"/>
          </a:xfrm>
          <a:prstGeom prst="rightBrace">
            <a:avLst>
              <a:gd name="adj1" fmla="val 3228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22F30FE-8782-D7A7-88D6-E01371E49A93}"/>
              </a:ext>
            </a:extLst>
          </p:cNvPr>
          <p:cNvSpPr txBox="1"/>
          <p:nvPr/>
        </p:nvSpPr>
        <p:spPr>
          <a:xfrm>
            <a:off x="3220207" y="6134087"/>
            <a:ext cx="109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Found</a:t>
            </a:r>
            <a:r>
              <a:rPr lang="de-DE" dirty="0"/>
              <a:t> in</a:t>
            </a:r>
          </a:p>
          <a:p>
            <a:pPr algn="ctr"/>
            <a:r>
              <a:rPr lang="de-DE" dirty="0"/>
              <a:t>Frontyard</a:t>
            </a:r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0D2875A2-6C50-DDFB-C1CB-D39118E45BCB}"/>
              </a:ext>
            </a:extLst>
          </p:cNvPr>
          <p:cNvSpPr/>
          <p:nvPr/>
        </p:nvSpPr>
        <p:spPr>
          <a:xfrm rot="5400000">
            <a:off x="1937836" y="5359507"/>
            <a:ext cx="276643" cy="1358115"/>
          </a:xfrm>
          <a:prstGeom prst="rightBrace">
            <a:avLst>
              <a:gd name="adj1" fmla="val 3228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CD91E42-27CC-14E4-32A5-FCEF159130B9}"/>
              </a:ext>
            </a:extLst>
          </p:cNvPr>
          <p:cNvSpPr txBox="1"/>
          <p:nvPr/>
        </p:nvSpPr>
        <p:spPr>
          <a:xfrm>
            <a:off x="1559926" y="6108954"/>
            <a:ext cx="1032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Found</a:t>
            </a:r>
            <a:r>
              <a:rPr lang="de-DE" dirty="0"/>
              <a:t> in</a:t>
            </a:r>
          </a:p>
          <a:p>
            <a:pPr algn="ctr"/>
            <a:r>
              <a:rPr lang="de-DE" dirty="0" err="1"/>
              <a:t>Backyard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EA765A50-A047-71E0-74C7-DE25DD89A4C5}"/>
                  </a:ext>
                </a:extLst>
              </p:cNvPr>
              <p:cNvSpPr txBox="1"/>
              <p:nvPr/>
            </p:nvSpPr>
            <p:spPr>
              <a:xfrm>
                <a:off x="5953320" y="5922225"/>
                <a:ext cx="43798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We </a:t>
                </a:r>
                <a:r>
                  <a:rPr lang="de-DE" dirty="0" err="1">
                    <a:solidFill>
                      <a:srgbClr val="FF0000"/>
                    </a:solidFill>
                  </a:rPr>
                  <a:t>often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write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instead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of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lang="de-DE" dirty="0">
                    <a:solidFill>
                      <a:srgbClr val="FF0000"/>
                    </a:solidFill>
                  </a:rPr>
                  <a:t>So </a:t>
                </a:r>
                <a:r>
                  <a:rPr lang="de-DE" dirty="0" err="1">
                    <a:solidFill>
                      <a:srgbClr val="FF0000"/>
                    </a:solidFill>
                  </a:rPr>
                  <a:t>you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might</a:t>
                </a:r>
                <a:r>
                  <a:rPr lang="de-DE" dirty="0">
                    <a:solidFill>
                      <a:srgbClr val="FF0000"/>
                    </a:solidFill>
                  </a:rPr>
                  <a:t> also </a:t>
                </a:r>
                <a:r>
                  <a:rPr lang="de-DE" dirty="0" err="1">
                    <a:solidFill>
                      <a:srgbClr val="FF0000"/>
                    </a:solidFill>
                  </a:rPr>
                  <a:t>see</a:t>
                </a:r>
                <a:r>
                  <a:rPr lang="de-DE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EA765A50-A047-71E0-74C7-DE25DD89A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320" y="5922225"/>
                <a:ext cx="4379853" cy="646331"/>
              </a:xfrm>
              <a:prstGeom prst="rect">
                <a:avLst/>
              </a:prstGeom>
              <a:blipFill>
                <a:blip r:embed="rId12"/>
                <a:stretch>
                  <a:fillRect l="-1253" t="-4673" r="-279" b="-1308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9107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F81383-2C0C-A3D4-F173-D707682A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 </a:t>
            </a:r>
            <a:r>
              <a:rPr lang="de-DE" dirty="0" err="1"/>
              <a:t>of</a:t>
            </a:r>
            <a:r>
              <a:rPr lang="de-DE" dirty="0"/>
              <a:t> Naive Bayes </a:t>
            </a:r>
            <a:r>
              <a:rPr lang="de-DE" dirty="0" err="1"/>
              <a:t>classifier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193E89C-BA92-5D9E-585B-242A3D4E0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consider</a:t>
                </a:r>
                <a:r>
                  <a:rPr lang="de-DE" dirty="0"/>
                  <a:t> all </a:t>
                </a:r>
                <a:r>
                  <a:rPr lang="de-DE" dirty="0" err="1"/>
                  <a:t>features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conditionally</a:t>
                </a:r>
                <a:r>
                  <a:rPr lang="de-DE" dirty="0"/>
                  <a:t> </a:t>
                </a:r>
                <a:r>
                  <a:rPr lang="de-DE" dirty="0" err="1"/>
                  <a:t>independent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other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So: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=…=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 and so on…</a:t>
                </a:r>
              </a:p>
              <a:p>
                <a:r>
                  <a:rPr lang="de-DE" dirty="0"/>
                  <a:t>This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normally</a:t>
                </a:r>
                <a:r>
                  <a:rPr lang="de-DE" dirty="0"/>
                  <a:t> not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case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real </a:t>
                </a:r>
                <a:r>
                  <a:rPr lang="de-DE" dirty="0" err="1"/>
                  <a:t>data</a:t>
                </a:r>
                <a:r>
                  <a:rPr lang="de-DE" dirty="0"/>
                  <a:t>, but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ignore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. This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why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classifier</a:t>
                </a:r>
                <a:r>
                  <a:rPr lang="de-DE" dirty="0"/>
                  <a:t> ist </a:t>
                </a:r>
                <a:r>
                  <a:rPr lang="de-DE" dirty="0" err="1"/>
                  <a:t>called</a:t>
                </a:r>
                <a:r>
                  <a:rPr lang="de-DE" dirty="0"/>
                  <a:t> „naive“.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use</a:t>
                </a:r>
                <a:r>
                  <a:rPr lang="de-DE" dirty="0"/>
                  <a:t> Bayes Theorem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a </a:t>
                </a:r>
                <a:r>
                  <a:rPr lang="de-DE" dirty="0" err="1"/>
                  <a:t>label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given</a:t>
                </a:r>
                <a:r>
                  <a:rPr lang="de-DE" dirty="0"/>
                  <a:t> </a:t>
                </a:r>
                <a:r>
                  <a:rPr lang="de-DE" dirty="0" err="1"/>
                  <a:t>features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𝐶𝑎𝑛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𝑦𝑜𝑢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𝑜𝑤𝑒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𝑠𝑜𝑚𝑒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𝑚𝑜𝑛𝑒𝑦</m:t>
                          </m:r>
                        </m:e>
                      </m:d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𝐶𝑎𝑛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𝑦𝑜𝑢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𝑜𝑤𝑒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𝑠𝑜𝑚𝑒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𝑚𝑜𝑛𝑒𝑦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193E89C-BA92-5D9E-585B-242A3D4E0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8003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8D33D9-9453-AD43-27F3-080CE9BB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 </a:t>
            </a:r>
            <a:r>
              <a:rPr lang="de-DE" dirty="0" err="1"/>
              <a:t>of</a:t>
            </a:r>
            <a:r>
              <a:rPr lang="de-DE" dirty="0"/>
              <a:t> naive Bayes </a:t>
            </a:r>
            <a:r>
              <a:rPr lang="de-DE" dirty="0" err="1"/>
              <a:t>classifier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A2A2A0F-D206-4DE8-7653-48AF317C97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But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?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chain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In </a:t>
                </a:r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case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will </a:t>
                </a:r>
                <a:r>
                  <a:rPr lang="de-DE" dirty="0" err="1"/>
                  <a:t>look</a:t>
                </a:r>
                <a:r>
                  <a:rPr lang="de-DE" dirty="0"/>
                  <a:t> like </a:t>
                </a:r>
                <a:r>
                  <a:rPr lang="de-DE" dirty="0" err="1"/>
                  <a:t>this</a:t>
                </a:r>
                <a:r>
                  <a:rPr lang="de-DE" dirty="0"/>
                  <a:t> (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conditional</a:t>
                </a:r>
                <a:r>
                  <a:rPr lang="de-DE" dirty="0"/>
                  <a:t> </a:t>
                </a:r>
                <a:r>
                  <a:rPr lang="de-DE" dirty="0" err="1"/>
                  <a:t>independence</a:t>
                </a:r>
                <a:r>
                  <a:rPr lang="de-DE" dirty="0"/>
                  <a:t>):</a:t>
                </a:r>
              </a:p>
              <a:p>
                <a:pPr marL="0" indent="0">
                  <a:buNone/>
                </a:pP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⋅…⋅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⋅…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b="0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endParaRPr lang="de-DE" dirty="0"/>
              </a:p>
              <a:p>
                <a:r>
                  <a:rPr lang="de-DE" dirty="0"/>
                  <a:t>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training</a:t>
                </a:r>
                <a:r>
                  <a:rPr lang="de-DE" dirty="0"/>
                  <a:t> </a:t>
                </a:r>
                <a:r>
                  <a:rPr lang="de-DE" dirty="0" err="1"/>
                  <a:t>set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A2A2A0F-D206-4DE8-7653-48AF317C97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858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AF27F-0BAA-406E-7C01-938F0CCD9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 </a:t>
            </a:r>
            <a:r>
              <a:rPr lang="de-DE" dirty="0" err="1"/>
              <a:t>of</a:t>
            </a:r>
            <a:r>
              <a:rPr lang="de-DE" dirty="0"/>
              <a:t> naive Bayes </a:t>
            </a:r>
            <a:r>
              <a:rPr lang="de-DE" dirty="0" err="1"/>
              <a:t>classifier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0DAF1EE-BE2C-8DD4-3544-C4F41015AA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dirty="0"/>
                  <a:t>So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change</a:t>
                </a:r>
                <a:r>
                  <a:rPr lang="de-DE" dirty="0"/>
                  <a:t> Bayes </a:t>
                </a:r>
                <a:r>
                  <a:rPr lang="de-DE" dirty="0" err="1"/>
                  <a:t>theorem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de-DE" dirty="0"/>
                            <m:t> 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denominator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always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same, </a:t>
                </a:r>
                <a:r>
                  <a:rPr lang="de-DE" dirty="0" err="1"/>
                  <a:t>we</a:t>
                </a:r>
                <a:r>
                  <a:rPr lang="de-DE" dirty="0"/>
                  <a:t> just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nominator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manifestation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. </a:t>
                </a:r>
                <a:r>
                  <a:rPr lang="de-DE" dirty="0" err="1"/>
                  <a:t>We</a:t>
                </a:r>
                <a:r>
                  <a:rPr lang="de-DE" dirty="0"/>
                  <a:t> pick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label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biggest</a:t>
                </a:r>
                <a:r>
                  <a:rPr lang="de-DE" dirty="0"/>
                  <a:t> </a:t>
                </a:r>
                <a:r>
                  <a:rPr lang="de-DE" dirty="0" err="1"/>
                  <a:t>result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≔ </m:t>
                          </m:r>
                          <m:limLow>
                            <m:limLow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de-DE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exactly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dependent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>
                    <a:hlinkClick r:id="rId2"/>
                  </a:rPr>
                  <a:t>choosen </a:t>
                </a:r>
                <a:r>
                  <a:rPr lang="de-DE" dirty="0" err="1">
                    <a:hlinkClick r:id="rId2"/>
                  </a:rPr>
                  <a:t>estimator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0DAF1EE-BE2C-8DD4-3544-C4F41015AA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 b="-21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00264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985DA-3D44-3A90-4EBE-EF5D8389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Analizing</a:t>
            </a:r>
            <a:r>
              <a:rPr lang="de-DE" dirty="0"/>
              <a:t> Spam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466F3B-52E9-5238-4DB5-3A75025CC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large </a:t>
            </a:r>
            <a:r>
              <a:rPr lang="de-DE" dirty="0" err="1"/>
              <a:t>labeled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spam</a:t>
            </a:r>
            <a:r>
              <a:rPr lang="de-DE" dirty="0"/>
              <a:t> and not </a:t>
            </a:r>
            <a:r>
              <a:rPr lang="de-DE" dirty="0" err="1"/>
              <a:t>spam</a:t>
            </a:r>
            <a:r>
              <a:rPr lang="de-DE" dirty="0"/>
              <a:t> </a:t>
            </a:r>
            <a:r>
              <a:rPr lang="de-DE" dirty="0" err="1"/>
              <a:t>mails</a:t>
            </a:r>
            <a:r>
              <a:rPr lang="de-DE" dirty="0"/>
              <a:t>.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appearing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appearing</a:t>
            </a:r>
            <a:r>
              <a:rPr lang="de-DE" dirty="0"/>
              <a:t> in </a:t>
            </a:r>
            <a:r>
              <a:rPr lang="de-DE" dirty="0" err="1"/>
              <a:t>spam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non </a:t>
            </a:r>
            <a:r>
              <a:rPr lang="de-DE" dirty="0" err="1"/>
              <a:t>spam</a:t>
            </a:r>
            <a:r>
              <a:rPr lang="de-DE" dirty="0"/>
              <a:t>.</a:t>
            </a:r>
          </a:p>
        </p:txBody>
      </p:sp>
      <p:pic>
        <p:nvPicPr>
          <p:cNvPr id="5" name="Grafik 4" descr="Umschlag mit einfarbiger Füllung">
            <a:extLst>
              <a:ext uri="{FF2B5EF4-FFF2-40B4-BE49-F238E27FC236}">
                <a16:creationId xmlns:a16="http://schemas.microsoft.com/office/drawing/2014/main" id="{7B8D59AF-C16F-FC2B-3FA9-45306B805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5898" y="4675770"/>
            <a:ext cx="363772" cy="36377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228337B-6576-CBF0-D97E-B34ABD4C4991}"/>
              </a:ext>
            </a:extLst>
          </p:cNvPr>
          <p:cNvSpPr txBox="1"/>
          <p:nvPr/>
        </p:nvSpPr>
        <p:spPr>
          <a:xfrm>
            <a:off x="2331030" y="499259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Dear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232520F-CA61-4FC3-4952-350F9A8D876B}"/>
              </a:ext>
            </a:extLst>
          </p:cNvPr>
          <p:cNvSpPr txBox="1"/>
          <p:nvPr/>
        </p:nvSpPr>
        <p:spPr>
          <a:xfrm>
            <a:off x="3217274" y="4992593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Friend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7D527E3-C59A-EBE0-FD16-CC34EB1D9300}"/>
              </a:ext>
            </a:extLst>
          </p:cNvPr>
          <p:cNvSpPr txBox="1"/>
          <p:nvPr/>
        </p:nvSpPr>
        <p:spPr>
          <a:xfrm>
            <a:off x="4178057" y="4992593"/>
            <a:ext cx="84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Money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4D94B60-DC70-E1DD-7F27-995BDA0CB8D2}"/>
              </a:ext>
            </a:extLst>
          </p:cNvPr>
          <p:cNvSpPr txBox="1"/>
          <p:nvPr/>
        </p:nvSpPr>
        <p:spPr>
          <a:xfrm>
            <a:off x="5366246" y="49925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Lunch</a:t>
            </a:r>
          </a:p>
        </p:txBody>
      </p:sp>
      <p:pic>
        <p:nvPicPr>
          <p:cNvPr id="11" name="Grafik 10" descr="Umschlag mit einfarbiger Füllung">
            <a:extLst>
              <a:ext uri="{FF2B5EF4-FFF2-40B4-BE49-F238E27FC236}">
                <a16:creationId xmlns:a16="http://schemas.microsoft.com/office/drawing/2014/main" id="{90BEF270-DE0E-8DBD-5BEE-14B6B9390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5898" y="4426416"/>
            <a:ext cx="363772" cy="363772"/>
          </a:xfrm>
          <a:prstGeom prst="rect">
            <a:avLst/>
          </a:prstGeom>
        </p:spPr>
      </p:pic>
      <p:pic>
        <p:nvPicPr>
          <p:cNvPr id="12" name="Grafik 11" descr="Umschlag mit einfarbiger Füllung">
            <a:extLst>
              <a:ext uri="{FF2B5EF4-FFF2-40B4-BE49-F238E27FC236}">
                <a16:creationId xmlns:a16="http://schemas.microsoft.com/office/drawing/2014/main" id="{D86CE657-B945-04C3-A9C7-4D8FA72F8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5898" y="4177062"/>
            <a:ext cx="363772" cy="363772"/>
          </a:xfrm>
          <a:prstGeom prst="rect">
            <a:avLst/>
          </a:prstGeom>
        </p:spPr>
      </p:pic>
      <p:pic>
        <p:nvPicPr>
          <p:cNvPr id="13" name="Grafik 12" descr="Umschlag mit einfarbiger Füllung">
            <a:extLst>
              <a:ext uri="{FF2B5EF4-FFF2-40B4-BE49-F238E27FC236}">
                <a16:creationId xmlns:a16="http://schemas.microsoft.com/office/drawing/2014/main" id="{A3E62EF7-B36A-6FD3-8B61-5D2DB7B32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5898" y="3927708"/>
            <a:ext cx="363772" cy="363772"/>
          </a:xfrm>
          <a:prstGeom prst="rect">
            <a:avLst/>
          </a:prstGeom>
        </p:spPr>
      </p:pic>
      <p:pic>
        <p:nvPicPr>
          <p:cNvPr id="14" name="Grafik 13" descr="Umschlag mit einfarbiger Füllung">
            <a:extLst>
              <a:ext uri="{FF2B5EF4-FFF2-40B4-BE49-F238E27FC236}">
                <a16:creationId xmlns:a16="http://schemas.microsoft.com/office/drawing/2014/main" id="{F0FF289C-EC7F-4818-1663-A0DF14C7D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5898" y="3678354"/>
            <a:ext cx="363772" cy="363772"/>
          </a:xfrm>
          <a:prstGeom prst="rect">
            <a:avLst/>
          </a:prstGeom>
        </p:spPr>
      </p:pic>
      <p:pic>
        <p:nvPicPr>
          <p:cNvPr id="21" name="Grafik 20" descr="Umschlag mit einfarbiger Füllung">
            <a:extLst>
              <a:ext uri="{FF2B5EF4-FFF2-40B4-BE49-F238E27FC236}">
                <a16:creationId xmlns:a16="http://schemas.microsoft.com/office/drawing/2014/main" id="{F6AD9DA0-0E03-F06A-9B5B-032ADC747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5898" y="5311691"/>
            <a:ext cx="363772" cy="363772"/>
          </a:xfrm>
          <a:prstGeom prst="rect">
            <a:avLst/>
          </a:prstGeom>
        </p:spPr>
      </p:pic>
      <p:pic>
        <p:nvPicPr>
          <p:cNvPr id="22" name="Grafik 21" descr="Umschlag mit einfarbiger Füllung">
            <a:extLst>
              <a:ext uri="{FF2B5EF4-FFF2-40B4-BE49-F238E27FC236}">
                <a16:creationId xmlns:a16="http://schemas.microsoft.com/office/drawing/2014/main" id="{B0C2B8A5-115D-5E18-CEEE-D06C35DB8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5850" y="4675770"/>
            <a:ext cx="363772" cy="363772"/>
          </a:xfrm>
          <a:prstGeom prst="rect">
            <a:avLst/>
          </a:prstGeom>
        </p:spPr>
      </p:pic>
      <p:pic>
        <p:nvPicPr>
          <p:cNvPr id="23" name="Grafik 22" descr="Umschlag mit einfarbiger Füllung">
            <a:extLst>
              <a:ext uri="{FF2B5EF4-FFF2-40B4-BE49-F238E27FC236}">
                <a16:creationId xmlns:a16="http://schemas.microsoft.com/office/drawing/2014/main" id="{F1765AC9-FA03-D61D-5000-DCD0CF301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5850" y="4426416"/>
            <a:ext cx="363772" cy="363772"/>
          </a:xfrm>
          <a:prstGeom prst="rect">
            <a:avLst/>
          </a:prstGeom>
        </p:spPr>
      </p:pic>
      <p:pic>
        <p:nvPicPr>
          <p:cNvPr id="32" name="Grafik 31" descr="Umschlag mit einfarbiger Füllung">
            <a:extLst>
              <a:ext uri="{FF2B5EF4-FFF2-40B4-BE49-F238E27FC236}">
                <a16:creationId xmlns:a16="http://schemas.microsoft.com/office/drawing/2014/main" id="{EB2D7CFB-7828-A33E-5DCA-639AFBB23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5850" y="5561045"/>
            <a:ext cx="363772" cy="363772"/>
          </a:xfrm>
          <a:prstGeom prst="rect">
            <a:avLst/>
          </a:prstGeom>
        </p:spPr>
      </p:pic>
      <p:pic>
        <p:nvPicPr>
          <p:cNvPr id="33" name="Grafik 32" descr="Umschlag mit einfarbiger Füllung">
            <a:extLst>
              <a:ext uri="{FF2B5EF4-FFF2-40B4-BE49-F238E27FC236}">
                <a16:creationId xmlns:a16="http://schemas.microsoft.com/office/drawing/2014/main" id="{6E6E9155-F0CC-96B9-EAAA-C9E5DBDD2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5850" y="5311691"/>
            <a:ext cx="363772" cy="363772"/>
          </a:xfrm>
          <a:prstGeom prst="rect">
            <a:avLst/>
          </a:prstGeom>
        </p:spPr>
      </p:pic>
      <p:pic>
        <p:nvPicPr>
          <p:cNvPr id="34" name="Grafik 33" descr="Umschlag mit einfarbiger Füllung">
            <a:extLst>
              <a:ext uri="{FF2B5EF4-FFF2-40B4-BE49-F238E27FC236}">
                <a16:creationId xmlns:a16="http://schemas.microsoft.com/office/drawing/2014/main" id="{A3A24A64-6823-67A4-422A-6F90D2BA8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802" y="4675770"/>
            <a:ext cx="363772" cy="363772"/>
          </a:xfrm>
          <a:prstGeom prst="rect">
            <a:avLst/>
          </a:prstGeom>
        </p:spPr>
      </p:pic>
      <p:pic>
        <p:nvPicPr>
          <p:cNvPr id="43" name="Grafik 42" descr="Umschlag mit einfarbiger Füllung">
            <a:extLst>
              <a:ext uri="{FF2B5EF4-FFF2-40B4-BE49-F238E27FC236}">
                <a16:creationId xmlns:a16="http://schemas.microsoft.com/office/drawing/2014/main" id="{C315AF82-200A-C2C3-587E-452E0ED70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802" y="5810399"/>
            <a:ext cx="363772" cy="363772"/>
          </a:xfrm>
          <a:prstGeom prst="rect">
            <a:avLst/>
          </a:prstGeom>
        </p:spPr>
      </p:pic>
      <p:pic>
        <p:nvPicPr>
          <p:cNvPr id="44" name="Grafik 43" descr="Umschlag mit einfarbiger Füllung">
            <a:extLst>
              <a:ext uri="{FF2B5EF4-FFF2-40B4-BE49-F238E27FC236}">
                <a16:creationId xmlns:a16="http://schemas.microsoft.com/office/drawing/2014/main" id="{82FE28E7-61B7-7405-8D65-A99F9E1F0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802" y="5561045"/>
            <a:ext cx="363772" cy="363772"/>
          </a:xfrm>
          <a:prstGeom prst="rect">
            <a:avLst/>
          </a:prstGeom>
        </p:spPr>
      </p:pic>
      <p:pic>
        <p:nvPicPr>
          <p:cNvPr id="45" name="Grafik 44" descr="Umschlag mit einfarbiger Füllung">
            <a:extLst>
              <a:ext uri="{FF2B5EF4-FFF2-40B4-BE49-F238E27FC236}">
                <a16:creationId xmlns:a16="http://schemas.microsoft.com/office/drawing/2014/main" id="{CA9419DE-EBC6-3930-77E6-003F4505F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802" y="5311691"/>
            <a:ext cx="363772" cy="363772"/>
          </a:xfrm>
          <a:prstGeom prst="rect">
            <a:avLst/>
          </a:prstGeom>
        </p:spPr>
      </p:pic>
      <p:pic>
        <p:nvPicPr>
          <p:cNvPr id="46" name="Grafik 45" descr="Umschlag mit einfarbiger Füllung">
            <a:extLst>
              <a:ext uri="{FF2B5EF4-FFF2-40B4-BE49-F238E27FC236}">
                <a16:creationId xmlns:a16="http://schemas.microsoft.com/office/drawing/2014/main" id="{6789B4C9-EB64-93F6-5001-AB8DC8E7E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5754" y="4675770"/>
            <a:ext cx="363772" cy="363772"/>
          </a:xfrm>
          <a:prstGeom prst="rect">
            <a:avLst/>
          </a:prstGeom>
        </p:spPr>
      </p:pic>
      <p:pic>
        <p:nvPicPr>
          <p:cNvPr id="47" name="Grafik 46" descr="Umschlag mit einfarbiger Füllung">
            <a:extLst>
              <a:ext uri="{FF2B5EF4-FFF2-40B4-BE49-F238E27FC236}">
                <a16:creationId xmlns:a16="http://schemas.microsoft.com/office/drawing/2014/main" id="{4D21E1C7-C4E4-7E57-85DF-7EE282360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5754" y="4426416"/>
            <a:ext cx="363772" cy="363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8" name="Tabelle 58">
                <a:extLst>
                  <a:ext uri="{FF2B5EF4-FFF2-40B4-BE49-F238E27FC236}">
                    <a16:creationId xmlns:a16="http://schemas.microsoft.com/office/drawing/2014/main" id="{218EB5CA-F777-65FF-91E1-65489D1B5D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7228543"/>
                  </p:ext>
                </p:extLst>
              </p:nvPr>
            </p:nvGraphicFramePr>
            <p:xfrm>
              <a:off x="6825755" y="3695541"/>
              <a:ext cx="3944630" cy="2342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𝒔𝒑𝒂𝒎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  <m:t>𝒔𝒑𝒂𝒎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8" name="Tabelle 58">
                <a:extLst>
                  <a:ext uri="{FF2B5EF4-FFF2-40B4-BE49-F238E27FC236}">
                    <a16:creationId xmlns:a16="http://schemas.microsoft.com/office/drawing/2014/main" id="{218EB5CA-F777-65FF-91E1-65489D1B5D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7228543"/>
                  </p:ext>
                </p:extLst>
              </p:nvPr>
            </p:nvGraphicFramePr>
            <p:xfrm>
              <a:off x="6825755" y="3695541"/>
              <a:ext cx="3944630" cy="2342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658" t="-1639" r="-328947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61694" t="-1639" r="-101613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161694" t="-1639" r="-1613" b="-5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495173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61694" t="-76543" r="-101613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161694" t="-76543" r="-1613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61694" t="-176543" r="-101613" b="-2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161694" t="-176543" r="-1613" b="-2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61694" t="-276543" r="-101613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161694" t="-276543" r="-1613" b="-1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61694" t="-376543" r="-101613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161694" t="-376543" r="-1613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9" name="Grafik 58" descr="Umschlag mit einfarbiger Füllung">
            <a:extLst>
              <a:ext uri="{FF2B5EF4-FFF2-40B4-BE49-F238E27FC236}">
                <a16:creationId xmlns:a16="http://schemas.microsoft.com/office/drawing/2014/main" id="{B2583B86-AA41-0F7E-900C-FC36F6A71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6160" y="4177062"/>
            <a:ext cx="363772" cy="363772"/>
          </a:xfrm>
          <a:prstGeom prst="rect">
            <a:avLst/>
          </a:prstGeom>
        </p:spPr>
      </p:pic>
      <p:sp>
        <p:nvSpPr>
          <p:cNvPr id="61" name="Textfeld 60">
            <a:extLst>
              <a:ext uri="{FF2B5EF4-FFF2-40B4-BE49-F238E27FC236}">
                <a16:creationId xmlns:a16="http://schemas.microsoft.com/office/drawing/2014/main" id="{7498FB6A-0987-4ECD-CB2D-6DA53CE03C46}"/>
              </a:ext>
            </a:extLst>
          </p:cNvPr>
          <p:cNvSpPr txBox="1"/>
          <p:nvPr/>
        </p:nvSpPr>
        <p:spPr>
          <a:xfrm>
            <a:off x="2465117" y="6393563"/>
            <a:ext cx="34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2"/>
                </a:solidFill>
              </a:rPr>
              <a:t>Word </a:t>
            </a:r>
            <a:r>
              <a:rPr lang="de-DE" dirty="0" err="1">
                <a:solidFill>
                  <a:schemeClr val="accent2"/>
                </a:solidFill>
              </a:rPr>
              <a:t>occurances</a:t>
            </a:r>
            <a:r>
              <a:rPr lang="de-DE" dirty="0">
                <a:solidFill>
                  <a:schemeClr val="accent2"/>
                </a:solidFill>
              </a:rPr>
              <a:t> in </a:t>
            </a:r>
            <a:r>
              <a:rPr lang="de-DE" dirty="0" err="1">
                <a:solidFill>
                  <a:schemeClr val="accent2"/>
                </a:solidFill>
              </a:rPr>
              <a:t>spam</a:t>
            </a:r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9A746950-B060-A06B-FD8D-871DDCAE5E4B}"/>
              </a:ext>
            </a:extLst>
          </p:cNvPr>
          <p:cNvSpPr txBox="1"/>
          <p:nvPr/>
        </p:nvSpPr>
        <p:spPr>
          <a:xfrm>
            <a:off x="2465117" y="3104771"/>
            <a:ext cx="34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1"/>
                </a:solidFill>
              </a:rPr>
              <a:t>Word </a:t>
            </a:r>
            <a:r>
              <a:rPr lang="de-DE" dirty="0" err="1">
                <a:solidFill>
                  <a:schemeClr val="accent1"/>
                </a:solidFill>
              </a:rPr>
              <a:t>occurances</a:t>
            </a:r>
            <a:r>
              <a:rPr lang="de-DE" dirty="0">
                <a:solidFill>
                  <a:schemeClr val="accent1"/>
                </a:solidFill>
              </a:rPr>
              <a:t> in non </a:t>
            </a:r>
            <a:r>
              <a:rPr lang="de-DE" dirty="0" err="1">
                <a:solidFill>
                  <a:schemeClr val="accent1"/>
                </a:solidFill>
              </a:rPr>
              <a:t>spam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70" name="Grafik 69" descr="Umschlag öffnen Silhouette">
            <a:extLst>
              <a:ext uri="{FF2B5EF4-FFF2-40B4-BE49-F238E27FC236}">
                <a16:creationId xmlns:a16="http://schemas.microsoft.com/office/drawing/2014/main" id="{C89CD059-3CA6-0C66-7E66-854E2A9CC9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2954" y="3753452"/>
            <a:ext cx="624214" cy="624214"/>
          </a:xfrm>
          <a:prstGeom prst="rect">
            <a:avLst/>
          </a:prstGeom>
        </p:spPr>
      </p:pic>
      <p:pic>
        <p:nvPicPr>
          <p:cNvPr id="71" name="Grafik 70" descr="Umschlag öffnen Silhouette">
            <a:extLst>
              <a:ext uri="{FF2B5EF4-FFF2-40B4-BE49-F238E27FC236}">
                <a16:creationId xmlns:a16="http://schemas.microsoft.com/office/drawing/2014/main" id="{69745032-2A01-587E-4041-FDB6A7EE88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5012" y="3902504"/>
            <a:ext cx="624214" cy="624214"/>
          </a:xfrm>
          <a:prstGeom prst="rect">
            <a:avLst/>
          </a:prstGeom>
        </p:spPr>
      </p:pic>
      <p:pic>
        <p:nvPicPr>
          <p:cNvPr id="72" name="Grafik 71" descr="Umschlag öffnen Silhouette">
            <a:extLst>
              <a:ext uri="{FF2B5EF4-FFF2-40B4-BE49-F238E27FC236}">
                <a16:creationId xmlns:a16="http://schemas.microsoft.com/office/drawing/2014/main" id="{7C2A0823-0975-0C12-7BA9-DF67949E76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2954" y="4363663"/>
            <a:ext cx="624214" cy="624214"/>
          </a:xfrm>
          <a:prstGeom prst="rect">
            <a:avLst/>
          </a:prstGeom>
        </p:spPr>
      </p:pic>
      <p:pic>
        <p:nvPicPr>
          <p:cNvPr id="73" name="Grafik 72" descr="Umschlag öffnen Silhouette">
            <a:extLst>
              <a:ext uri="{FF2B5EF4-FFF2-40B4-BE49-F238E27FC236}">
                <a16:creationId xmlns:a16="http://schemas.microsoft.com/office/drawing/2014/main" id="{707FF701-7A66-D5B4-FE13-C9AD8D2DA5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5012" y="4512715"/>
            <a:ext cx="624214" cy="624214"/>
          </a:xfrm>
          <a:prstGeom prst="rect">
            <a:avLst/>
          </a:prstGeom>
        </p:spPr>
      </p:pic>
      <p:pic>
        <p:nvPicPr>
          <p:cNvPr id="74" name="Grafik 73" descr="Umschlag öffnen Silhouette">
            <a:extLst>
              <a:ext uri="{FF2B5EF4-FFF2-40B4-BE49-F238E27FC236}">
                <a16:creationId xmlns:a16="http://schemas.microsoft.com/office/drawing/2014/main" id="{C0291ACB-440A-ADB3-0E6C-E2A16D1B0E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305" y="5327635"/>
            <a:ext cx="624214" cy="62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36E082D-8ECB-3897-C6DF-0FFC087FA06B}"/>
                  </a:ext>
                </a:extLst>
              </p:cNvPr>
              <p:cNvSpPr txBox="1"/>
              <p:nvPr/>
            </p:nvSpPr>
            <p:spPr>
              <a:xfrm>
                <a:off x="583062" y="6101085"/>
                <a:ext cx="138422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36E082D-8ECB-3897-C6DF-0FFC087FA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62" y="6101085"/>
                <a:ext cx="1384225" cy="5204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7F483667-05A3-3850-F6C1-B2CAD30153DB}"/>
                  </a:ext>
                </a:extLst>
              </p:cNvPr>
              <p:cNvSpPr txBox="1"/>
              <p:nvPr/>
            </p:nvSpPr>
            <p:spPr>
              <a:xfrm>
                <a:off x="626854" y="3184198"/>
                <a:ext cx="1384225" cy="519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7F483667-05A3-3850-F6C1-B2CAD3015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54" y="3184198"/>
                <a:ext cx="1384225" cy="5194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6933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3A3A6-5092-F2C8-C9E6-70EDFB8D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message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F537D9-19AA-B681-BF57-B9B0622D4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: „Dear Friend“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58">
                <a:extLst>
                  <a:ext uri="{FF2B5EF4-FFF2-40B4-BE49-F238E27FC236}">
                    <a16:creationId xmlns:a16="http://schemas.microsoft.com/office/drawing/2014/main" id="{1D7A800F-2D40-BBA7-418A-74C395168C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1394807"/>
                  </p:ext>
                </p:extLst>
              </p:nvPr>
            </p:nvGraphicFramePr>
            <p:xfrm>
              <a:off x="6825755" y="3695541"/>
              <a:ext cx="3944630" cy="2342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𝒔𝒑𝒂𝒎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  <m:t>𝒔𝒑𝒂𝒎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58">
                <a:extLst>
                  <a:ext uri="{FF2B5EF4-FFF2-40B4-BE49-F238E27FC236}">
                    <a16:creationId xmlns:a16="http://schemas.microsoft.com/office/drawing/2014/main" id="{1D7A800F-2D40-BBA7-418A-74C395168C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1394807"/>
                  </p:ext>
                </p:extLst>
              </p:nvPr>
            </p:nvGraphicFramePr>
            <p:xfrm>
              <a:off x="6825755" y="3695541"/>
              <a:ext cx="3944630" cy="2342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58" t="-1639" r="-328947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1639" r="-101613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1639" r="-1613" b="-5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495173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76543" r="-101613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76543" r="-1613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176543" r="-101613" b="-2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176543" r="-1613" b="-2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276543" r="-101613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276543" r="-1613" b="-1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376543" r="-101613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376543" r="-1613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EAD79D1-17F5-D1B8-D32D-51809B27F478}"/>
                  </a:ext>
                </a:extLst>
              </p:cNvPr>
              <p:cNvSpPr txBox="1"/>
              <p:nvPr/>
            </p:nvSpPr>
            <p:spPr>
              <a:xfrm>
                <a:off x="2912854" y="5015725"/>
                <a:ext cx="138422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EAD79D1-17F5-D1B8-D32D-51809B27F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54" y="5015725"/>
                <a:ext cx="1384225" cy="520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903E841-D577-7595-B108-E1E1EA7CD477}"/>
                  </a:ext>
                </a:extLst>
              </p:cNvPr>
              <p:cNvSpPr txBox="1"/>
              <p:nvPr/>
            </p:nvSpPr>
            <p:spPr>
              <a:xfrm>
                <a:off x="2912854" y="4041139"/>
                <a:ext cx="1384225" cy="519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903E841-D577-7595-B108-E1E1EA7CD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54" y="4041139"/>
                <a:ext cx="1384225" cy="519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10E597-E8EA-8123-C344-8B56664CA72C}"/>
                  </a:ext>
                </a:extLst>
              </p:cNvPr>
              <p:cNvSpPr txBox="1"/>
              <p:nvPr/>
            </p:nvSpPr>
            <p:spPr>
              <a:xfrm>
                <a:off x="1493397" y="2382495"/>
                <a:ext cx="9057287" cy="1046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𝐷𝑒𝑎𝑟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𝐹𝑟𝑖𝑒𝑛𝑑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𝐷𝑒𝑎𝑟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𝐹𝑟𝑖𝑒𝑛𝑑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≈0.01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𝐷𝑒𝑎𝑟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𝐹𝑟𝑖𝑒𝑛𝑑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𝐷𝑒𝑎𝑟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𝐹𝑟𝑖𝑒𝑛𝑑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0.08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10E597-E8EA-8123-C344-8B56664CA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397" y="2382495"/>
                <a:ext cx="9057287" cy="10465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feil: nach links 13">
            <a:extLst>
              <a:ext uri="{FF2B5EF4-FFF2-40B4-BE49-F238E27FC236}">
                <a16:creationId xmlns:a16="http://schemas.microsoft.com/office/drawing/2014/main" id="{53A5D49F-9555-D9E2-74DA-5C375F16D4AB}"/>
              </a:ext>
            </a:extLst>
          </p:cNvPr>
          <p:cNvSpPr/>
          <p:nvPr/>
        </p:nvSpPr>
        <p:spPr>
          <a:xfrm>
            <a:off x="10550684" y="2958353"/>
            <a:ext cx="1116106" cy="4706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spam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58952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3A3A6-5092-F2C8-C9E6-70EDFB8D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message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F537D9-19AA-B681-BF57-B9B0622D4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: „Money Lunch Money </a:t>
            </a:r>
            <a:r>
              <a:rPr lang="de-DE" dirty="0" err="1"/>
              <a:t>Money</a:t>
            </a:r>
            <a:r>
              <a:rPr lang="de-DE" dirty="0"/>
              <a:t>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58">
                <a:extLst>
                  <a:ext uri="{FF2B5EF4-FFF2-40B4-BE49-F238E27FC236}">
                    <a16:creationId xmlns:a16="http://schemas.microsoft.com/office/drawing/2014/main" id="{1D7A800F-2D40-BBA7-418A-74C395168C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25755" y="3695541"/>
              <a:ext cx="3944630" cy="2342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𝒔𝒑𝒂𝒎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  <m:t>𝒔𝒑𝒂𝒎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58">
                <a:extLst>
                  <a:ext uri="{FF2B5EF4-FFF2-40B4-BE49-F238E27FC236}">
                    <a16:creationId xmlns:a16="http://schemas.microsoft.com/office/drawing/2014/main" id="{1D7A800F-2D40-BBA7-418A-74C395168C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25755" y="3695541"/>
              <a:ext cx="3944630" cy="2342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58" t="-1639" r="-328947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1639" r="-101613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1639" r="-1613" b="-5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495173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76543" r="-101613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76543" r="-1613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176543" r="-101613" b="-2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176543" r="-1613" b="-2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276543" r="-101613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276543" r="-1613" b="-1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376543" r="-101613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376543" r="-1613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EAD79D1-17F5-D1B8-D32D-51809B27F478}"/>
                  </a:ext>
                </a:extLst>
              </p:cNvPr>
              <p:cNvSpPr txBox="1"/>
              <p:nvPr/>
            </p:nvSpPr>
            <p:spPr>
              <a:xfrm>
                <a:off x="2912854" y="5015725"/>
                <a:ext cx="138422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EAD79D1-17F5-D1B8-D32D-51809B27F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54" y="5015725"/>
                <a:ext cx="1384225" cy="520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903E841-D577-7595-B108-E1E1EA7CD477}"/>
                  </a:ext>
                </a:extLst>
              </p:cNvPr>
              <p:cNvSpPr txBox="1"/>
              <p:nvPr/>
            </p:nvSpPr>
            <p:spPr>
              <a:xfrm>
                <a:off x="2912854" y="4041139"/>
                <a:ext cx="1384225" cy="519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903E841-D577-7595-B108-E1E1EA7CD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54" y="4041139"/>
                <a:ext cx="1384225" cy="519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10E597-E8EA-8123-C344-8B56664CA72C}"/>
                  </a:ext>
                </a:extLst>
              </p:cNvPr>
              <p:cNvSpPr txBox="1"/>
              <p:nvPr/>
            </p:nvSpPr>
            <p:spPr>
              <a:xfrm>
                <a:off x="1400631" y="2300084"/>
                <a:ext cx="10115718" cy="1354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𝑀𝑜𝑛𝑒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𝐿𝑢𝑛𝑐h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𝑀𝑜𝑛𝑒𝑦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𝐿𝑢𝑛𝑐h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𝑀𝑜𝑛𝑒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𝐿𝑢𝑛𝑐h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𝑀𝑜𝑛𝑒𝑦</m:t>
                              </m:r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𝑠𝑝𝑎𝑚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𝐿𝑢𝑛𝑐h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0.0007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10E597-E8EA-8123-C344-8B56664CA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631" y="2300084"/>
                <a:ext cx="10115718" cy="13540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253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89266FE9A26F64398652C88D6DB7ECE" ma:contentTypeVersion="11" ma:contentTypeDescription="Ein neues Dokument erstellen." ma:contentTypeScope="" ma:versionID="9cdd7438205a43a9ad1c31f6e6238cb0">
  <xsd:schema xmlns:xsd="http://www.w3.org/2001/XMLSchema" xmlns:xs="http://www.w3.org/2001/XMLSchema" xmlns:p="http://schemas.microsoft.com/office/2006/metadata/properties" xmlns:ns3="fa93afb9-6895-46cd-a5bb-9cbc512ab84d" xmlns:ns4="b8763bf9-6684-4a28-b43b-093b90b1f139" targetNamespace="http://schemas.microsoft.com/office/2006/metadata/properties" ma:root="true" ma:fieldsID="c4e1c53e6b8e890d30ac9b5de26df048" ns3:_="" ns4:_="">
    <xsd:import namespace="fa93afb9-6895-46cd-a5bb-9cbc512ab84d"/>
    <xsd:import namespace="b8763bf9-6684-4a28-b43b-093b90b1f13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93afb9-6895-46cd-a5bb-9cbc512ab8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763bf9-6684-4a28-b43b-093b90b1f1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4A71FE-17F3-4EF5-9802-E6DD08E081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93afb9-6895-46cd-a5bb-9cbc512ab84d"/>
    <ds:schemaRef ds:uri="b8763bf9-6684-4a28-b43b-093b90b1f1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87B01EE-9CD0-4CAD-9126-6E6F1EEBAB71}">
  <ds:schemaRefs>
    <ds:schemaRef ds:uri="http://schemas.microsoft.com/office/2006/documentManagement/types"/>
    <ds:schemaRef ds:uri="http://purl.org/dc/terms/"/>
    <ds:schemaRef ds:uri="http://purl.org/dc/dcmitype/"/>
    <ds:schemaRef ds:uri="b8763bf9-6684-4a28-b43b-093b90b1f13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fa93afb9-6895-46cd-a5bb-9cbc512ab84d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4014BF5-9255-4C9C-81FC-44A095D6CD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12254</Words>
  <Application>Microsoft Office PowerPoint</Application>
  <PresentationFormat>Breitbild</PresentationFormat>
  <Paragraphs>3498</Paragraphs>
  <Slides>196</Slides>
  <Notes>35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196</vt:i4>
      </vt:variant>
    </vt:vector>
  </HeadingPairs>
  <TitlesOfParts>
    <vt:vector size="204" baseType="lpstr">
      <vt:lpstr>Aharoni</vt:lpstr>
      <vt:lpstr>Arial</vt:lpstr>
      <vt:lpstr>Calibri</vt:lpstr>
      <vt:lpstr>Calibri Light</vt:lpstr>
      <vt:lpstr>Cambria Math</vt:lpstr>
      <vt:lpstr>Courier New</vt:lpstr>
      <vt:lpstr>Inter</vt:lpstr>
      <vt:lpstr>Office</vt:lpstr>
      <vt:lpstr>Introduction to Machine Learning with Python</vt:lpstr>
      <vt:lpstr>Greetings!</vt:lpstr>
      <vt:lpstr>What is Machine Learning</vt:lpstr>
      <vt:lpstr>What is Machine Learning</vt:lpstr>
      <vt:lpstr>Python 3</vt:lpstr>
      <vt:lpstr>Working with matricies</vt:lpstr>
      <vt:lpstr>Working with tabular data</vt:lpstr>
      <vt:lpstr>scikit-learn</vt:lpstr>
      <vt:lpstr>Pandas</vt:lpstr>
      <vt:lpstr>CSV einlesen und speichern</vt:lpstr>
      <vt:lpstr>Other formats</vt:lpstr>
      <vt:lpstr>DataFrame</vt:lpstr>
      <vt:lpstr>Series</vt:lpstr>
      <vt:lpstr>First step of EDA</vt:lpstr>
      <vt:lpstr>Access</vt:lpstr>
      <vt:lpstr>Accessing columns</vt:lpstr>
      <vt:lpstr>Adding/Changing Columns</vt:lpstr>
      <vt:lpstr>Renaming columns and index</vt:lpstr>
      <vt:lpstr>Changing datatypes</vt:lpstr>
      <vt:lpstr>Add/change columns functionally</vt:lpstr>
      <vt:lpstr>sorting</vt:lpstr>
      <vt:lpstr>Differences of consecutive values</vt:lpstr>
      <vt:lpstr>Filtering Data with Queries</vt:lpstr>
      <vt:lpstr>function wrapper</vt:lpstr>
      <vt:lpstr>Adding more class methods</vt:lpstr>
      <vt:lpstr>Plotting a DataFrame</vt:lpstr>
      <vt:lpstr>Scatter Plot</vt:lpstr>
      <vt:lpstr>Histogramme</vt:lpstr>
      <vt:lpstr>Bar Plot</vt:lpstr>
      <vt:lpstr>Connection to Numpy</vt:lpstr>
      <vt:lpstr>Scale level of variables</vt:lpstr>
      <vt:lpstr>continuity of variables</vt:lpstr>
      <vt:lpstr>Important data types in pandas</vt:lpstr>
      <vt:lpstr>Positional Parameters /  Central Tendancy</vt:lpstr>
      <vt:lpstr>PowerPoint-Präsentation</vt:lpstr>
      <vt:lpstr>spreads</vt:lpstr>
      <vt:lpstr>Getting an overview</vt:lpstr>
      <vt:lpstr>Supervised Learning</vt:lpstr>
      <vt:lpstr>Examples for supervised learning</vt:lpstr>
      <vt:lpstr>Unsupervised Learning</vt:lpstr>
      <vt:lpstr>PowerPoint-Präsentation</vt:lpstr>
      <vt:lpstr>Unsupervised Learning</vt:lpstr>
      <vt:lpstr>Train-Test-Split</vt:lpstr>
      <vt:lpstr>Stratify</vt:lpstr>
      <vt:lpstr>Cross validation</vt:lpstr>
      <vt:lpstr>k-nearest Neighbor Algorithm (kNN)</vt:lpstr>
      <vt:lpstr>Labeled Dataset</vt:lpstr>
      <vt:lpstr>New Sample</vt:lpstr>
      <vt:lpstr>Prediction</vt:lpstr>
      <vt:lpstr>Questions</vt:lpstr>
      <vt:lpstr>Regression</vt:lpstr>
      <vt:lpstr>Implementation in scikit-learn</vt:lpstr>
      <vt:lpstr>Distances</vt:lpstr>
      <vt:lpstr>Distances</vt:lpstr>
      <vt:lpstr>Distances in Chess</vt:lpstr>
      <vt:lpstr>What is a distance?</vt:lpstr>
      <vt:lpstr>Different Distances (1)</vt:lpstr>
      <vt:lpstr>Different Distances (2)</vt:lpstr>
      <vt:lpstr>Regression</vt:lpstr>
      <vt:lpstr>What does optimal mean?</vt:lpstr>
      <vt:lpstr>Calculations</vt:lpstr>
      <vt:lpstr>PowerPoint-Präsentation</vt:lpstr>
      <vt:lpstr>Alternative calculation methods</vt:lpstr>
      <vt:lpstr>statistical metrics for regression</vt:lpstr>
      <vt:lpstr>Linear function</vt:lpstr>
      <vt:lpstr>Other types of regression, traceable to linear regression</vt:lpstr>
      <vt:lpstr>Exponential function</vt:lpstr>
      <vt:lpstr>Calculate R^2</vt:lpstr>
      <vt:lpstr>Residual plot</vt:lpstr>
      <vt:lpstr>Expanding existing models</vt:lpstr>
      <vt:lpstr>Power function</vt:lpstr>
      <vt:lpstr>Polynomial function</vt:lpstr>
      <vt:lpstr>Logistic Function</vt:lpstr>
      <vt:lpstr>Logistic regression</vt:lpstr>
      <vt:lpstr>Other…</vt:lpstr>
      <vt:lpstr>Example</vt:lpstr>
      <vt:lpstr>Naive Bayes classifier</vt:lpstr>
      <vt:lpstr>Example Data</vt:lpstr>
      <vt:lpstr>Contingency table</vt:lpstr>
      <vt:lpstr>Propability tree</vt:lpstr>
      <vt:lpstr>Propability tree</vt:lpstr>
      <vt:lpstr>Difference between P(A│B) and P(A∩B)</vt:lpstr>
      <vt:lpstr>All propabilities</vt:lpstr>
      <vt:lpstr>Complimentary rule</vt:lpstr>
      <vt:lpstr>Addition rule</vt:lpstr>
      <vt:lpstr>Addition rule</vt:lpstr>
      <vt:lpstr>Product rule</vt:lpstr>
      <vt:lpstr>Bayes theorem</vt:lpstr>
      <vt:lpstr>Bayes theorem</vt:lpstr>
      <vt:lpstr>Bayes theorem</vt:lpstr>
      <vt:lpstr>Naive Bayes classifier</vt:lpstr>
      <vt:lpstr>Independent variables</vt:lpstr>
      <vt:lpstr>Conditionally dependent</vt:lpstr>
      <vt:lpstr>Math of Naive Bayes classifier</vt:lpstr>
      <vt:lpstr>Math of naive Bayes classifier</vt:lpstr>
      <vt:lpstr>Math of naive Bayes classifier</vt:lpstr>
      <vt:lpstr>Analizing Spam </vt:lpstr>
      <vt:lpstr>Evaluate new message</vt:lpstr>
      <vt:lpstr>Evaluate new message</vt:lpstr>
      <vt:lpstr>Adding Dummies</vt:lpstr>
      <vt:lpstr>Evaluate new message</vt:lpstr>
      <vt:lpstr>Implementation</vt:lpstr>
      <vt:lpstr>Decision Trees (Entscheidungsbäume)</vt:lpstr>
      <vt:lpstr>Advantages</vt:lpstr>
      <vt:lpstr>Disadvantages</vt:lpstr>
      <vt:lpstr>Example</vt:lpstr>
      <vt:lpstr>DecisionTreeClassifier von sklearn</vt:lpstr>
      <vt:lpstr>Common algorithms</vt:lpstr>
      <vt:lpstr>CART-Alogirthmus</vt:lpstr>
      <vt:lpstr>Classification Tree</vt:lpstr>
      <vt:lpstr>Categorical feature</vt:lpstr>
      <vt:lpstr>Categorical feature</vt:lpstr>
      <vt:lpstr>Rate allocation</vt:lpstr>
      <vt:lpstr>Calculate Gini Impurity</vt:lpstr>
      <vt:lpstr>Calculate Gini Impurity</vt:lpstr>
      <vt:lpstr>Rate allocation</vt:lpstr>
      <vt:lpstr>Numeric Features</vt:lpstr>
      <vt:lpstr>Numeric Features</vt:lpstr>
      <vt:lpstr>Numeric Features</vt:lpstr>
      <vt:lpstr>Make a selection</vt:lpstr>
      <vt:lpstr>Repeat recursivly</vt:lpstr>
      <vt:lpstr>Fertiger Baum</vt:lpstr>
      <vt:lpstr>Problem: Overfitting</vt:lpstr>
      <vt:lpstr>Regression with Decision Trees</vt:lpstr>
      <vt:lpstr>Regression with Decision Trees</vt:lpstr>
      <vt:lpstr>Many other variants…</vt:lpstr>
      <vt:lpstr>PCA</vt:lpstr>
      <vt:lpstr>PowerPoint-Präsentation</vt:lpstr>
      <vt:lpstr>Centralizing Data</vt:lpstr>
      <vt:lpstr>Derivation of x^t Ax to x</vt:lpstr>
      <vt:lpstr>Derivation of x^t Ax to x</vt:lpstr>
      <vt:lpstr>Vector Projection</vt:lpstr>
      <vt:lpstr>Vector Projection</vt:lpstr>
      <vt:lpstr>Prerequisits</vt:lpstr>
      <vt:lpstr>Covariance matrix of projected space.</vt:lpstr>
      <vt:lpstr>Maximize u^t Su</vt:lpstr>
      <vt:lpstr>sklearn</vt:lpstr>
      <vt:lpstr>Non-Negative Matrix Factorization (NMF)</vt:lpstr>
      <vt:lpstr>Example of dimensionality reduction</vt:lpstr>
      <vt:lpstr>Example of dimensionality reduction</vt:lpstr>
      <vt:lpstr>Math behind NMF</vt:lpstr>
      <vt:lpstr>Math behind NMF</vt:lpstr>
      <vt:lpstr>Example NMF</vt:lpstr>
      <vt:lpstr>Calculating W and H</vt:lpstr>
      <vt:lpstr>NMF in scikit-learn</vt:lpstr>
      <vt:lpstr>t-SNE</vt:lpstr>
      <vt:lpstr>Dataset</vt:lpstr>
      <vt:lpstr>Calculate distances</vt:lpstr>
      <vt:lpstr>Calculate unscaled z-values</vt:lpstr>
      <vt:lpstr>Scaling z-values</vt:lpstr>
      <vt:lpstr>Repeat the Prozess</vt:lpstr>
      <vt:lpstr>Symetrize </vt:lpstr>
      <vt:lpstr>Initilize lower dimensional dataset</vt:lpstr>
      <vt:lpstr>Initilize lower dimensional dataset</vt:lpstr>
      <vt:lpstr>Initilize lower dimensional dataset</vt:lpstr>
      <vt:lpstr>Updating</vt:lpstr>
      <vt:lpstr>Some remarks</vt:lpstr>
      <vt:lpstr>Sklearn t-SNE</vt:lpstr>
      <vt:lpstr>K-Means clustering</vt:lpstr>
      <vt:lpstr>PowerPoint-Präsentation</vt:lpstr>
      <vt:lpstr>Math of K-Means</vt:lpstr>
      <vt:lpstr>Image Segmentation</vt:lpstr>
      <vt:lpstr>sklearn</vt:lpstr>
      <vt:lpstr>Agglomerative/Hirarchical Clustering</vt:lpstr>
      <vt:lpstr>Example</vt:lpstr>
      <vt:lpstr>Agglomerative/Hirarchical Clustering</vt:lpstr>
      <vt:lpstr>Agglomerative/Hirarchical Clustering</vt:lpstr>
      <vt:lpstr>Agglomerative/Hirarchical Clustering</vt:lpstr>
      <vt:lpstr>Agglomerative/Hirarchical Clustering</vt:lpstr>
      <vt:lpstr>Comparing</vt:lpstr>
      <vt:lpstr>Single linkage</vt:lpstr>
      <vt:lpstr>Complete linkage</vt:lpstr>
      <vt:lpstr>Average linkage</vt:lpstr>
      <vt:lpstr>Centroid linkage</vt:lpstr>
      <vt:lpstr>sklearn</vt:lpstr>
      <vt:lpstr>DBSCAN</vt:lpstr>
      <vt:lpstr>Algorithm Overview</vt:lpstr>
      <vt:lpstr>Important Hyperparameters</vt:lpstr>
      <vt:lpstr>Example: 2d dataset</vt:lpstr>
      <vt:lpstr>Example: 2d dataset</vt:lpstr>
      <vt:lpstr>Step 1: Calculate number of neibors</vt:lpstr>
      <vt:lpstr>Step 1: Calculate number of neibors</vt:lpstr>
      <vt:lpstr>Step 1: Calculate number of neibors</vt:lpstr>
      <vt:lpstr>Step 2: Mark all points with at least n=5 neighbors as core points</vt:lpstr>
      <vt:lpstr>Step 3: Pick a random core point</vt:lpstr>
      <vt:lpstr>Step 3: Add it to a new cluster</vt:lpstr>
      <vt:lpstr>Step 4: Core points with a maximum distance of ε… </vt:lpstr>
      <vt:lpstr>Step 4: …are added to the cluster</vt:lpstr>
      <vt:lpstr>Step 5: Repeat step 4 for all newly added core points</vt:lpstr>
      <vt:lpstr>Step 6: Repeat from step 3.</vt:lpstr>
      <vt:lpstr>Step 6: Repeat from step 3.</vt:lpstr>
      <vt:lpstr>Step 7: Add non-core points to clusters.</vt:lpstr>
      <vt:lpstr>Step 7: Add non-core points to clusters.</vt:lpstr>
      <vt:lpstr>Step 8: Add remaining points to outpliers</vt:lpstr>
      <vt:lpstr>DBSCAN in sklearn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 with Python</dc:title>
  <dc:creator>Viktor Reichert</dc:creator>
  <cp:lastModifiedBy>Viktor Reichert</cp:lastModifiedBy>
  <cp:revision>5</cp:revision>
  <dcterms:created xsi:type="dcterms:W3CDTF">2023-05-15T13:35:03Z</dcterms:created>
  <dcterms:modified xsi:type="dcterms:W3CDTF">2023-10-31T11:53:05Z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0x010100189266FE9A26F64398652C88D6DB7ECE</vt:lpwstr>
  </property>
</Properties>
</file>